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2"/>
  </p:notesMasterIdLst>
  <p:handoutMasterIdLst>
    <p:handoutMasterId r:id="rId23"/>
  </p:handoutMasterIdLst>
  <p:sldIdLst>
    <p:sldId id="282" r:id="rId2"/>
    <p:sldId id="313" r:id="rId3"/>
    <p:sldId id="320" r:id="rId4"/>
    <p:sldId id="346" r:id="rId5"/>
    <p:sldId id="347" r:id="rId6"/>
    <p:sldId id="329" r:id="rId7"/>
    <p:sldId id="348" r:id="rId8"/>
    <p:sldId id="331" r:id="rId9"/>
    <p:sldId id="330" r:id="rId10"/>
    <p:sldId id="349" r:id="rId11"/>
    <p:sldId id="332" r:id="rId12"/>
    <p:sldId id="350" r:id="rId13"/>
    <p:sldId id="351" r:id="rId14"/>
    <p:sldId id="354" r:id="rId15"/>
    <p:sldId id="355" r:id="rId16"/>
    <p:sldId id="357" r:id="rId17"/>
    <p:sldId id="358" r:id="rId18"/>
    <p:sldId id="336" r:id="rId19"/>
    <p:sldId id="337" r:id="rId20"/>
    <p:sldId id="296" r:id="rId21"/>
  </p:sldIdLst>
  <p:sldSz cx="9144000" cy="6858000" type="screen4x3"/>
  <p:notesSz cx="9947275" cy="6858000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entury Gothic" pitchFamily="34" charset="0"/>
        <a:ea typeface="+mn-ea"/>
        <a:cs typeface="Arial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87377" autoAdjust="0"/>
  </p:normalViewPr>
  <p:slideViewPr>
    <p:cSldViewPr>
      <p:cViewPr varScale="1">
        <p:scale>
          <a:sx n="60" d="100"/>
          <a:sy n="60" d="100"/>
        </p:scale>
        <p:origin x="1450" y="38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34038" y="0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>
              <a:defRPr sz="1200"/>
            </a:lvl1pPr>
          </a:lstStyle>
          <a:p>
            <a:pPr>
              <a:defRPr/>
            </a:pPr>
            <a:fld id="{504D2B9E-BDC9-4AC6-A24D-5CB3CAAA396E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513513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34038" y="6513513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>
              <a:defRPr sz="1200"/>
            </a:lvl1pPr>
          </a:lstStyle>
          <a:p>
            <a:pPr>
              <a:defRPr/>
            </a:pPr>
            <a:fld id="{18A93226-BC29-4AA8-8089-3AA0D63317D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7739788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5634038" y="0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C7C08DE4-926B-4598-8DCD-FD2DA1DF97C4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3259138" y="514350"/>
            <a:ext cx="3429000" cy="25717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252" tIns="45626" rIns="91252" bIns="45626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993775" y="3257550"/>
            <a:ext cx="7959725" cy="3086100"/>
          </a:xfrm>
          <a:prstGeom prst="rect">
            <a:avLst/>
          </a:prstGeom>
        </p:spPr>
        <p:txBody>
          <a:bodyPr vert="horz" lIns="91252" tIns="45626" rIns="91252" bIns="45626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6513513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5634038" y="6513513"/>
            <a:ext cx="4311650" cy="342900"/>
          </a:xfrm>
          <a:prstGeom prst="rect">
            <a:avLst/>
          </a:prstGeom>
        </p:spPr>
        <p:txBody>
          <a:bodyPr vert="horz" lIns="91252" tIns="45626" rIns="91252" bIns="45626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29D87000-D0C7-48F5-BCD7-B2BEF964AB3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2175111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82" name="Shape 3"/>
          <p:cNvSpPr txBox="1">
            <a:spLocks noGrp="1" noChangeArrowheads="1"/>
          </p:cNvSpPr>
          <p:nvPr/>
        </p:nvSpPr>
        <p:spPr bwMode="auto">
          <a:xfrm>
            <a:off x="5634038" y="0"/>
            <a:ext cx="43116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0" tIns="45619" rIns="91240" bIns="45619"/>
          <a:lstStyle>
            <a:lvl1pPr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r" eaLnBrk="1" hangingPunct="1"/>
            <a:fld id="{E8D038A5-C00D-464A-8FAB-8806DD25157F}" type="datetime8">
              <a:rPr lang="en-US" sz="1200">
                <a:latin typeface="Times New Roman" pitchFamily="18" charset="0"/>
              </a:rPr>
              <a:pPr algn="r" eaLnBrk="1" hangingPunct="1"/>
              <a:t>6/12/2019 6:08 PM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483" name="Shape 4"/>
          <p:cNvSpPr txBox="1">
            <a:spLocks noGrp="1" noChangeArrowheads="1"/>
          </p:cNvSpPr>
          <p:nvPr/>
        </p:nvSpPr>
        <p:spPr bwMode="auto">
          <a:xfrm>
            <a:off x="8097838" y="6600825"/>
            <a:ext cx="18478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0" tIns="45619" rIns="91240" bIns="45619" anchor="b"/>
          <a:lstStyle>
            <a:lvl1pPr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r" eaLnBrk="1" hangingPunct="1"/>
            <a:fld id="{8E738623-2BAE-4728-8151-DAB887E327E4}" type="slidenum">
              <a:rPr lang="en-US" sz="1200">
                <a:latin typeface="Times New Roman" pitchFamily="18" charset="0"/>
              </a:rPr>
              <a:pPr algn="r" eaLnBrk="1" hangingPunct="1"/>
              <a:t>1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20484" name="Rectangle 24578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908175" y="257175"/>
            <a:ext cx="2532063" cy="1900238"/>
          </a:xfrm>
          <a:noFill/>
          <a:ln cap="flat">
            <a:solidFill>
              <a:srgbClr val="000000"/>
            </a:solidFill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0485" name="Rectangle 3375106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475" y="2271713"/>
            <a:ext cx="8475663" cy="434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en-US" sz="1000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8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46BE93-EF80-4C42-B3E7-18E7F54232C7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573469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865119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6</a:t>
            </a:fld>
            <a:endParaRPr lang="ru-RU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06959659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8</a:t>
            </a:fld>
            <a:endParaRPr lang="ru-RU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9</a:t>
            </a:fld>
            <a:endParaRPr lang="ru-RU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9482923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6627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8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E846BE93-EF80-4C42-B3E7-18E7F54232C7}" type="slidenum">
              <a:rPr lang="ru-RU" smtClean="0"/>
              <a:pPr>
                <a:defRPr/>
              </a:pPr>
              <a:t>11</a:t>
            </a:fld>
            <a:endParaRPr lang="ru-RU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815123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9906476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z="1400" dirty="0" smtClean="0"/>
              <a:t>Схема</a:t>
            </a:r>
            <a:r>
              <a:rPr lang="uk-UA" sz="1400" baseline="0" dirty="0" smtClean="0"/>
              <a:t> визначення вартості в Європі базується на моніторингу ринкової ціни конструктивів.</a:t>
            </a:r>
            <a:endParaRPr lang="en-US" sz="1400" baseline="0" dirty="0" smtClean="0"/>
          </a:p>
          <a:p>
            <a:pPr eaLnBrk="1" hangingPunct="1"/>
            <a:r>
              <a:rPr lang="uk-UA" sz="1400" dirty="0" smtClean="0"/>
              <a:t>В</a:t>
            </a:r>
            <a:r>
              <a:rPr lang="uk-UA" sz="1400" baseline="0" dirty="0" smtClean="0"/>
              <a:t> Україні системи моніторингу ціни конструктивів не існує. ЇЇ потрібно будувати.</a:t>
            </a:r>
          </a:p>
          <a:p>
            <a:pPr eaLnBrk="1" hangingPunct="1"/>
            <a:r>
              <a:rPr lang="uk-UA" sz="1400" baseline="0" dirty="0" smtClean="0"/>
              <a:t>Визначення вартості відбувається з використанням РЕКН.</a:t>
            </a:r>
          </a:p>
          <a:p>
            <a:pPr eaLnBrk="1" hangingPunct="1"/>
            <a:r>
              <a:rPr lang="uk-UA" sz="1400" dirty="0" smtClean="0"/>
              <a:t>За допомогою </a:t>
            </a:r>
            <a:r>
              <a:rPr lang="uk-UA" sz="1400" baseline="0" dirty="0" smtClean="0"/>
              <a:t>РЕКН визначається планова (кошторисна) вартість будівництва.</a:t>
            </a:r>
          </a:p>
          <a:p>
            <a:pPr eaLnBrk="1" hangingPunct="1"/>
            <a:r>
              <a:rPr lang="uk-UA" sz="1400" baseline="0" dirty="0" smtClean="0"/>
              <a:t>Лунають пропозиції відмовитись від державного нормування витрат ресурсів.</a:t>
            </a:r>
          </a:p>
          <a:p>
            <a:pPr eaLnBrk="1" hangingPunct="1"/>
            <a:r>
              <a:rPr lang="uk-UA" sz="1400" baseline="0" dirty="0" smtClean="0"/>
              <a:t>І більшість сприймає це, як заклик скасувати всі державні РЕКН. Відмовитись від наповнення і ведення бази державних РЕКН. Якщо це дійсно так – я проти. Ми руйнуємо існуючу систему не побудувавши нову.</a:t>
            </a:r>
          </a:p>
          <a:p>
            <a:pPr eaLnBrk="1" hangingPunct="1"/>
            <a:r>
              <a:rPr lang="uk-UA" sz="1400" baseline="0" dirty="0" smtClean="0"/>
              <a:t>Але є інший шлях. Вартість будівництва розраховувати виходячи з ринкової ціни робіт передбачених РЕКН.</a:t>
            </a:r>
            <a:endParaRPr lang="en-US" sz="1400" baseline="0" dirty="0" smtClean="0"/>
          </a:p>
          <a:p>
            <a:pPr eaLnBrk="1" hangingPunct="1"/>
            <a:r>
              <a:rPr lang="ru-RU" sz="1400" dirty="0" smtClean="0"/>
              <a:t>В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Українських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кошторисних</a:t>
            </a:r>
            <a:r>
              <a:rPr lang="ru-RU" sz="1400" baseline="0" dirty="0" smtClean="0"/>
              <a:t> ПК давно </a:t>
            </a:r>
            <a:r>
              <a:rPr lang="uk-UA" sz="1400" baseline="0" dirty="0" smtClean="0"/>
              <a:t>є функціонал який дозволяє об</a:t>
            </a:r>
            <a:r>
              <a:rPr lang="en-US" sz="1400" baseline="0" dirty="0" smtClean="0"/>
              <a:t>’</a:t>
            </a:r>
            <a:r>
              <a:rPr lang="uk-UA" sz="1400" baseline="0" dirty="0" err="1" smtClean="0"/>
              <a:t>єднувати</a:t>
            </a:r>
            <a:r>
              <a:rPr lang="uk-UA" sz="1400" baseline="0" dirty="0" smtClean="0"/>
              <a:t> окремі РЕКН в укрупнені норми.</a:t>
            </a:r>
          </a:p>
          <a:p>
            <a:pPr eaLnBrk="1" hangingPunct="1"/>
            <a:r>
              <a:rPr lang="uk-UA" sz="1400" baseline="0" dirty="0" smtClean="0"/>
              <a:t>Якщо об</a:t>
            </a:r>
            <a:r>
              <a:rPr lang="en-US" sz="1400" baseline="0" dirty="0" smtClean="0"/>
              <a:t>’</a:t>
            </a:r>
            <a:r>
              <a:rPr lang="uk-UA" sz="1400" baseline="0" dirty="0" smtClean="0"/>
              <a:t>є</a:t>
            </a:r>
            <a:r>
              <a:rPr lang="ru-RU" sz="1400" baseline="0" dirty="0" err="1" smtClean="0"/>
              <a:t>днати</a:t>
            </a:r>
            <a:r>
              <a:rPr lang="ru-RU" sz="1400" baseline="0" dirty="0" smtClean="0"/>
              <a:t> в </a:t>
            </a:r>
            <a:r>
              <a:rPr lang="ru-RU" sz="1400" baseline="0" dirty="0" err="1" smtClean="0"/>
              <a:t>таку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укрупнену</a:t>
            </a:r>
            <a:r>
              <a:rPr lang="ru-RU" sz="1400" baseline="0" dirty="0" smtClean="0"/>
              <a:t> норму </a:t>
            </a:r>
            <a:r>
              <a:rPr lang="ru-RU" sz="1400" baseline="0" dirty="0" err="1" smtClean="0"/>
              <a:t>необхідні</a:t>
            </a:r>
            <a:r>
              <a:rPr lang="ru-RU" sz="1400" baseline="0" dirty="0" smtClean="0"/>
              <a:t> РЕКН </a:t>
            </a:r>
            <a:r>
              <a:rPr lang="ru-RU" sz="1400" baseline="0" dirty="0" err="1" smtClean="0"/>
              <a:t>ви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отримаєте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вартість</a:t>
            </a:r>
            <a:r>
              <a:rPr lang="ru-RU" sz="1400" baseline="0" dirty="0" smtClean="0"/>
              <a:t> конструктиву.</a:t>
            </a:r>
          </a:p>
          <a:p>
            <a:pPr eaLnBrk="1" hangingPunct="1"/>
            <a:r>
              <a:rPr lang="ru-RU" sz="1400" baseline="0" dirty="0" err="1" smtClean="0"/>
              <a:t>Якщо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скласти</a:t>
            </a:r>
            <a:r>
              <a:rPr lang="ru-RU" sz="1400" baseline="0" dirty="0" smtClean="0"/>
              <a:t> в </a:t>
            </a:r>
            <a:r>
              <a:rPr lang="ru-RU" sz="1400" baseline="0" dirty="0" err="1" smtClean="0"/>
              <a:t>укрупнену</a:t>
            </a:r>
            <a:r>
              <a:rPr lang="ru-RU" sz="1400" baseline="0" dirty="0" smtClean="0"/>
              <a:t> норму </a:t>
            </a:r>
            <a:r>
              <a:rPr lang="ru-RU" sz="1400" baseline="0" dirty="0" err="1" smtClean="0"/>
              <a:t>всі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норми</a:t>
            </a:r>
            <a:r>
              <a:rPr lang="ru-RU" sz="1400" baseline="0" dirty="0" smtClean="0"/>
              <a:t> в </a:t>
            </a:r>
            <a:r>
              <a:rPr lang="ru-RU" sz="1400" baseline="0" dirty="0" err="1" smtClean="0"/>
              <a:t>кошторисі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отримаємо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укрупнену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вартість</a:t>
            </a:r>
            <a:r>
              <a:rPr lang="ru-RU" sz="1400" baseline="0" dirty="0" smtClean="0"/>
              <a:t> об</a:t>
            </a:r>
            <a:r>
              <a:rPr lang="en-US" sz="1400" baseline="0" dirty="0" smtClean="0"/>
              <a:t>’</a:t>
            </a:r>
            <a:r>
              <a:rPr lang="ru-RU" sz="1400" baseline="0" dirty="0" err="1" smtClean="0"/>
              <a:t>екту</a:t>
            </a:r>
            <a:r>
              <a:rPr lang="ru-RU" sz="1400" baseline="0" dirty="0" smtClean="0"/>
              <a:t>, яку </a:t>
            </a:r>
            <a:r>
              <a:rPr lang="ru-RU" sz="1400" baseline="0" dirty="0" err="1" smtClean="0"/>
              <a:t>можна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маштабувати</a:t>
            </a:r>
            <a:r>
              <a:rPr lang="ru-RU" sz="1400" baseline="0" dirty="0" smtClean="0"/>
              <a:t>. </a:t>
            </a:r>
            <a:r>
              <a:rPr lang="uk-UA" sz="1400" baseline="0" dirty="0" smtClean="0"/>
              <a:t>Автоматично розраховувати вартість об</a:t>
            </a:r>
            <a:r>
              <a:rPr lang="en-US" sz="1400" baseline="0" dirty="0" smtClean="0"/>
              <a:t>’</a:t>
            </a:r>
            <a:r>
              <a:rPr lang="uk-UA" sz="1400" baseline="0" dirty="0" err="1" smtClean="0"/>
              <a:t>екту</a:t>
            </a:r>
            <a:r>
              <a:rPr lang="uk-UA" sz="1400" baseline="0" dirty="0" smtClean="0"/>
              <a:t> </a:t>
            </a:r>
            <a:r>
              <a:rPr lang="uk-UA" sz="1400" baseline="0" dirty="0" err="1" smtClean="0"/>
              <a:t>пропорційно</a:t>
            </a:r>
            <a:r>
              <a:rPr lang="uk-UA" sz="1400" baseline="0" dirty="0" smtClean="0"/>
              <a:t> зміні його розміру конструктиву.</a:t>
            </a:r>
          </a:p>
          <a:p>
            <a:pPr eaLnBrk="1" hangingPunct="1"/>
            <a:r>
              <a:rPr lang="uk-UA" sz="1400" baseline="0" dirty="0" smtClean="0"/>
              <a:t>Необхідно </a:t>
            </a:r>
            <a:r>
              <a:rPr lang="uk-UA" sz="1400" baseline="0" dirty="0" err="1" smtClean="0"/>
              <a:t>внести</a:t>
            </a:r>
            <a:r>
              <a:rPr lang="uk-UA" sz="1400" baseline="0" dirty="0" smtClean="0"/>
              <a:t> незначні зміни в нині діючі документи: ЛК, ДЦ, кб-2в ми прийдемо до </a:t>
            </a:r>
            <a:r>
              <a:rPr lang="uk-UA" sz="1400" baseline="0" dirty="0" smtClean="0"/>
              <a:t>схеми з теорії БІМ</a:t>
            </a:r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14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2957658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z="1400" baseline="0" dirty="0" smtClean="0"/>
              <a:t>З вихідних форм виключаються графи з РЕКН.</a:t>
            </a:r>
          </a:p>
          <a:p>
            <a:pPr eaLnBrk="1" hangingPunct="1"/>
            <a:r>
              <a:rPr lang="uk-UA" sz="1400" baseline="0" dirty="0" smtClean="0"/>
              <a:t>Вартість роботи включає прямі витрати, всі накладні і прибуток.</a:t>
            </a:r>
          </a:p>
          <a:p>
            <a:pPr eaLnBrk="1" hangingPunct="1"/>
            <a:r>
              <a:rPr lang="uk-UA" sz="1400" baseline="0" dirty="0" smtClean="0"/>
              <a:t>Вартість одиниці – загальна ціна одиниці роботи не </a:t>
            </a:r>
            <a:r>
              <a:rPr lang="uk-UA" sz="1400" baseline="0" dirty="0" err="1" smtClean="0"/>
              <a:t>прив</a:t>
            </a:r>
            <a:r>
              <a:rPr lang="en-US" sz="1400" baseline="0" dirty="0" smtClean="0"/>
              <a:t>’</a:t>
            </a:r>
            <a:r>
              <a:rPr lang="ru-RU" sz="1400" baseline="0" dirty="0" err="1" smtClean="0"/>
              <a:t>язана</a:t>
            </a:r>
            <a:r>
              <a:rPr lang="ru-RU" sz="1400" baseline="0" dirty="0" smtClean="0"/>
              <a:t> до </a:t>
            </a:r>
            <a:r>
              <a:rPr lang="ru-RU" sz="1400" baseline="0" dirty="0" err="1" smtClean="0"/>
              <a:t>розрахункової</a:t>
            </a:r>
            <a:r>
              <a:rPr lang="ru-RU" sz="1400" baseline="0" dirty="0" smtClean="0"/>
              <a:t> </a:t>
            </a:r>
            <a:r>
              <a:rPr lang="ru-RU" sz="1400" baseline="0" dirty="0" err="1" smtClean="0"/>
              <a:t>вартост</a:t>
            </a:r>
            <a:r>
              <a:rPr lang="uk-UA" sz="1400" baseline="0" dirty="0" smtClean="0"/>
              <a:t>і.</a:t>
            </a:r>
          </a:p>
          <a:p>
            <a:pPr eaLnBrk="1" hangingPunct="1"/>
            <a:r>
              <a:rPr lang="uk-UA" sz="1400" baseline="0" dirty="0" smtClean="0"/>
              <a:t>Але в любий момент, на будь-якому етапі можна переглянути склад роботи, ресурси на роботу і розрахункову вартість.</a:t>
            </a:r>
          </a:p>
          <a:p>
            <a:endParaRPr lang="ru-RU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1546747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z="1400" dirty="0" smtClean="0">
                <a:solidFill>
                  <a:schemeClr val="tx1"/>
                </a:solidFill>
              </a:rPr>
              <a:t>Зараз суцільне кодування, </a:t>
            </a:r>
            <a:r>
              <a:rPr lang="uk-UA" sz="1400" dirty="0" smtClean="0">
                <a:solidFill>
                  <a:schemeClr val="tx1"/>
                </a:solidFill>
              </a:rPr>
              <a:t>а потім </a:t>
            </a:r>
            <a:r>
              <a:rPr lang="uk-UA" sz="1400" dirty="0" smtClean="0">
                <a:solidFill>
                  <a:schemeClr val="tx1"/>
                </a:solidFill>
              </a:rPr>
              <a:t>«прикручуємо» </a:t>
            </a:r>
            <a:r>
              <a:rPr lang="uk-UA" sz="1400" dirty="0" smtClean="0">
                <a:solidFill>
                  <a:schemeClr val="tx1"/>
                </a:solidFill>
              </a:rPr>
              <a:t>дерева</a:t>
            </a:r>
            <a:endParaRPr lang="en-US" sz="1400" dirty="0" smtClean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16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7037619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/>
            <a:r>
              <a:rPr lang="uk-UA" sz="1400" baseline="0" dirty="0" smtClean="0"/>
              <a:t>Для еволюції потрібен детальний план і жорсткий </a:t>
            </a:r>
            <a:r>
              <a:rPr lang="uk-UA" sz="1400" baseline="0" dirty="0" err="1" smtClean="0"/>
              <a:t>крнтроль</a:t>
            </a:r>
            <a:r>
              <a:rPr lang="uk-UA" sz="1400" baseline="0" dirty="0" smtClean="0"/>
              <a:t>.</a:t>
            </a: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43F6AD0-D250-458F-9203-9249D8119A49}" type="slidenum">
              <a:rPr lang="ru-RU" smtClean="0"/>
              <a:pPr>
                <a:defRPr/>
              </a:pPr>
              <a:t>17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7288846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1428" indent="-28516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0659" indent="-228132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596922" indent="-228132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3187" indent="-228132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09450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65714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1977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78241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0DC647-B5E3-4C3A-93C4-3F05B5568206}" type="slidenum">
              <a:rPr 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18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8" name="Образ слайда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9699" name="Заметки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endParaRPr lang="uk-UA" smtClean="0"/>
          </a:p>
        </p:txBody>
      </p:sp>
      <p:sp>
        <p:nvSpPr>
          <p:cNvPr id="36868" name="Номер слайда 3"/>
          <p:cNvSpPr>
            <a:spLocks noGrp="1"/>
          </p:cNvSpPr>
          <p:nvPr>
            <p:ph type="sldNum" sz="quarter" idx="5"/>
          </p:nvPr>
        </p:nvSpPr>
        <p:spPr bwMode="auto"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tx1"/>
                </a:solidFill>
                <a:latin typeface="Century Gothic" pitchFamily="34" charset="0"/>
              </a:defRPr>
            </a:lvl1pPr>
            <a:lvl2pPr marL="741428" indent="-285165">
              <a:defRPr>
                <a:solidFill>
                  <a:schemeClr val="tx1"/>
                </a:solidFill>
                <a:latin typeface="Century Gothic" pitchFamily="34" charset="0"/>
              </a:defRPr>
            </a:lvl2pPr>
            <a:lvl3pPr marL="1140659" indent="-228132">
              <a:defRPr>
                <a:solidFill>
                  <a:schemeClr val="tx1"/>
                </a:solidFill>
                <a:latin typeface="Century Gothic" pitchFamily="34" charset="0"/>
              </a:defRPr>
            </a:lvl3pPr>
            <a:lvl4pPr marL="1596922" indent="-228132">
              <a:defRPr>
                <a:solidFill>
                  <a:schemeClr val="tx1"/>
                </a:solidFill>
                <a:latin typeface="Century Gothic" pitchFamily="34" charset="0"/>
              </a:defRPr>
            </a:lvl4pPr>
            <a:lvl5pPr marL="2053187" indent="-228132">
              <a:defRPr>
                <a:solidFill>
                  <a:schemeClr val="tx1"/>
                </a:solidFill>
                <a:latin typeface="Century Gothic" pitchFamily="34" charset="0"/>
              </a:defRPr>
            </a:lvl5pPr>
            <a:lvl6pPr marL="2509450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6pPr>
            <a:lvl7pPr marL="2965714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7pPr>
            <a:lvl8pPr marL="3421977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8pPr>
            <a:lvl9pPr marL="3878241" indent="-228132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</a:defRPr>
            </a:lvl9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E90DC647-B5E3-4C3A-93C4-3F05B5568206}" type="slidenum">
              <a:rPr lang="ru-RU" smtClean="0">
                <a:latin typeface="Calibri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19</a:t>
            </a:fld>
            <a:endParaRPr lang="ru-RU" smtClean="0">
              <a:latin typeface="Calibri" pitchFamily="34" charset="0"/>
            </a:endParaRPr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Shape 3"/>
          <p:cNvSpPr txBox="1">
            <a:spLocks noGrp="1" noChangeArrowheads="1"/>
          </p:cNvSpPr>
          <p:nvPr/>
        </p:nvSpPr>
        <p:spPr bwMode="auto">
          <a:xfrm>
            <a:off x="5634038" y="0"/>
            <a:ext cx="4311650" cy="190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0" tIns="45619" rIns="91240" bIns="45619"/>
          <a:lstStyle>
            <a:lvl1pPr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r" eaLnBrk="1" hangingPunct="1"/>
            <a:fld id="{8717ED50-B790-4EBE-9809-933BF131B995}" type="datetime8">
              <a:rPr lang="en-US" sz="1200">
                <a:latin typeface="Times New Roman" pitchFamily="18" charset="0"/>
              </a:rPr>
              <a:pPr algn="r" eaLnBrk="1" hangingPunct="1"/>
              <a:t>6/12/2019 6:08 PM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0723" name="Shape 4"/>
          <p:cNvSpPr txBox="1">
            <a:spLocks noGrp="1" noChangeArrowheads="1"/>
          </p:cNvSpPr>
          <p:nvPr/>
        </p:nvSpPr>
        <p:spPr bwMode="auto">
          <a:xfrm>
            <a:off x="8097838" y="6600825"/>
            <a:ext cx="1847850" cy="255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240" tIns="45619" rIns="91240" bIns="45619" anchor="b"/>
          <a:lstStyle>
            <a:lvl1pPr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defTabSz="931863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defTabSz="931863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 algn="r" eaLnBrk="1" hangingPunct="1"/>
            <a:fld id="{087F2A89-1460-4E65-81E1-4B7C089CB58A}" type="slidenum">
              <a:rPr lang="en-US" sz="1200">
                <a:latin typeface="Times New Roman" pitchFamily="18" charset="0"/>
              </a:rPr>
              <a:pPr algn="r" eaLnBrk="1" hangingPunct="1"/>
              <a:t>20</a:t>
            </a:fld>
            <a:endParaRPr lang="en-US" sz="1200">
              <a:latin typeface="Times New Roman" pitchFamily="18" charset="0"/>
            </a:endParaRPr>
          </a:p>
        </p:txBody>
      </p:sp>
      <p:sp>
        <p:nvSpPr>
          <p:cNvPr id="30724" name="Rectangle 22530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xfrm>
            <a:off x="1906588" y="258763"/>
            <a:ext cx="2530475" cy="1898650"/>
          </a:xfrm>
          <a:noFill/>
          <a:ln cap="flat">
            <a:solidFill>
              <a:srgbClr val="000000"/>
            </a:solidFill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30725" name="Rectangle 3324930"/>
          <p:cNvSpPr>
            <a:spLocks noGrp="1" noChangeArrowheads="1"/>
          </p:cNvSpPr>
          <p:nvPr>
            <p:ph type="body" idx="1"/>
          </p:nvPr>
        </p:nvSpPr>
        <p:spPr bwMode="auto">
          <a:xfrm>
            <a:off x="752475" y="2271713"/>
            <a:ext cx="8542338" cy="434975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>
            <a:prstTxWarp prst="textNoShape">
              <a:avLst/>
            </a:prstTxWarp>
          </a:bodyPr>
          <a:lstStyle/>
          <a:p>
            <a:pPr eaLnBrk="1" hangingPunct="1">
              <a:spcBef>
                <a:spcPct val="0"/>
              </a:spcBef>
            </a:pPr>
            <a:endParaRPr lang="uk-UA" sz="900" smtClean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Равнобедренный треугольник 3"/>
          <p:cNvSpPr/>
          <p:nvPr/>
        </p:nvSpPr>
        <p:spPr>
          <a:xfrm rot="16200000">
            <a:off x="7553325" y="5254626"/>
            <a:ext cx="1893887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ctrTitle"/>
          </p:nvPr>
        </p:nvSpPr>
        <p:spPr>
          <a:xfrm>
            <a:off x="540544" y="776288"/>
            <a:ext cx="8062912" cy="1470025"/>
          </a:xfrm>
        </p:spPr>
        <p:txBody>
          <a:bodyPr anchor="b"/>
          <a:lstStyle>
            <a:lvl1pPr algn="r">
              <a:defRPr sz="440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9" name="Подзаголовок 8"/>
          <p:cNvSpPr>
            <a:spLocks noGrp="1"/>
          </p:cNvSpPr>
          <p:nvPr>
            <p:ph type="subTitle" idx="1"/>
          </p:nvPr>
        </p:nvSpPr>
        <p:spPr>
          <a:xfrm>
            <a:off x="540544" y="2250280"/>
            <a:ext cx="8062912" cy="1752600"/>
          </a:xfrm>
        </p:spPr>
        <p:txBody>
          <a:bodyPr/>
          <a:lstStyle>
            <a:lvl1pPr marL="0" marR="36576" indent="0" algn="r">
              <a:spcBef>
                <a:spcPts val="0"/>
              </a:spcBef>
              <a:buNone/>
              <a:defRPr>
                <a:ln>
                  <a:solidFill>
                    <a:schemeClr val="bg2"/>
                  </a:solidFill>
                </a:ln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5" name="Дата 27"/>
          <p:cNvSpPr>
            <a:spLocks noGrp="1"/>
          </p:cNvSpPr>
          <p:nvPr>
            <p:ph type="dt" sz="half" idx="10"/>
          </p:nvPr>
        </p:nvSpPr>
        <p:spPr>
          <a:xfrm>
            <a:off x="1371600" y="6011863"/>
            <a:ext cx="5791200" cy="365125"/>
          </a:xfrm>
        </p:spPr>
        <p:txBody>
          <a:bodyPr tIns="0" bIns="0" anchor="t"/>
          <a:lstStyle>
            <a:lvl1pPr algn="r">
              <a:defRPr sz="1000"/>
            </a:lvl1pPr>
          </a:lstStyle>
          <a:p>
            <a:pPr>
              <a:defRPr/>
            </a:pPr>
            <a:fld id="{027A9285-5D34-408C-8B56-389CA5F50145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6" name="Нижний колонтитул 16"/>
          <p:cNvSpPr>
            <a:spLocks noGrp="1"/>
          </p:cNvSpPr>
          <p:nvPr>
            <p:ph type="ftr" sz="quarter" idx="11"/>
          </p:nvPr>
        </p:nvSpPr>
        <p:spPr>
          <a:xfrm>
            <a:off x="1371600" y="5649913"/>
            <a:ext cx="5791200" cy="365125"/>
          </a:xfrm>
        </p:spPr>
        <p:txBody>
          <a:bodyPr tIns="0" bIns="0"/>
          <a:lstStyle>
            <a:lvl1pPr algn="r">
              <a:defRPr sz="11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8"/>
          <p:cNvSpPr>
            <a:spLocks noGrp="1"/>
          </p:cNvSpPr>
          <p:nvPr>
            <p:ph type="sldNum" sz="quarter" idx="12"/>
          </p:nvPr>
        </p:nvSpPr>
        <p:spPr>
          <a:xfrm>
            <a:off x="8391525" y="5753100"/>
            <a:ext cx="503238" cy="365125"/>
          </a:xfrm>
        </p:spPr>
        <p:txBody>
          <a:bodyPr anchor="ctr"/>
          <a:lstStyle>
            <a:lvl1pPr algn="ctr">
              <a:defRPr sz="1300">
                <a:solidFill>
                  <a:srgbClr val="FFFFFF"/>
                </a:solidFill>
              </a:defRPr>
            </a:lvl1pPr>
          </a:lstStyle>
          <a:p>
            <a:pPr>
              <a:defRPr/>
            </a:pPr>
            <a:fld id="{D302167B-E64F-4534-8DD4-6B6931504018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717852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67494"/>
            <a:ext cx="8229600" cy="1399032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1882808"/>
            <a:ext cx="8229600" cy="4572000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4791075" y="6480175"/>
            <a:ext cx="213360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455566C0-BAD4-4F7F-8F54-E52C6758AD7C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59263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C00979-31F0-4F5F-A303-2E912C9C468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348560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 flipV="1">
            <a:off x="6350" y="6350"/>
            <a:ext cx="9131300" cy="6837363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sp>
        <p:nvSpPr>
          <p:cNvPr id="5" name="Равнобедренный треугольник 4"/>
          <p:cNvSpPr/>
          <p:nvPr/>
        </p:nvSpPr>
        <p:spPr>
          <a:xfrm rot="5400000" flipV="1">
            <a:off x="7553325" y="309563"/>
            <a:ext cx="1893888" cy="1293812"/>
          </a:xfrm>
          <a:prstGeom prst="triangle">
            <a:avLst>
              <a:gd name="adj" fmla="val 51323"/>
            </a:avLst>
          </a:prstGeom>
          <a:gradFill flip="none" rotWithShape="1">
            <a:gsLst>
              <a:gs pos="0">
                <a:schemeClr val="accent1">
                  <a:shade val="30000"/>
                  <a:satMod val="155000"/>
                  <a:alpha val="100000"/>
                </a:schemeClr>
              </a:gs>
              <a:gs pos="60000">
                <a:schemeClr val="accent1">
                  <a:satMod val="160000"/>
                  <a:alpha val="100000"/>
                </a:schemeClr>
              </a:gs>
              <a:gs pos="100000">
                <a:schemeClr val="accent1">
                  <a:tint val="70000"/>
                  <a:satMod val="200000"/>
                  <a:alpha val="100000"/>
                </a:schemeClr>
              </a:gs>
            </a:gsLst>
            <a:lin ang="155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6" name="Прямая соединительная линия 5"/>
          <p:cNvCxnSpPr/>
          <p:nvPr/>
        </p:nvCxnSpPr>
        <p:spPr>
          <a:xfrm rot="10800000">
            <a:off x="6469063" y="9525"/>
            <a:ext cx="2673350" cy="1900238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Прямая соединительная линия 6"/>
          <p:cNvCxnSpPr/>
          <p:nvPr/>
        </p:nvCxnSpPr>
        <p:spPr>
          <a:xfrm flipV="1"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81000" y="271464"/>
            <a:ext cx="7239000" cy="1362075"/>
          </a:xfrm>
        </p:spPr>
        <p:txBody>
          <a:bodyPr/>
          <a:lstStyle>
            <a:lvl1pPr marL="0" algn="l">
              <a:buNone/>
              <a:defRPr sz="3600" b="1" cap="none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81000" y="1633536"/>
            <a:ext cx="3886200" cy="2286000"/>
          </a:xfrm>
        </p:spPr>
        <p:txBody>
          <a:bodyPr/>
          <a:lstStyle>
            <a:lvl1pPr marL="54864" indent="0" algn="l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8" name="Дата 3"/>
          <p:cNvSpPr>
            <a:spLocks noGrp="1"/>
          </p:cNvSpPr>
          <p:nvPr>
            <p:ph type="dt" sz="half" idx="10"/>
          </p:nvPr>
        </p:nvSpPr>
        <p:spPr>
          <a:xfrm>
            <a:off x="6956425" y="6477000"/>
            <a:ext cx="2133600" cy="304800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1F8FE1C9-8118-4352-8EC4-493CFAC9BB92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9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2619375" y="6481763"/>
            <a:ext cx="4260850" cy="300037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8450263" y="809625"/>
            <a:ext cx="503237" cy="300038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73CE1CB-A39B-413C-80F8-878BC2843A1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19430761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marL="0" algn="l">
              <a:defRPr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722437"/>
            <a:ext cx="4038600" cy="4525963"/>
          </a:xfrm>
        </p:spPr>
        <p:txBody>
          <a:bodyPr/>
          <a:lstStyle>
            <a:lvl1pPr>
              <a:defRPr sz="26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4E4A5E-987D-408A-BBCC-7DCD2543D0B2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6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2DC262-E423-4B19-AE61-FDD52DF701A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515179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8198" y="290732"/>
            <a:ext cx="1066800" cy="6153912"/>
          </a:xfrm>
        </p:spPr>
        <p:txBody>
          <a:bodyPr vert="vert270" anchor="b"/>
          <a:lstStyle>
            <a:lvl1pPr marL="0" algn="ctr">
              <a:defRPr sz="3300" b="1">
                <a:ln w="6350">
                  <a:solidFill>
                    <a:schemeClr val="tx1"/>
                  </a:solidFill>
                </a:ln>
                <a:solidFill>
                  <a:schemeClr val="tx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1365006" y="290732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1365006" y="3427124"/>
            <a:ext cx="581024" cy="3017520"/>
          </a:xfrm>
          <a:solidFill>
            <a:schemeClr val="bg1"/>
          </a:solidFill>
          <a:ln w="12700">
            <a:noFill/>
          </a:ln>
        </p:spPr>
        <p:txBody>
          <a:bodyPr vert="vert270" anchor="ctr"/>
          <a:lstStyle>
            <a:lvl1pPr marL="0" indent="0" algn="ctr">
              <a:buNone/>
              <a:defRPr sz="1600" b="0">
                <a:solidFill>
                  <a:schemeClr val="tx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Объект 4"/>
          <p:cNvSpPr>
            <a:spLocks noGrp="1"/>
          </p:cNvSpPr>
          <p:nvPr>
            <p:ph sz="quarter" idx="2"/>
          </p:nvPr>
        </p:nvSpPr>
        <p:spPr>
          <a:xfrm>
            <a:off x="2022230" y="290732"/>
            <a:ext cx="6858000" cy="3017520"/>
          </a:xfrm>
        </p:spPr>
        <p:txBody>
          <a:bodyPr/>
          <a:lstStyle>
            <a:lvl1pPr algn="l">
              <a:defRPr sz="2400"/>
            </a:lvl1pPr>
            <a:lvl2pPr algn="l">
              <a:defRPr sz="2000"/>
            </a:lvl2pPr>
            <a:lvl3pPr algn="l">
              <a:defRPr sz="1800"/>
            </a:lvl3pPr>
            <a:lvl4pPr algn="l">
              <a:defRPr sz="1600"/>
            </a:lvl4pPr>
            <a:lvl5pPr algn="l"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2022230" y="3427124"/>
            <a:ext cx="6858000" cy="3017520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>
          <a:xfrm>
            <a:off x="4791075" y="6481763"/>
            <a:ext cx="2130425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F859151-EDA7-4041-97A0-640819EC3E3A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>
          <a:xfrm>
            <a:off x="457200" y="6481763"/>
            <a:ext cx="4260850" cy="301625"/>
          </a:xfrm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>
          <a:xfrm>
            <a:off x="7589838" y="6483350"/>
            <a:ext cx="503237" cy="301625"/>
          </a:xfrm>
        </p:spPr>
        <p:txBody>
          <a:bodyPr/>
          <a:lstStyle>
            <a:lvl1pPr algn="ctr">
              <a:defRPr/>
            </a:lvl1pPr>
          </a:lstStyle>
          <a:p>
            <a:pPr>
              <a:defRPr/>
            </a:pPr>
            <a:fld id="{F2016080-8D20-4CE0-BD6B-EB63E441C1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724371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6D4237E-6148-43FC-BC87-BDC31F9F5224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4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99A9683-F53D-41CC-93F6-F76DF6D4FD5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88202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C8E7D4-97FC-435A-AC36-53EE49B7C5A1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B72B20-6548-46D8-B96C-7FC66D06FD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268806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367664"/>
            <a:ext cx="914400" cy="5943600"/>
          </a:xfrm>
        </p:spPr>
        <p:txBody>
          <a:bodyPr vert="vert270" anchor="b"/>
          <a:lstStyle>
            <a:lvl1pPr marL="0" marR="18288" algn="r">
              <a:spcBef>
                <a:spcPts val="0"/>
              </a:spcBef>
              <a:buNone/>
              <a:defRPr sz="29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1135856" y="367664"/>
            <a:ext cx="2438400" cy="5943600"/>
          </a:xfrm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1"/>
          </p:nvPr>
        </p:nvSpPr>
        <p:spPr>
          <a:xfrm>
            <a:off x="3651250" y="320040"/>
            <a:ext cx="5276088" cy="5989320"/>
          </a:xfrm>
        </p:spPr>
        <p:txBody>
          <a:bodyPr/>
          <a:lstStyle>
            <a:lvl1pPr>
              <a:spcBef>
                <a:spcPts val="0"/>
              </a:spcBef>
              <a:defRPr sz="3000"/>
            </a:lvl1pPr>
            <a:lvl2pPr>
              <a:defRPr sz="26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278563" y="6556375"/>
            <a:ext cx="21336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D0D30199-CD19-4DF5-9503-3E3A1E9582FA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35063" y="6556375"/>
            <a:ext cx="514350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410575" y="6556375"/>
            <a:ext cx="503238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59C53F45-1408-4CCD-B0C8-E6A74AF9F66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383653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19456" y="150896"/>
            <a:ext cx="914400" cy="6400800"/>
          </a:xfrm>
        </p:spPr>
        <p:txBody>
          <a:bodyPr vert="vert270" anchor="b"/>
          <a:lstStyle>
            <a:lvl1pPr marL="0" algn="l">
              <a:buNone/>
              <a:defRPr sz="3000" b="0" cap="all" baseline="0"/>
            </a:lvl1pPr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138237" y="373966"/>
            <a:ext cx="7333488" cy="5486400"/>
          </a:xfrm>
          <a:solidFill>
            <a:schemeClr val="bg2">
              <a:shade val="50000"/>
            </a:schemeClr>
          </a:solidFill>
        </p:spPr>
        <p:txBody>
          <a:bodyPr>
            <a:normAutofit/>
          </a:bodyPr>
          <a:lstStyle>
            <a:lvl1pPr marL="0" indent="0">
              <a:buNone/>
              <a:defRPr sz="3200"/>
            </a:lvl1pPr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3000" y="5867400"/>
            <a:ext cx="7333488" cy="685800"/>
          </a:xfrm>
          <a:solidFill>
            <a:schemeClr val="accent1">
              <a:alpha val="15000"/>
            </a:schemeClr>
          </a:solidFill>
          <a:ln>
            <a:solidFill>
              <a:schemeClr val="accent1"/>
            </a:solidFill>
            <a:miter lim="800000"/>
          </a:ln>
        </p:spPr>
        <p:txBody>
          <a:bodyPr/>
          <a:lstStyle>
            <a:lvl1pPr marL="0" indent="0">
              <a:spcBef>
                <a:spcPts val="0"/>
              </a:spcBef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>
          <a:xfrm>
            <a:off x="6108700" y="6556375"/>
            <a:ext cx="2101850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fld id="{35CC43C8-837A-4517-82A1-405E86EBE0FE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1169988" y="6557963"/>
            <a:ext cx="4948237" cy="301625"/>
          </a:xfrm>
        </p:spPr>
        <p:txBody>
          <a:bodyPr/>
          <a:lstStyle>
            <a:lvl1pPr>
              <a:defRPr sz="90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>
          <a:xfrm>
            <a:off x="8216900" y="6556375"/>
            <a:ext cx="366713" cy="301625"/>
          </a:xfrm>
        </p:spPr>
        <p:txBody>
          <a:bodyPr/>
          <a:lstStyle>
            <a:lvl1pPr algn="ctr">
              <a:defRPr sz="900"/>
            </a:lvl1pPr>
          </a:lstStyle>
          <a:p>
            <a:pPr>
              <a:defRPr/>
            </a:pPr>
            <a:fld id="{0AAECBA5-321F-4389-8A06-905833A9216D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8631654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8F9CFF-B455-444E-BAEA-7CA497474F6B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F7398-7A67-45CD-BF4C-A55BF9A7A0A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0971378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781800" y="381000"/>
            <a:ext cx="1905000" cy="5486400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381000"/>
            <a:ext cx="6248400" cy="5486400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1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9C90BBC-9C9C-4F15-8156-8D6BC806CCE7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5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Номер слайда 2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9AA4B97-3452-4574-B8EF-18C980AF270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91703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Прямоугольный треугольник 10"/>
          <p:cNvSpPr/>
          <p:nvPr/>
        </p:nvSpPr>
        <p:spPr>
          <a:xfrm>
            <a:off x="6350" y="14288"/>
            <a:ext cx="9131300" cy="6837362"/>
          </a:xfrm>
          <a:prstGeom prst="rtTriangle">
            <a:avLst/>
          </a:prstGeom>
          <a:gradFill flip="none" rotWithShape="1">
            <a:gsLst>
              <a:gs pos="0">
                <a:schemeClr val="tx2">
                  <a:alpha val="10000"/>
                </a:schemeClr>
              </a:gs>
              <a:gs pos="70000">
                <a:schemeClr val="tx2">
                  <a:alpha val="8000"/>
                </a:schemeClr>
              </a:gs>
              <a:gs pos="100000">
                <a:schemeClr val="tx2">
                  <a:alpha val="1000"/>
                </a:schemeClr>
              </a:gs>
            </a:gsLst>
            <a:lin ang="8000000" scaled="1"/>
            <a:tileRect/>
          </a:gradFill>
          <a:ln w="38100" cap="rnd" cmpd="sng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0" y="6350"/>
            <a:ext cx="9137650" cy="6845300"/>
          </a:xfrm>
          <a:prstGeom prst="line">
            <a:avLst/>
          </a:prstGeom>
          <a:noFill/>
          <a:ln w="5000" cap="rnd" cmpd="sng" algn="ctr">
            <a:solidFill>
              <a:schemeClr val="bg2">
                <a:tint val="55000"/>
                <a:satMod val="200000"/>
                <a:alpha val="3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rot="10800000" flipV="1">
            <a:off x="6469063" y="4948238"/>
            <a:ext cx="2673350" cy="1900237"/>
          </a:xfrm>
          <a:prstGeom prst="line">
            <a:avLst/>
          </a:prstGeom>
          <a:noFill/>
          <a:ln w="6000" cap="rnd" cmpd="sng" algn="ctr">
            <a:solidFill>
              <a:schemeClr val="bg2">
                <a:tint val="50000"/>
                <a:satMod val="200000"/>
                <a:alpha val="45000"/>
              </a:schemeClr>
            </a:solidFill>
            <a:prstDash val="soli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2" name="Заголовок 21"/>
          <p:cNvSpPr>
            <a:spLocks noGrp="1"/>
          </p:cNvSpPr>
          <p:nvPr>
            <p:ph type="title"/>
          </p:nvPr>
        </p:nvSpPr>
        <p:spPr>
          <a:xfrm>
            <a:off x="457200" y="268288"/>
            <a:ext cx="8229600" cy="1398587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0" name="Текст 12"/>
          <p:cNvSpPr>
            <a:spLocks noGrp="1"/>
          </p:cNvSpPr>
          <p:nvPr>
            <p:ph type="body" idx="1"/>
          </p:nvPr>
        </p:nvSpPr>
        <p:spPr bwMode="auto">
          <a:xfrm>
            <a:off x="457200" y="1882775"/>
            <a:ext cx="8229600" cy="457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4" name="Дата 13"/>
          <p:cNvSpPr>
            <a:spLocks noGrp="1"/>
          </p:cNvSpPr>
          <p:nvPr>
            <p:ph type="dt" sz="half" idx="2"/>
          </p:nvPr>
        </p:nvSpPr>
        <p:spPr>
          <a:xfrm>
            <a:off x="4791075" y="6481763"/>
            <a:ext cx="2133600" cy="301625"/>
          </a:xfrm>
          <a:prstGeom prst="rect">
            <a:avLst/>
          </a:prstGeom>
        </p:spPr>
        <p:txBody>
          <a:bodyPr vert="horz" anchor="b"/>
          <a:lstStyle>
            <a:lvl1pPr algn="l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 b="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FFB1784-1D96-458C-8F53-EB2BBF42E452}" type="datetimeFigureOut">
              <a:rPr lang="ru-RU"/>
              <a:pPr>
                <a:defRPr/>
              </a:pPr>
              <a:t>12.06.2019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3"/>
          </p:nvPr>
        </p:nvSpPr>
        <p:spPr>
          <a:xfrm>
            <a:off x="457200" y="6481763"/>
            <a:ext cx="4259263" cy="301625"/>
          </a:xfrm>
          <a:prstGeom prst="rect">
            <a:avLst/>
          </a:prstGeom>
        </p:spPr>
        <p:txBody>
          <a:bodyPr vert="horz" anchor="b"/>
          <a:lstStyle>
            <a:lvl1pPr algn="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0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3" name="Номер слайда 22"/>
          <p:cNvSpPr>
            <a:spLocks noGrp="1"/>
          </p:cNvSpPr>
          <p:nvPr>
            <p:ph type="sldNum" sz="quarter" idx="4"/>
          </p:nvPr>
        </p:nvSpPr>
        <p:spPr>
          <a:xfrm>
            <a:off x="7589838" y="6481763"/>
            <a:ext cx="503237" cy="301625"/>
          </a:xfrm>
          <a:prstGeom prst="rect">
            <a:avLst/>
          </a:prstGeom>
        </p:spPr>
        <p:txBody>
          <a:bodyPr vert="horz" anchor="b"/>
          <a:lstStyle>
            <a:lvl1pPr algn="ctr" eaLnBrk="1" fontAlgn="auto" latinLnBrk="0" hangingPunct="1">
              <a:spcBef>
                <a:spcPts val="0"/>
              </a:spcBef>
              <a:spcAft>
                <a:spcPts val="0"/>
              </a:spcAft>
              <a:defRPr kumimoji="0" sz="1200">
                <a:solidFill>
                  <a:schemeClr val="tx1"/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9A0C0491-8F26-46E4-91D4-8D22205DEC25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4194" r:id="rId1"/>
    <p:sldLayoutId id="2147484195" r:id="rId2"/>
    <p:sldLayoutId id="2147484196" r:id="rId3"/>
    <p:sldLayoutId id="2147484189" r:id="rId4"/>
    <p:sldLayoutId id="2147484197" r:id="rId5"/>
    <p:sldLayoutId id="2147484190" r:id="rId6"/>
    <p:sldLayoutId id="2147484191" r:id="rId7"/>
    <p:sldLayoutId id="2147484198" r:id="rId8"/>
    <p:sldLayoutId id="2147484199" r:id="rId9"/>
    <p:sldLayoutId id="2147484192" r:id="rId10"/>
    <p:sldLayoutId id="2147484193" r:id="rId11"/>
  </p:sldLayoutIdLst>
  <p:txStyles>
    <p:titleStyle>
      <a:lvl1pPr marL="484188" indent="-484188" algn="l" rtl="0" eaLnBrk="0" fontAlgn="base" hangingPunct="0">
        <a:spcBef>
          <a:spcPct val="0"/>
        </a:spcBef>
        <a:spcAft>
          <a:spcPct val="0"/>
        </a:spcAft>
        <a:defRPr sz="4200" kern="1200">
          <a:ln w="6350">
            <a:solidFill>
              <a:schemeClr val="accent1">
                <a:shade val="43000"/>
              </a:schemeClr>
            </a:solidFill>
          </a:ln>
          <a:solidFill>
            <a:srgbClr val="FF5C9C"/>
          </a:solidFill>
          <a:effectLst>
            <a:outerShdw blurRad="26000" dist="26000" dir="14500000" algn="tl" rotWithShape="0">
              <a:srgbClr val="000000">
                <a:alpha val="40000"/>
              </a:srgbClr>
            </a:outerShdw>
          </a:effectLst>
          <a:latin typeface="+mj-lt"/>
          <a:ea typeface="+mj-ea"/>
          <a:cs typeface="+mj-cs"/>
        </a:defRPr>
      </a:lvl1pPr>
      <a:lvl2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2pPr>
      <a:lvl3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3pPr>
      <a:lvl4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4pPr>
      <a:lvl5pPr marL="484188" indent="-484188" algn="l" rtl="0" eaLnBrk="0" fontAlgn="base" hangingPunct="0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5pPr>
      <a:lvl6pPr marL="9413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6pPr>
      <a:lvl7pPr marL="13985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7pPr>
      <a:lvl8pPr marL="18557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8pPr>
      <a:lvl9pPr marL="2312988" indent="-484188" algn="l" rtl="0" fontAlgn="base">
        <a:spcBef>
          <a:spcPct val="0"/>
        </a:spcBef>
        <a:spcAft>
          <a:spcPct val="0"/>
        </a:spcAft>
        <a:defRPr sz="4200">
          <a:solidFill>
            <a:srgbClr val="FF5C9C"/>
          </a:solidFill>
          <a:latin typeface="Century Gothic" pitchFamily="34" charset="0"/>
        </a:defRPr>
      </a:lvl9pPr>
    </p:titleStyle>
    <p:bodyStyle>
      <a:lvl1pPr marL="447675" indent="-382588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80000"/>
        <a:buFont typeface="Wingdings 2" pitchFamily="18" charset="2"/>
        <a:buChar char=""/>
        <a:defRPr sz="3000" kern="1200">
          <a:solidFill>
            <a:schemeClr val="tx1"/>
          </a:solidFill>
          <a:latin typeface="+mn-lt"/>
          <a:ea typeface="+mn-ea"/>
          <a:cs typeface="+mn-cs"/>
        </a:defRPr>
      </a:lvl1pPr>
      <a:lvl2pPr marL="822325" indent="-2857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SzPct val="95000"/>
        <a:buFont typeface="Verdana" pitchFamily="34" charset="0"/>
        <a:buChar char="›"/>
        <a:defRPr sz="2600" kern="1200">
          <a:solidFill>
            <a:schemeClr val="tx1"/>
          </a:solidFill>
          <a:latin typeface="+mn-lt"/>
          <a:ea typeface="+mn-ea"/>
          <a:cs typeface="+mn-cs"/>
        </a:defRPr>
      </a:lvl2pPr>
      <a:lvl3pPr marL="1104900" indent="-22860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indent="-209550" algn="l" rtl="0" eaLnBrk="0" fontAlgn="base" hangingPunct="0">
        <a:spcBef>
          <a:spcPct val="20000"/>
        </a:spcBef>
        <a:spcAft>
          <a:spcPct val="0"/>
        </a:spcAft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600200" indent="-209550" algn="l" rtl="0" eaLnBrk="0" fontAlgn="base" hangingPunct="0">
        <a:spcBef>
          <a:spcPct val="20000"/>
        </a:spcBef>
        <a:spcAft>
          <a:spcPct val="0"/>
        </a:spcAft>
        <a:buClr>
          <a:srgbClr val="FF90B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1828800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084832" indent="-210312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2860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514600" indent="-182880" algn="l" rtl="0" eaLnBrk="1" latinLnBrk="0" hangingPunct="1">
        <a:spcBef>
          <a:spcPct val="20000"/>
        </a:spcBef>
        <a:buClr>
          <a:schemeClr val="accent1">
            <a:tint val="75000"/>
          </a:schemeClr>
        </a:buClr>
        <a:buFont typeface="Wingdings 2"/>
        <a:buChar char="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mailto:post@mcbct.com.ua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hyperlink" Target="mailto:post@mcbct.com.ua" TargetMode="Externa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4082" name="Shape 3374081"/>
          <p:cNvSpPr>
            <a:spLocks noGrp="1" noChangeArrowheads="1"/>
          </p:cNvSpPr>
          <p:nvPr>
            <p:ph type="ctrTitle" idx="4294967295"/>
          </p:nvPr>
        </p:nvSpPr>
        <p:spPr>
          <a:xfrm>
            <a:off x="638175" y="695325"/>
            <a:ext cx="8505825" cy="3083921"/>
          </a:xfrm>
          <a:extLst>
            <a:ext uri="{91240B29-F687-4F45-9708-019B960494DF}">
              <a14:hiddenLine xmlns:a14="http://schemas.microsoft.com/office/drawing/2010/main" w="9525" cap="flat" cmpd="sng" algn="ctr">
                <a:solidFill>
                  <a:schemeClr val="tx1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7961" dir="2700000" algn="ctr" rotWithShape="0">
                    <a:srgbClr val="77777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 anchor="t">
            <a:spAutoFit/>
          </a:bodyPr>
          <a:lstStyle/>
          <a:p>
            <a:pPr marL="484632" indent="0" eaLnBrk="1" fontAlgn="auto" hangingPunct="1">
              <a:lnSpc>
                <a:spcPct val="90000"/>
              </a:lnSpc>
              <a:spcBef>
                <a:spcPct val="40000"/>
              </a:spcBef>
              <a:spcAft>
                <a:spcPts val="0"/>
              </a:spcAft>
              <a:defRPr/>
            </a:pPr>
            <a:r>
              <a:rPr lang="uk-UA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Огляд </a:t>
            </a:r>
            <a:r>
              <a:rPr lang="ru-RU" sz="5400" b="1" dirty="0" err="1">
                <a:solidFill>
                  <a:schemeClr val="accent1">
                    <a:tint val="83000"/>
                    <a:satMod val="150000"/>
                  </a:schemeClr>
                </a:solidFill>
              </a:rPr>
              <a:t>законодавчих</a:t>
            </a:r>
            <a:r>
              <a:rPr lang="ru-RU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 акт</a:t>
            </a:r>
            <a:r>
              <a:rPr lang="uk-UA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і</a:t>
            </a:r>
            <a:r>
              <a:rPr lang="ru-RU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в </a:t>
            </a:r>
            <a:r>
              <a:rPr lang="uk-UA" sz="5400" b="1" dirty="0">
                <a:solidFill>
                  <a:schemeClr val="accent1">
                    <a:tint val="83000"/>
                    <a:satMod val="150000"/>
                  </a:schemeClr>
                </a:solidFill>
              </a:rPr>
              <a:t>у сфері ціноутворення у будівництві</a:t>
            </a:r>
            <a:endParaRPr lang="en-US" sz="6000" b="1" dirty="0">
              <a:solidFill>
                <a:schemeClr val="accent1">
                  <a:tint val="83000"/>
                  <a:satMod val="150000"/>
                </a:schemeClr>
              </a:solidFill>
            </a:endParaRPr>
          </a:p>
        </p:txBody>
      </p:sp>
      <p:sp>
        <p:nvSpPr>
          <p:cNvPr id="115715" name="Rectangle 7169"/>
          <p:cNvSpPr>
            <a:spLocks noChangeArrowheads="1"/>
          </p:cNvSpPr>
          <p:nvPr/>
        </p:nvSpPr>
        <p:spPr bwMode="auto">
          <a:xfrm>
            <a:off x="3640138" y="4113213"/>
            <a:ext cx="5186362" cy="406400"/>
          </a:xfrm>
          <a:prstGeom prst="rect">
            <a:avLst/>
          </a:prstGeom>
          <a:solidFill>
            <a:srgbClr val="4D4D4D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>
            <a:spAutoFit/>
          </a:bodyPr>
          <a:lstStyle/>
          <a:p>
            <a:pPr algn="ctr" eaLnBrk="0" fontAlgn="auto" hangingPunct="0">
              <a:lnSpc>
                <a:spcPct val="85000"/>
              </a:lnSpc>
              <a:spcBef>
                <a:spcPct val="20000"/>
              </a:spcBef>
              <a:spcAft>
                <a:spcPts val="0"/>
              </a:spcAft>
              <a:defRPr/>
            </a:pPr>
            <a:r>
              <a:rPr lang="uk-UA" sz="2400">
                <a:solidFill>
                  <a:schemeClr val="accent1">
                    <a:lumMod val="40000"/>
                    <a:lumOff val="60000"/>
                  </a:schemeClr>
                </a:solidFill>
                <a:latin typeface="Arial" pitchFamily="34" charset="0"/>
                <a:cs typeface="+mn-cs"/>
              </a:rPr>
              <a:t>Січний Сергій Борисович</a:t>
            </a:r>
            <a:endParaRPr lang="ru-RU" sz="2400">
              <a:solidFill>
                <a:schemeClr val="accent1">
                  <a:lumMod val="40000"/>
                  <a:lumOff val="60000"/>
                </a:schemeClr>
              </a:solidFill>
              <a:latin typeface="+mn-lt"/>
              <a:cs typeface="+mn-cs"/>
            </a:endParaRPr>
          </a:p>
        </p:txBody>
      </p:sp>
      <p:sp>
        <p:nvSpPr>
          <p:cNvPr id="8196" name="Text Box 7"/>
          <p:cNvSpPr txBox="1">
            <a:spLocks noChangeArrowheads="1"/>
          </p:cNvSpPr>
          <p:nvPr/>
        </p:nvSpPr>
        <p:spPr bwMode="auto">
          <a:xfrm>
            <a:off x="4610100" y="4549775"/>
            <a:ext cx="4533900" cy="9779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830033"/>
                    </a:gs>
                    <a:gs pos="100000">
                      <a:schemeClr val="accent2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ru-RU" sz="1400">
                <a:latin typeface="Verdana" pitchFamily="34" charset="0"/>
              </a:rPr>
              <a:t>Методичний центр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ru-RU" sz="1600" b="1">
                <a:latin typeface="Verdana" pitchFamily="34" charset="0"/>
              </a:rPr>
              <a:t>Будівництво – сучасні технології</a:t>
            </a:r>
            <a:endParaRPr lang="en-US" sz="1600" b="1">
              <a:latin typeface="Verdana" pitchFamily="34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/>
              <a:t>(0342) 777-208</a:t>
            </a:r>
            <a:endParaRPr lang="uk-UA" sz="1400" b="1"/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>
                <a:latin typeface="Verdana" pitchFamily="34" charset="0"/>
                <a:hlinkClick r:id="rId3"/>
              </a:rPr>
              <a:t>post@mcbct.com.ua</a:t>
            </a:r>
            <a:endParaRPr lang="ru-RU" sz="1400">
              <a:latin typeface="Verdana" pitchFamily="34" charset="0"/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29"/>
            <a:ext cx="8928992" cy="598659"/>
          </a:xfrm>
        </p:spPr>
        <p:txBody>
          <a:bodyPr anchor="t"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акт</a:t>
            </a: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14339" name="Прямоугольник 3"/>
          <p:cNvSpPr>
            <a:spLocks noChangeArrowheads="1"/>
          </p:cNvSpPr>
          <p:nvPr/>
        </p:nvSpPr>
        <p:spPr bwMode="auto">
          <a:xfrm>
            <a:off x="252065" y="2708920"/>
            <a:ext cx="8424862" cy="76944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uk-UA" sz="4400" b="1" dirty="0" smtClean="0"/>
              <a:t>ДБН чи</a:t>
            </a:r>
            <a:r>
              <a:rPr lang="ru-RU" sz="4400" b="1" dirty="0" smtClean="0"/>
              <a:t> ДСТУ</a:t>
            </a:r>
            <a:endParaRPr lang="uk-UA" sz="4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800" y="692150"/>
            <a:ext cx="8624888" cy="433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sz="2800" dirty="0"/>
              <a:t>ДБН В.2.2-40:2018 «</a:t>
            </a:r>
            <a:r>
              <a:rPr lang="uk-UA" sz="2800" dirty="0" err="1"/>
              <a:t>Інклюзивність</a:t>
            </a:r>
            <a:r>
              <a:rPr lang="uk-UA" sz="2800" dirty="0"/>
              <a:t> будівель і споруд</a:t>
            </a:r>
            <a:r>
              <a:rPr lang="uk-UA" sz="2800" dirty="0" smtClean="0"/>
              <a:t>»</a:t>
            </a:r>
          </a:p>
          <a:p>
            <a:pPr algn="just">
              <a:defRPr/>
            </a:pPr>
            <a:endParaRPr lang="ru-RU" sz="2800" i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земельні ділянки </a:t>
            </a:r>
            <a:r>
              <a:rPr lang="uk-UA" sz="2400" dirty="0"/>
              <a:t>і планування будівель і споруд</a:t>
            </a:r>
            <a:r>
              <a:rPr lang="uk-UA" sz="2400" dirty="0" smtClean="0"/>
              <a:t>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окремі елементи; сходи, пандуси, входи, коридори, ліфти;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засоби </a:t>
            </a:r>
            <a:r>
              <a:rPr lang="uk-UA" sz="2400" dirty="0"/>
              <a:t>орієнтування та </a:t>
            </a:r>
            <a:r>
              <a:rPr lang="uk-UA" sz="2400" dirty="0" smtClean="0"/>
              <a:t>інформування: інформаційні </a:t>
            </a:r>
            <a:r>
              <a:rPr lang="uk-UA" sz="2400" dirty="0"/>
              <a:t>табло, тактильні елементи внутрішні і зовнішні</a:t>
            </a:r>
            <a:r>
              <a:rPr lang="uk-UA" sz="2400" dirty="0" smtClean="0"/>
              <a:t>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800" y="692150"/>
            <a:ext cx="8624888" cy="32316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sz="2800" dirty="0"/>
              <a:t>ДБН В.2.5-28:2018 «Природне і штучне освітлення</a:t>
            </a:r>
            <a:r>
              <a:rPr lang="uk-UA" sz="2800" dirty="0" smtClean="0"/>
              <a:t>»</a:t>
            </a:r>
          </a:p>
          <a:p>
            <a:pPr algn="just">
              <a:defRPr/>
            </a:pPr>
            <a:endParaRPr lang="ru-RU" sz="2800" i="1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освітлювальні прилади, </a:t>
            </a:r>
            <a:r>
              <a:rPr lang="uk-UA" sz="2400" dirty="0"/>
              <a:t>внутрішніх і </a:t>
            </a:r>
            <a:r>
              <a:rPr lang="uk-UA" sz="2400" dirty="0" smtClean="0"/>
              <a:t>зовнішні;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lvl="0" indent="-342900">
              <a:buFont typeface="Arial" panose="020B0604020202020204" pitchFamily="34" charset="0"/>
              <a:buChar char="•"/>
            </a:pPr>
            <a:r>
              <a:rPr lang="uk-UA" sz="2400" dirty="0" smtClean="0"/>
              <a:t>природнє </a:t>
            </a:r>
            <a:r>
              <a:rPr lang="uk-UA" sz="2400" dirty="0"/>
              <a:t>освітлення приміщень;</a:t>
            </a:r>
          </a:p>
          <a:p>
            <a:pPr marL="342900" lvl="0" indent="-342900">
              <a:buFont typeface="Arial" panose="020B0604020202020204" pitchFamily="34" charset="0"/>
              <a:buChar char="•"/>
            </a:pPr>
            <a:endParaRPr lang="en-US" sz="24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uk-UA" sz="2400" dirty="0"/>
              <a:t>освітлення доріг.</a:t>
            </a:r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779291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560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5602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800" y="692150"/>
            <a:ext cx="8624888" cy="31085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just">
              <a:defRPr/>
            </a:pPr>
            <a:r>
              <a:rPr lang="uk-UA" sz="2800" dirty="0"/>
              <a:t>ДБН В.1.2-14:2018 </a:t>
            </a:r>
            <a:r>
              <a:rPr lang="uk-UA" sz="2800" dirty="0" smtClean="0"/>
              <a:t>«Загальні </a:t>
            </a:r>
            <a:r>
              <a:rPr lang="uk-UA" sz="2800" dirty="0"/>
              <a:t>принципи забезпечення надійності та конструктивної безпеки будівель і </a:t>
            </a:r>
            <a:r>
              <a:rPr lang="uk-UA" sz="2800" dirty="0" smtClean="0"/>
              <a:t>споруд»</a:t>
            </a:r>
          </a:p>
          <a:p>
            <a:pPr algn="just">
              <a:defRPr/>
            </a:pPr>
            <a:endParaRPr lang="ru-RU" sz="2800" i="1" dirty="0"/>
          </a:p>
          <a:p>
            <a:pPr lvl="0"/>
            <a:endParaRPr lang="uk-UA" sz="2800" dirty="0" smtClean="0"/>
          </a:p>
          <a:p>
            <a:pPr lvl="0"/>
            <a:r>
              <a:rPr lang="uk-UA" sz="2800" dirty="0" smtClean="0"/>
              <a:t>ДСТУ-Н </a:t>
            </a:r>
            <a:r>
              <a:rPr lang="uk-UA" sz="2800" dirty="0"/>
              <a:t>Б В.1.2-16:20ХХ «Визначення класу наслідків</a:t>
            </a:r>
            <a:r>
              <a:rPr lang="uk-UA" sz="2800" dirty="0" smtClean="0"/>
              <a:t>»;</a:t>
            </a:r>
            <a:endParaRPr lang="uk-UA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171352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60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104" y="1916832"/>
            <a:ext cx="8624888" cy="12003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dirty="0"/>
              <a:t>Сертифікація відповідальних </a:t>
            </a:r>
            <a:r>
              <a:rPr lang="uk-UA" sz="3600" dirty="0" smtClean="0"/>
              <a:t>виконавців</a:t>
            </a:r>
            <a:endParaRPr lang="ru-RU" sz="3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426867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104" y="1916832"/>
            <a:ext cx="8624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dirty="0" smtClean="0"/>
              <a:t>Ціноутворення</a:t>
            </a:r>
            <a:endParaRPr lang="ru-RU" sz="3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60115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467544" y="1477228"/>
            <a:ext cx="8280920" cy="45243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/>
            <a:r>
              <a:rPr lang="uk-UA" sz="2400" b="0" dirty="0" smtClean="0"/>
              <a:t>Листом </a:t>
            </a:r>
            <a:r>
              <a:rPr lang="uk-UA" sz="2400" b="0" dirty="0" err="1"/>
              <a:t>Мінрегіону</a:t>
            </a:r>
            <a:r>
              <a:rPr lang="uk-UA" sz="2400" b="0" dirty="0"/>
              <a:t> </a:t>
            </a:r>
            <a:r>
              <a:rPr lang="uk-UA" sz="2400" b="0" dirty="0" smtClean="0"/>
              <a:t>від </a:t>
            </a:r>
            <a:r>
              <a:rPr lang="uk-UA" sz="2400" b="0" dirty="0"/>
              <a:t>22,02,2018 №7/15-1904 в будівництві на 2018 рік встановлено </a:t>
            </a:r>
            <a:r>
              <a:rPr lang="uk-UA" sz="2400" b="0" dirty="0" smtClean="0"/>
              <a:t>кошторисну зарплату від  </a:t>
            </a:r>
            <a:r>
              <a:rPr lang="uk-UA" sz="2400" b="0" dirty="0"/>
              <a:t>5 500  до 7 800 грн.</a:t>
            </a:r>
            <a:endParaRPr lang="ru-RU" sz="2400" b="0" dirty="0"/>
          </a:p>
          <a:p>
            <a:r>
              <a:rPr lang="ru-RU" sz="2400" b="0" dirty="0" err="1" smtClean="0"/>
              <a:t>Втратив</a:t>
            </a:r>
            <a:r>
              <a:rPr lang="ru-RU" sz="2400" b="0" dirty="0" smtClean="0"/>
              <a:t> </a:t>
            </a:r>
            <a:r>
              <a:rPr lang="ru-RU" sz="2400" b="0" dirty="0" err="1" smtClean="0"/>
              <a:t>чинність</a:t>
            </a:r>
            <a:r>
              <a:rPr lang="ru-RU" sz="2400" b="0" dirty="0" smtClean="0"/>
              <a:t> з </a:t>
            </a:r>
            <a:r>
              <a:rPr lang="ru-RU" sz="2400" b="0" dirty="0"/>
              <a:t>4-го </a:t>
            </a:r>
            <a:r>
              <a:rPr lang="ru-RU" sz="2400" b="0" dirty="0" err="1"/>
              <a:t>вересня</a:t>
            </a:r>
            <a:r>
              <a:rPr lang="ru-RU" sz="2400" b="0" dirty="0"/>
              <a:t> 2018 року.</a:t>
            </a:r>
            <a:endParaRPr lang="uk-UA" sz="2400" b="0" dirty="0" smtClean="0"/>
          </a:p>
          <a:p>
            <a:endParaRPr lang="uk-UA" sz="2400" b="0" dirty="0"/>
          </a:p>
          <a:p>
            <a:pPr algn="just"/>
            <a:r>
              <a:rPr lang="ru-RU" sz="2400" b="0" dirty="0" smtClean="0"/>
              <a:t>З 4-го </a:t>
            </a:r>
            <a:r>
              <a:rPr lang="ru-RU" sz="2400" b="0" dirty="0" err="1" smtClean="0"/>
              <a:t>вересня</a:t>
            </a:r>
            <a:r>
              <a:rPr lang="ru-RU" sz="2400" b="0" dirty="0" smtClean="0"/>
              <a:t> 2018 року.</a:t>
            </a:r>
            <a:endParaRPr lang="ru-RU" sz="2400" b="0" dirty="0"/>
          </a:p>
          <a:p>
            <a:pPr algn="just"/>
            <a:r>
              <a:rPr lang="ru-RU" sz="2400" b="0" dirty="0" smtClean="0"/>
              <a:t>Наказ </a:t>
            </a:r>
            <a:r>
              <a:rPr lang="ru-RU" sz="2400" b="0" dirty="0" err="1"/>
              <a:t>Мінрегіону</a:t>
            </a:r>
            <a:r>
              <a:rPr lang="ru-RU" sz="2400" b="0" dirty="0"/>
              <a:t> </a:t>
            </a:r>
            <a:r>
              <a:rPr lang="ru-RU" sz="2400" b="0" dirty="0" err="1"/>
              <a:t>від</a:t>
            </a:r>
            <a:r>
              <a:rPr lang="ru-RU" sz="2400" b="0" dirty="0"/>
              <a:t> 27.07.2018 № 196, </a:t>
            </a:r>
            <a:r>
              <a:rPr lang="ru-RU" sz="2400" b="0" dirty="0" err="1"/>
              <a:t>зареєстрований</a:t>
            </a:r>
            <a:r>
              <a:rPr lang="ru-RU" sz="2400" b="0" dirty="0"/>
              <a:t> в </a:t>
            </a:r>
            <a:r>
              <a:rPr lang="ru-RU" sz="2400" b="0" dirty="0" err="1"/>
              <a:t>Мін’юсті</a:t>
            </a:r>
            <a:r>
              <a:rPr lang="ru-RU" sz="2400" b="0" dirty="0"/>
              <a:t> 16.08.2018 за № 931/32383 «Про </a:t>
            </a:r>
            <a:r>
              <a:rPr lang="ru-RU" sz="2400" b="0" dirty="0" err="1"/>
              <a:t>внесення</a:t>
            </a:r>
            <a:r>
              <a:rPr lang="ru-RU" sz="2400" b="0" dirty="0"/>
              <a:t> </a:t>
            </a:r>
            <a:r>
              <a:rPr lang="ru-RU" sz="2400" b="0" dirty="0" err="1"/>
              <a:t>змін</a:t>
            </a:r>
            <a:r>
              <a:rPr lang="ru-RU" sz="2400" b="0" dirty="0"/>
              <a:t> до Порядку </a:t>
            </a:r>
            <a:r>
              <a:rPr lang="ru-RU" sz="2400" b="0" dirty="0" err="1"/>
              <a:t>розрахунку</a:t>
            </a:r>
            <a:r>
              <a:rPr lang="ru-RU" sz="2400" b="0" dirty="0"/>
              <a:t> </a:t>
            </a:r>
            <a:r>
              <a:rPr lang="ru-RU" sz="2400" b="0" dirty="0" err="1"/>
              <a:t>розміру</a:t>
            </a:r>
            <a:r>
              <a:rPr lang="ru-RU" sz="2400" b="0" dirty="0"/>
              <a:t> </a:t>
            </a:r>
            <a:r>
              <a:rPr lang="ru-RU" sz="2400" b="0" dirty="0" err="1"/>
              <a:t>кошторисної</a:t>
            </a:r>
            <a:r>
              <a:rPr lang="ru-RU" sz="2400" b="0" dirty="0"/>
              <a:t> </a:t>
            </a:r>
            <a:r>
              <a:rPr lang="ru-RU" sz="2400" b="0" dirty="0" err="1"/>
              <a:t>заробітної</a:t>
            </a:r>
            <a:r>
              <a:rPr lang="ru-RU" sz="2400" b="0" dirty="0"/>
              <a:t> плати, </a:t>
            </a:r>
            <a:r>
              <a:rPr lang="ru-RU" sz="2400" b="0" dirty="0" err="1"/>
              <a:t>який</a:t>
            </a:r>
            <a:r>
              <a:rPr lang="ru-RU" sz="2400" b="0" dirty="0"/>
              <a:t> </a:t>
            </a:r>
            <a:r>
              <a:rPr lang="ru-RU" sz="2400" b="0" dirty="0" err="1"/>
              <a:t>враховується</a:t>
            </a:r>
            <a:r>
              <a:rPr lang="ru-RU" sz="2400" b="0" dirty="0"/>
              <a:t> при </a:t>
            </a:r>
            <a:r>
              <a:rPr lang="ru-RU" sz="2400" b="0" dirty="0" err="1"/>
              <a:t>визначенні</a:t>
            </a:r>
            <a:r>
              <a:rPr lang="ru-RU" sz="2400" b="0" dirty="0"/>
              <a:t> </a:t>
            </a:r>
            <a:r>
              <a:rPr lang="ru-RU" sz="2400" b="0" dirty="0" err="1"/>
              <a:t>вартості</a:t>
            </a:r>
            <a:r>
              <a:rPr lang="ru-RU" sz="2400" b="0" dirty="0"/>
              <a:t> </a:t>
            </a:r>
            <a:r>
              <a:rPr lang="ru-RU" sz="2400" b="0" dirty="0" err="1"/>
              <a:t>будівництва</a:t>
            </a:r>
            <a:r>
              <a:rPr lang="ru-RU" sz="2400" b="0" dirty="0"/>
              <a:t> </a:t>
            </a:r>
            <a:r>
              <a:rPr lang="ru-RU" sz="2400" b="0" dirty="0" err="1"/>
              <a:t>об’єктів</a:t>
            </a:r>
            <a:r>
              <a:rPr lang="ru-RU" sz="2400" b="0" dirty="0"/>
              <a:t>»</a:t>
            </a:r>
            <a:r>
              <a:rPr lang="uk-UA" sz="2400" b="0" dirty="0"/>
              <a:t>.</a:t>
            </a:r>
            <a:endParaRPr lang="ru-RU" sz="2400" b="0" dirty="0"/>
          </a:p>
        </p:txBody>
      </p:sp>
      <p:sp>
        <p:nvSpPr>
          <p:cNvPr id="6" name="Прямоугольник 5"/>
          <p:cNvSpPr/>
          <p:nvPr/>
        </p:nvSpPr>
        <p:spPr>
          <a:xfrm>
            <a:off x="755576" y="476672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Заробітна </a:t>
            </a:r>
            <a:r>
              <a:rPr lang="uk-UA" sz="2400" dirty="0" smtClean="0"/>
              <a:t>плата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31243345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76672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Заробітна </a:t>
            </a:r>
            <a:r>
              <a:rPr lang="uk-UA" sz="2400" dirty="0" smtClean="0"/>
              <a:t>плата</a:t>
            </a:r>
            <a:endParaRPr lang="ru-RU" sz="2400" dirty="0"/>
          </a:p>
        </p:txBody>
      </p:sp>
      <p:sp>
        <p:nvSpPr>
          <p:cNvPr id="11" name="Прямоугольник 10"/>
          <p:cNvSpPr/>
          <p:nvPr/>
        </p:nvSpPr>
        <p:spPr>
          <a:xfrm>
            <a:off x="467544" y="1371495"/>
            <a:ext cx="8208912" cy="45243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uk-UA" sz="2400" b="0" dirty="0" smtClean="0"/>
              <a:t>Розмір кошторисної зарплати на стадії розроблення проектної документації визначається замовником (інвестором) самостійно, виходячи зі статистичних даних щодо середньомісячної заробітної плати штатних працівників у будівництві та прогнозного індексу споживчих цін.</a:t>
            </a:r>
          </a:p>
          <a:p>
            <a:pPr algn="just">
              <a:lnSpc>
                <a:spcPct val="150000"/>
              </a:lnSpc>
            </a:pPr>
            <a:endParaRPr lang="uk-UA" sz="2400" b="0" dirty="0" smtClean="0"/>
          </a:p>
          <a:p>
            <a:pPr algn="just">
              <a:lnSpc>
                <a:spcPct val="150000"/>
              </a:lnSpc>
            </a:pPr>
            <a:endParaRPr lang="uk-UA" sz="2400" b="0" dirty="0" smtClean="0"/>
          </a:p>
        </p:txBody>
      </p:sp>
    </p:spTree>
    <p:extLst>
      <p:ext uri="{BB962C8B-B14F-4D97-AF65-F5344CB8AC3E}">
        <p14:creationId xmlns:p14="http://schemas.microsoft.com/office/powerpoint/2010/main" val="22546806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/>
          <p:nvPr/>
        </p:nvSpPr>
        <p:spPr>
          <a:xfrm>
            <a:off x="755576" y="476672"/>
            <a:ext cx="7704856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uk-UA" sz="2400" dirty="0"/>
              <a:t>Заробітна </a:t>
            </a:r>
            <a:r>
              <a:rPr lang="uk-UA" sz="2400" dirty="0" smtClean="0"/>
              <a:t>плата</a:t>
            </a:r>
            <a:endParaRPr lang="ru-RU" sz="2400" dirty="0"/>
          </a:p>
        </p:txBody>
      </p:sp>
      <p:sp>
        <p:nvSpPr>
          <p:cNvPr id="8" name="Прямоугольник 7"/>
          <p:cNvSpPr/>
          <p:nvPr/>
        </p:nvSpPr>
        <p:spPr>
          <a:xfrm>
            <a:off x="467544" y="1515556"/>
            <a:ext cx="8208912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uk-UA" sz="2400" b="0" dirty="0" smtClean="0"/>
              <a:t>Середня заробітна плата за попередній рік за інформацією </a:t>
            </a:r>
            <a:r>
              <a:rPr lang="uk-UA" sz="2400" b="0" dirty="0" err="1" smtClean="0"/>
              <a:t>Держстату</a:t>
            </a:r>
            <a:r>
              <a:rPr lang="uk-UA" sz="2400" b="0" dirty="0" smtClean="0"/>
              <a:t>:</a:t>
            </a:r>
            <a:endParaRPr lang="ru-RU" sz="2400" b="0" dirty="0"/>
          </a:p>
          <a:p>
            <a:pPr lvl="0"/>
            <a:endParaRPr lang="uk-UA" sz="2400" b="0" dirty="0"/>
          </a:p>
          <a:p>
            <a:r>
              <a:rPr lang="en-US" sz="2400" dirty="0"/>
              <a:t>http//www.ukrstat.gov.ua</a:t>
            </a:r>
            <a:endParaRPr lang="uk-UA" sz="2400" dirty="0"/>
          </a:p>
          <a:p>
            <a:pPr lvl="0"/>
            <a:endParaRPr lang="uk-UA" sz="2400" b="0" dirty="0"/>
          </a:p>
        </p:txBody>
      </p:sp>
      <p:sp>
        <p:nvSpPr>
          <p:cNvPr id="9" name="Прямоугольник 8"/>
          <p:cNvSpPr>
            <a:spLocks noChangeArrowheads="1"/>
          </p:cNvSpPr>
          <p:nvPr/>
        </p:nvSpPr>
        <p:spPr bwMode="auto">
          <a:xfrm>
            <a:off x="520824" y="3834914"/>
            <a:ext cx="8227640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2400" b="0" dirty="0"/>
              <a:t>Індекс споживчих цін</a:t>
            </a:r>
            <a:r>
              <a:rPr lang="uk-UA" sz="2000" b="0" dirty="0"/>
              <a:t> </a:t>
            </a:r>
            <a:endParaRPr lang="uk-UA" sz="2000" b="0" dirty="0" smtClean="0"/>
          </a:p>
          <a:p>
            <a:pPr algn="just">
              <a:defRPr/>
            </a:pPr>
            <a:r>
              <a:rPr lang="uk-UA" sz="2400" b="0" dirty="0" smtClean="0"/>
              <a:t>2019 рік</a:t>
            </a:r>
            <a:endParaRPr lang="uk-UA" sz="2400" b="0" dirty="0"/>
          </a:p>
          <a:p>
            <a:pPr algn="just">
              <a:defRPr/>
            </a:pPr>
            <a:r>
              <a:rPr lang="ru-RU" sz="2000" b="0" dirty="0"/>
              <a:t>Постанова КМУ </a:t>
            </a:r>
            <a:r>
              <a:rPr lang="ru-RU" sz="2000" b="0" dirty="0" err="1"/>
              <a:t>від</a:t>
            </a:r>
            <a:r>
              <a:rPr lang="ru-RU" sz="2000" b="0" dirty="0"/>
              <a:t> </a:t>
            </a:r>
            <a:r>
              <a:rPr lang="ru-RU" sz="2000" b="0" dirty="0" smtClean="0"/>
              <a:t>11 </a:t>
            </a:r>
            <a:r>
              <a:rPr lang="ru-RU" sz="2000" b="0" dirty="0" err="1" smtClean="0"/>
              <a:t>липня</a:t>
            </a:r>
            <a:r>
              <a:rPr lang="ru-RU" sz="2000" b="0" dirty="0" smtClean="0"/>
              <a:t> 2018 </a:t>
            </a:r>
            <a:r>
              <a:rPr lang="ru-RU" sz="2000" b="0" dirty="0"/>
              <a:t>р. № </a:t>
            </a:r>
            <a:r>
              <a:rPr lang="ru-RU" sz="2000" b="0" dirty="0" smtClean="0"/>
              <a:t>546 </a:t>
            </a:r>
            <a:r>
              <a:rPr lang="ru-RU" sz="2000" b="0" dirty="0"/>
              <a:t>«Про </a:t>
            </a:r>
            <a:r>
              <a:rPr lang="ru-RU" sz="2000" b="0" dirty="0" err="1"/>
              <a:t>схвалення</a:t>
            </a:r>
            <a:r>
              <a:rPr lang="ru-RU" sz="2000" b="0" dirty="0"/>
              <a:t> Прогнозу </a:t>
            </a:r>
            <a:r>
              <a:rPr lang="ru-RU" sz="2000" b="0" dirty="0" err="1"/>
              <a:t>економічного</a:t>
            </a:r>
            <a:r>
              <a:rPr lang="ru-RU" sz="2000" b="0" dirty="0"/>
              <a:t> і </a:t>
            </a:r>
            <a:r>
              <a:rPr lang="ru-RU" sz="2000" b="0" dirty="0" err="1"/>
              <a:t>соціального</a:t>
            </a:r>
            <a:r>
              <a:rPr lang="ru-RU" sz="2000" b="0" dirty="0"/>
              <a:t> </a:t>
            </a:r>
            <a:r>
              <a:rPr lang="ru-RU" sz="2000" b="0" dirty="0" err="1"/>
              <a:t>розвитку</a:t>
            </a:r>
            <a:r>
              <a:rPr lang="ru-RU" sz="2000" b="0" dirty="0"/>
              <a:t> </a:t>
            </a:r>
            <a:r>
              <a:rPr lang="ru-RU" sz="2000" b="0" dirty="0" err="1"/>
              <a:t>України</a:t>
            </a:r>
            <a:r>
              <a:rPr lang="ru-RU" sz="2000" b="0" dirty="0"/>
              <a:t> на </a:t>
            </a:r>
            <a:r>
              <a:rPr lang="ru-RU" sz="2000" b="0" dirty="0" smtClean="0"/>
              <a:t>2019-2021 </a:t>
            </a:r>
            <a:r>
              <a:rPr lang="ru-RU" sz="2000" b="0" dirty="0"/>
              <a:t>роки</a:t>
            </a:r>
            <a:r>
              <a:rPr lang="ru-RU" sz="2000" b="0" dirty="0" smtClean="0"/>
              <a:t>»</a:t>
            </a:r>
            <a:endParaRPr lang="ru-RU" sz="2000" b="0" i="1" dirty="0"/>
          </a:p>
        </p:txBody>
      </p:sp>
      <p:graphicFrame>
        <p:nvGraphicFramePr>
          <p:cNvPr id="10" name="Таблица 9"/>
          <p:cNvGraphicFramePr>
            <a:graphicFrameLocks noGrp="1"/>
          </p:cNvGraphicFramePr>
          <p:nvPr>
            <p:extLst/>
          </p:nvPr>
        </p:nvGraphicFramePr>
        <p:xfrm>
          <a:off x="564902" y="5673432"/>
          <a:ext cx="8183562" cy="563880"/>
        </p:xfrm>
        <a:graphic>
          <a:graphicData uri="http://schemas.openxmlformats.org/drawingml/2006/table">
            <a:tbl>
              <a:tblPr/>
              <a:tblGrid>
                <a:gridCol w="4997393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1053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03120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044429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ru-RU" dirty="0">
                          <a:effectLst/>
                        </a:rPr>
                        <a:t>у </a:t>
                      </a:r>
                      <a:r>
                        <a:rPr lang="ru-RU" dirty="0" err="1">
                          <a:effectLst/>
                        </a:rPr>
                        <a:t>середньому</a:t>
                      </a:r>
                      <a:r>
                        <a:rPr lang="ru-RU" dirty="0">
                          <a:effectLst/>
                        </a:rPr>
                        <a:t> до </a:t>
                      </a:r>
                      <a:r>
                        <a:rPr lang="ru-RU" dirty="0" err="1">
                          <a:effectLst/>
                        </a:rPr>
                        <a:t>попереднього</a:t>
                      </a:r>
                      <a:r>
                        <a:rPr lang="ru-RU" dirty="0">
                          <a:effectLst/>
                        </a:rPr>
                        <a:t> року, </a:t>
                      </a:r>
                      <a:r>
                        <a:rPr lang="ru-RU" dirty="0" err="1">
                          <a:effectLst/>
                        </a:rPr>
                        <a:t>відсотків</a:t>
                      </a:r>
                      <a:endParaRPr lang="ru-RU" dirty="0">
                        <a:effectLst/>
                      </a:endParaRPr>
                    </a:p>
                  </a:txBody>
                  <a:tcPr marL="7620" marR="7620" marT="7620" marB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dirty="0">
                          <a:solidFill>
                            <a:schemeClr val="tx1"/>
                          </a:solidFill>
                          <a:effectLst/>
                        </a:rPr>
                        <a:t>108,7</a:t>
                      </a:r>
                    </a:p>
                  </a:txBody>
                  <a:tcPr marL="7620" marR="7620" marT="7620" marB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dirty="0">
                          <a:solidFill>
                            <a:schemeClr val="tx1"/>
                          </a:solidFill>
                          <a:effectLst/>
                        </a:rPr>
                        <a:t>109,7</a:t>
                      </a:r>
                    </a:p>
                  </a:txBody>
                  <a:tcPr marL="7620" marR="7620" marT="7620" marB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 fontAlgn="t"/>
                      <a:r>
                        <a:rPr lang="uk-UA" dirty="0">
                          <a:solidFill>
                            <a:schemeClr val="tx1"/>
                          </a:solidFill>
                          <a:effectLst/>
                        </a:rPr>
                        <a:t>112,8</a:t>
                      </a:r>
                    </a:p>
                  </a:txBody>
                  <a:tcPr marL="7620" marR="7620" marT="7620" marB="762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40638158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22029"/>
            <a:ext cx="8928992" cy="598659"/>
          </a:xfrm>
        </p:spPr>
        <p:txBody>
          <a:bodyPr anchor="t"/>
          <a:lstStyle/>
          <a:p>
            <a:pPr marL="484632" indent="0" eaLnBrk="1" fontAlgn="auto" hangingPunct="1">
              <a:spcAft>
                <a:spcPts val="0"/>
              </a:spcAft>
              <a:defRPr/>
            </a:pP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акт</a:t>
            </a: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5" name="Прямоугольник 3"/>
          <p:cNvSpPr>
            <a:spLocks noChangeArrowheads="1"/>
          </p:cNvSpPr>
          <p:nvPr/>
        </p:nvSpPr>
        <p:spPr bwMode="auto">
          <a:xfrm>
            <a:off x="395536" y="1471424"/>
            <a:ext cx="8371656" cy="26776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 algn="just">
              <a:defRPr/>
            </a:pPr>
            <a:r>
              <a:rPr lang="uk-UA" sz="2800" dirty="0"/>
              <a:t>Очікуємо </a:t>
            </a:r>
            <a:r>
              <a:rPr lang="uk-UA" sz="2800" dirty="0" smtClean="0"/>
              <a:t>новий</a:t>
            </a:r>
          </a:p>
          <a:p>
            <a:pPr algn="just">
              <a:defRPr/>
            </a:pPr>
            <a:endParaRPr lang="uk-UA" sz="2800" dirty="0" smtClean="0"/>
          </a:p>
          <a:p>
            <a:pPr algn="just">
              <a:defRPr/>
            </a:pPr>
            <a:r>
              <a:rPr lang="uk-UA" sz="2800" dirty="0" smtClean="0"/>
              <a:t>ДСТУ-Н </a:t>
            </a:r>
            <a:r>
              <a:rPr lang="uk-UA" sz="2800" dirty="0"/>
              <a:t>Б А.2.2-10:20ХХ </a:t>
            </a:r>
            <a:endParaRPr lang="uk-UA" sz="2800" dirty="0" smtClean="0"/>
          </a:p>
          <a:p>
            <a:pPr algn="just">
              <a:defRPr/>
            </a:pPr>
            <a:r>
              <a:rPr lang="uk-UA" sz="2800" dirty="0" smtClean="0"/>
              <a:t>«</a:t>
            </a:r>
            <a:r>
              <a:rPr lang="uk-UA" sz="2800" dirty="0"/>
              <a:t>Настанова з організації проведення експертизи проектної документації на будівництво</a:t>
            </a:r>
            <a:r>
              <a:rPr lang="uk-UA" sz="2800" dirty="0" smtClean="0"/>
              <a:t>»</a:t>
            </a:r>
          </a:p>
        </p:txBody>
      </p:sp>
    </p:spTree>
    <p:extLst>
      <p:ext uri="{BB962C8B-B14F-4D97-AF65-F5344CB8AC3E}">
        <p14:creationId xmlns:p14="http://schemas.microsoft.com/office/powerpoint/2010/main" val="89633179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104" y="1916832"/>
            <a:ext cx="8624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dirty="0" smtClean="0"/>
              <a:t>Перспективи кошторисної справи</a:t>
            </a:r>
            <a:endParaRPr lang="ru-RU" sz="3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Прямоугольник 3"/>
          <p:cNvSpPr>
            <a:spLocks noChangeArrowheads="1"/>
          </p:cNvSpPr>
          <p:nvPr/>
        </p:nvSpPr>
        <p:spPr bwMode="auto">
          <a:xfrm>
            <a:off x="339600" y="3502749"/>
            <a:ext cx="8624888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4000" dirty="0" smtClean="0"/>
              <a:t>Є!</a:t>
            </a:r>
            <a:endParaRPr lang="ru-RU" sz="4000" dirty="0"/>
          </a:p>
        </p:txBody>
      </p:sp>
    </p:spTree>
    <p:extLst>
      <p:ext uri="{BB962C8B-B14F-4D97-AF65-F5344CB8AC3E}">
        <p14:creationId xmlns:p14="http://schemas.microsoft.com/office/powerpoint/2010/main" val="1233889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02" name="Прямоугольник 3"/>
          <p:cNvSpPr>
            <a:spLocks noChangeArrowheads="1"/>
          </p:cNvSpPr>
          <p:nvPr/>
        </p:nvSpPr>
        <p:spPr bwMode="auto">
          <a:xfrm>
            <a:off x="304104" y="2926685"/>
            <a:ext cx="8624888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>
              <a:defRPr/>
            </a:pPr>
            <a:r>
              <a:rPr lang="uk-UA" sz="3600" dirty="0" smtClean="0"/>
              <a:t>БІМ (</a:t>
            </a:r>
            <a:r>
              <a:rPr lang="en-US" sz="3600" dirty="0" smtClean="0"/>
              <a:t>BIM)</a:t>
            </a:r>
            <a:endParaRPr lang="ru-RU" sz="36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акт</a:t>
            </a: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6048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dirty="0" err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 акт</a:t>
            </a: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Стрелка вправо 3"/>
          <p:cNvSpPr/>
          <p:nvPr/>
        </p:nvSpPr>
        <p:spPr bwMode="auto">
          <a:xfrm rot="18907335">
            <a:off x="2799118" y="2480162"/>
            <a:ext cx="1150011" cy="351421"/>
          </a:xfrm>
          <a:prstGeom prst="rightArrow">
            <a:avLst>
              <a:gd name="adj1" fmla="val 50000"/>
              <a:gd name="adj2" fmla="val 93009"/>
            </a:avLst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6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505200" y="1413403"/>
            <a:ext cx="2438400" cy="830997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400" dirty="0" smtClean="0">
                <a:solidFill>
                  <a:schemeClr val="tx1"/>
                </a:solidFill>
              </a:rPr>
              <a:t>Вартість об</a:t>
            </a:r>
            <a:r>
              <a:rPr lang="en-US" sz="2400" dirty="0" smtClean="0">
                <a:solidFill>
                  <a:schemeClr val="tx1"/>
                </a:solidFill>
              </a:rPr>
              <a:t>’</a:t>
            </a:r>
            <a:r>
              <a:rPr lang="uk-UA" sz="2400" dirty="0">
                <a:solidFill>
                  <a:schemeClr val="tx1"/>
                </a:solidFill>
              </a:rPr>
              <a:t>є</a:t>
            </a:r>
            <a:r>
              <a:rPr lang="ru-RU" sz="2400" dirty="0" err="1" smtClean="0">
                <a:solidFill>
                  <a:schemeClr val="tx1"/>
                </a:solidFill>
              </a:rPr>
              <a:t>кту</a:t>
            </a:r>
            <a:endParaRPr lang="uk-UA" sz="2400" dirty="0">
              <a:solidFill>
                <a:schemeClr val="tx1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536741" y="3005642"/>
            <a:ext cx="2438400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Вартість конструктиву 1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452149" y="3023333"/>
            <a:ext cx="2438400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Вартість конструктиву 2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400802" y="3023332"/>
            <a:ext cx="2438400" cy="707886"/>
          </a:xfrm>
          <a:prstGeom prst="rect">
            <a:avLst/>
          </a:prstGeom>
          <a:noFill/>
          <a:ln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2000" dirty="0" smtClean="0">
                <a:solidFill>
                  <a:schemeClr val="tx1"/>
                </a:solidFill>
              </a:rPr>
              <a:t>Вартість конструктиву і</a:t>
            </a:r>
            <a:endParaRPr lang="uk-UA" sz="2000" dirty="0">
              <a:solidFill>
                <a:schemeClr val="tx1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676400" y="4830251"/>
            <a:ext cx="1841339" cy="8309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Вартість конструктиву 2.1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741516" y="4830251"/>
            <a:ext cx="1833623" cy="8309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Вартість конструктиву 2.2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12" name="TextBox 11"/>
          <p:cNvSpPr txBox="1"/>
          <p:nvPr/>
        </p:nvSpPr>
        <p:spPr>
          <a:xfrm>
            <a:off x="5803739" y="4830251"/>
            <a:ext cx="1577051" cy="830997"/>
          </a:xfrm>
          <a:prstGeom prst="rect">
            <a:avLst/>
          </a:prstGeom>
          <a:noFill/>
          <a:ln w="19050">
            <a:solidFill>
              <a:schemeClr val="accent2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uk-UA" sz="1600" dirty="0" smtClean="0">
                <a:solidFill>
                  <a:schemeClr val="tx1"/>
                </a:solidFill>
              </a:rPr>
              <a:t>Вартість конструктиву 2.і</a:t>
            </a:r>
            <a:endParaRPr lang="uk-UA" sz="1600" dirty="0">
              <a:solidFill>
                <a:schemeClr val="tx1"/>
              </a:solidFill>
            </a:endParaRPr>
          </a:p>
        </p:txBody>
      </p:sp>
      <p:sp>
        <p:nvSpPr>
          <p:cNvPr id="13" name="Стрелка вправо 12"/>
          <p:cNvSpPr/>
          <p:nvPr/>
        </p:nvSpPr>
        <p:spPr bwMode="auto">
          <a:xfrm rot="13303633">
            <a:off x="5382935" y="2504019"/>
            <a:ext cx="1198938" cy="331466"/>
          </a:xfrm>
          <a:prstGeom prst="rightArrow">
            <a:avLst>
              <a:gd name="adj1" fmla="val 50000"/>
              <a:gd name="adj2" fmla="val 93009"/>
            </a:avLst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scene3d>
            <a:camera prst="orthographicFront">
              <a:rot lat="0" lon="21299999" rev="0"/>
            </a:camera>
            <a:lightRig rig="threePt" dir="t"/>
          </a:scene3d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6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sp>
        <p:nvSpPr>
          <p:cNvPr id="14" name="Стрелка вправо 13"/>
          <p:cNvSpPr/>
          <p:nvPr/>
        </p:nvSpPr>
        <p:spPr bwMode="auto">
          <a:xfrm rot="16200000">
            <a:off x="4256871" y="2337041"/>
            <a:ext cx="745293" cy="627289"/>
          </a:xfrm>
          <a:prstGeom prst="rightArrow">
            <a:avLst>
              <a:gd name="adj1" fmla="val 50000"/>
              <a:gd name="adj2" fmla="val 56917"/>
            </a:avLst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12700" cap="flat" cmpd="sng" algn="ctr">
            <a:solidFill>
              <a:schemeClr val="accent2"/>
            </a:solidFill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ctr" anchorCtr="0" compatLnSpc="1">
            <a:prstTxWarp prst="textNoShape">
              <a:avLst/>
            </a:prstTxWarp>
          </a:bodyPr>
          <a:lstStyle/>
          <a:p>
            <a:pPr marL="0" marR="0" indent="0" algn="ctr" defTabSz="914400" rtl="0" eaLnBrk="0" fontAlgn="base" latinLnBrk="0" hangingPunct="0">
              <a:lnSpc>
                <a:spcPct val="85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uk-UA" sz="600" b="1" i="0" u="none" strike="noStrike" cap="none" normalizeH="0" baseline="0" smtClean="0">
              <a:ln>
                <a:noFill/>
              </a:ln>
              <a:solidFill>
                <a:srgbClr val="FFFFFF"/>
              </a:solidFill>
              <a:effectLst/>
              <a:latin typeface="Verdana" pitchFamily="34" charset="0"/>
            </a:endParaRPr>
          </a:p>
        </p:txBody>
      </p:sp>
      <p:cxnSp>
        <p:nvCxnSpPr>
          <p:cNvPr id="15" name="Прямая со стрелкой 14"/>
          <p:cNvCxnSpPr>
            <a:stCxn id="10" idx="0"/>
          </p:cNvCxnSpPr>
          <p:nvPr/>
        </p:nvCxnSpPr>
        <p:spPr bwMode="auto">
          <a:xfrm flipV="1">
            <a:off x="2597070" y="3710894"/>
            <a:ext cx="1301669" cy="1119357"/>
          </a:xfrm>
          <a:prstGeom prst="straightConnector1">
            <a:avLst/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76200" cap="flat" cmpd="dbl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6" name="Прямая со стрелкой 15"/>
          <p:cNvCxnSpPr>
            <a:stCxn id="12" idx="0"/>
          </p:cNvCxnSpPr>
          <p:nvPr/>
        </p:nvCxnSpPr>
        <p:spPr bwMode="auto">
          <a:xfrm flipH="1" flipV="1">
            <a:off x="5334000" y="3710893"/>
            <a:ext cx="1384139" cy="1119358"/>
          </a:xfrm>
          <a:prstGeom prst="straightConnector1">
            <a:avLst/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76200" cap="flat" cmpd="dbl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cxnSp>
        <p:nvCxnSpPr>
          <p:cNvPr id="17" name="Прямая со стрелкой 16"/>
          <p:cNvCxnSpPr>
            <a:stCxn id="11" idx="0"/>
          </p:cNvCxnSpPr>
          <p:nvPr/>
        </p:nvCxnSpPr>
        <p:spPr bwMode="auto">
          <a:xfrm flipV="1">
            <a:off x="4658328" y="3710894"/>
            <a:ext cx="13021" cy="1119357"/>
          </a:xfrm>
          <a:prstGeom prst="straightConnector1">
            <a:avLst/>
          </a:prstGeom>
          <a:gradFill rotWithShape="0">
            <a:gsLst>
              <a:gs pos="0">
                <a:schemeClr val="accent2">
                  <a:gamma/>
                  <a:shade val="57255"/>
                  <a:invGamma/>
                </a:schemeClr>
              </a:gs>
              <a:gs pos="100000">
                <a:schemeClr val="accent2"/>
              </a:gs>
            </a:gsLst>
            <a:lin ang="2700000" scaled="1"/>
          </a:gradFill>
          <a:ln w="76200" cap="flat" cmpd="dbl" algn="ctr">
            <a:solidFill>
              <a:schemeClr val="accent2"/>
            </a:solidFill>
            <a:prstDash val="solid"/>
            <a:round/>
            <a:headEnd type="none" w="med" len="med"/>
            <a:tailEnd type="triangl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cxnSp>
      <p:sp>
        <p:nvSpPr>
          <p:cNvPr id="18" name="Shape 3317761"/>
          <p:cNvSpPr>
            <a:spLocks noChangeArrowheads="1"/>
          </p:cNvSpPr>
          <p:nvPr/>
        </p:nvSpPr>
        <p:spPr bwMode="auto">
          <a:xfrm>
            <a:off x="469900" y="605821"/>
            <a:ext cx="822960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algn="ctr" rotWithShape="0">
                    <a:srgbClr val="77777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BIM </a:t>
            </a:r>
            <a:r>
              <a:rPr lang="uk-UA" sz="3600" dirty="0" smtClean="0">
                <a:solidFill>
                  <a:schemeClr val="tx1"/>
                </a:solidFill>
                <a:latin typeface="Arial" charset="0"/>
              </a:rPr>
              <a:t>і РЕКН</a:t>
            </a:r>
            <a:endParaRPr lang="en-US" sz="360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25340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4421143"/>
              </p:ext>
            </p:extLst>
          </p:nvPr>
        </p:nvGraphicFramePr>
        <p:xfrm>
          <a:off x="533400" y="1447800"/>
          <a:ext cx="8166101" cy="2209800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476958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12324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9812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1143000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308101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1836986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№ п/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п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Обгрунту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 </a:t>
                      </a:r>
                      <a:r>
                        <a:rPr lang="uk-UA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вання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>
                          <a:solidFill>
                            <a:schemeClr val="tx1"/>
                          </a:solidFill>
                          <a:effectLst/>
                        </a:rPr>
                        <a:t>Найменування робiт і витрат</a:t>
                      </a:r>
                      <a:endParaRPr lang="uk-UA" sz="16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Одиниця виміру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 smtClean="0">
                          <a:solidFill>
                            <a:schemeClr val="tx1"/>
                          </a:solidFill>
                          <a:effectLst/>
                        </a:rPr>
                        <a:t>Кіль-кість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Вартiсть</a:t>
                      </a: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 одиниці,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грн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600" dirty="0">
                          <a:solidFill>
                            <a:schemeClr val="tx1"/>
                          </a:solidFill>
                          <a:effectLst/>
                        </a:rPr>
                        <a:t>Загальна вартість, </a:t>
                      </a:r>
                      <a:r>
                        <a:rPr lang="uk-UA" sz="1600" dirty="0" err="1">
                          <a:solidFill>
                            <a:schemeClr val="tx1"/>
                          </a:solidFill>
                          <a:effectLst/>
                        </a:rPr>
                        <a:t>грн</a:t>
                      </a:r>
                      <a:endParaRPr lang="uk-UA" sz="16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72814"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tx1"/>
                          </a:solidFill>
                          <a:effectLst/>
                        </a:rPr>
                        <a:t>1</a:t>
                      </a:r>
                      <a:endParaRPr lang="uk-UA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solidFill>
                            <a:schemeClr val="tx1"/>
                          </a:solidFill>
                          <a:effectLst/>
                        </a:rPr>
                        <a:t>2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tx1"/>
                          </a:solidFill>
                          <a:effectLst/>
                        </a:rPr>
                        <a:t>3</a:t>
                      </a:r>
                      <a:endParaRPr lang="uk-UA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tx1"/>
                          </a:solidFill>
                          <a:effectLst/>
                        </a:rPr>
                        <a:t>4</a:t>
                      </a:r>
                      <a:endParaRPr lang="uk-UA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>
                          <a:solidFill>
                            <a:schemeClr val="tx1"/>
                          </a:solidFill>
                          <a:effectLst/>
                        </a:rPr>
                        <a:t>5</a:t>
                      </a:r>
                      <a:endParaRPr lang="uk-UA" sz="110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solidFill>
                            <a:schemeClr val="tx1"/>
                          </a:solidFill>
                          <a:effectLst/>
                        </a:rPr>
                        <a:t>6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0000">
                        <a:alpha val="30196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50000"/>
                        </a:lnSpc>
                        <a:spcAft>
                          <a:spcPts val="0"/>
                        </a:spcAft>
                      </a:pPr>
                      <a:r>
                        <a:rPr lang="uk-UA" sz="1000" dirty="0">
                          <a:solidFill>
                            <a:schemeClr val="tx1"/>
                          </a:solidFill>
                          <a:effectLst/>
                        </a:rPr>
                        <a:t>7</a:t>
                      </a:r>
                      <a:endParaRPr lang="uk-UA" sz="1100" dirty="0">
                        <a:solidFill>
                          <a:schemeClr val="tx1"/>
                        </a:solidFill>
                        <a:effectLst/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8580" marR="6858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6" name="Shape 3317761"/>
          <p:cNvSpPr>
            <a:spLocks noChangeArrowheads="1"/>
          </p:cNvSpPr>
          <p:nvPr/>
        </p:nvSpPr>
        <p:spPr bwMode="auto">
          <a:xfrm>
            <a:off x="469900" y="605821"/>
            <a:ext cx="822960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algn="ctr" rotWithShape="0">
                    <a:srgbClr val="77777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BIM </a:t>
            </a:r>
            <a:r>
              <a:rPr lang="uk-UA" sz="3600" dirty="0" smtClean="0">
                <a:solidFill>
                  <a:schemeClr val="tx1"/>
                </a:solidFill>
                <a:latin typeface="Arial" charset="0"/>
              </a:rPr>
              <a:t>і РЕКН</a:t>
            </a:r>
            <a:endParaRPr lang="en-US" sz="3600" dirty="0">
              <a:solidFill>
                <a:schemeClr val="tx1"/>
              </a:solidFill>
              <a:latin typeface="Arial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141417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6" name="Shape 3317761"/>
          <p:cNvSpPr>
            <a:spLocks noChangeArrowheads="1"/>
          </p:cNvSpPr>
          <p:nvPr/>
        </p:nvSpPr>
        <p:spPr bwMode="auto">
          <a:xfrm>
            <a:off x="469900" y="605821"/>
            <a:ext cx="822960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algn="ctr" rotWithShape="0">
                    <a:srgbClr val="77777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en-US" sz="3600" dirty="0" smtClean="0">
                <a:solidFill>
                  <a:schemeClr val="tx1"/>
                </a:solidFill>
                <a:latin typeface="Arial" charset="0"/>
              </a:rPr>
              <a:t>BIM </a:t>
            </a:r>
            <a:r>
              <a:rPr lang="uk-UA" sz="3600" dirty="0" smtClean="0">
                <a:solidFill>
                  <a:schemeClr val="tx1"/>
                </a:solidFill>
                <a:latin typeface="Arial" charset="0"/>
              </a:rPr>
              <a:t>і РЕКН</a:t>
            </a:r>
            <a:endParaRPr lang="en-US" sz="3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6" name="Shape 3317761"/>
          <p:cNvSpPr>
            <a:spLocks noChangeArrowheads="1"/>
          </p:cNvSpPr>
          <p:nvPr/>
        </p:nvSpPr>
        <p:spPr bwMode="auto">
          <a:xfrm>
            <a:off x="469900" y="1579538"/>
            <a:ext cx="8229600" cy="59093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12700" dir="5400000" algn="ctr" rotWithShape="0">
                    <a:srgbClr val="777777">
                      <a:alpha val="50000"/>
                    </a:srgbClr>
                  </a:outerShdw>
                </a:effectLst>
              </a14:hiddenEffects>
            </a:ext>
          </a:extLst>
        </p:spPr>
        <p:txBody>
          <a:bodyPr>
            <a:spAutoFit/>
          </a:bodyPr>
          <a:lstStyle/>
          <a:p>
            <a:pPr algn="ctr" eaLnBrk="1" hangingPunct="1">
              <a:lnSpc>
                <a:spcPct val="90000"/>
              </a:lnSpc>
              <a:spcBef>
                <a:spcPct val="0"/>
              </a:spcBef>
            </a:pPr>
            <a:r>
              <a:rPr lang="uk-UA" sz="3600" dirty="0" smtClean="0">
                <a:solidFill>
                  <a:schemeClr val="tx1"/>
                </a:solidFill>
                <a:latin typeface="Arial" charset="0"/>
              </a:rPr>
              <a:t>Класифікація і класифікатори.</a:t>
            </a:r>
            <a:endParaRPr lang="en-US" sz="3600" dirty="0">
              <a:solidFill>
                <a:schemeClr val="tx1"/>
              </a:solidFill>
              <a:latin typeface="Arial" charset="0"/>
            </a:endParaRPr>
          </a:p>
        </p:txBody>
      </p:sp>
      <p:sp>
        <p:nvSpPr>
          <p:cNvPr id="37" name="Shape 3317761"/>
          <p:cNvSpPr>
            <a:spLocks noChangeArrowheads="1"/>
          </p:cNvSpPr>
          <p:nvPr/>
        </p:nvSpPr>
        <p:spPr bwMode="auto">
          <a:xfrm>
            <a:off x="368300" y="2562200"/>
            <a:ext cx="8331200" cy="2667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/>
          <a:p>
            <a:pPr algn="l">
              <a:defRPr/>
            </a:pPr>
            <a:r>
              <a:rPr lang="uk-UA" sz="2000" dirty="0" smtClean="0">
                <a:solidFill>
                  <a:schemeClr val="tx1"/>
                </a:solidFill>
              </a:rPr>
              <a:t>Ключові питання підготовчого етапу:</a:t>
            </a:r>
          </a:p>
          <a:p>
            <a:pPr algn="l">
              <a:defRPr/>
            </a:pPr>
            <a:endParaRPr lang="uk-UA" sz="16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uk-UA" sz="1600" dirty="0" smtClean="0">
                <a:solidFill>
                  <a:schemeClr val="tx1"/>
                </a:solidFill>
              </a:rPr>
              <a:t>Мета і предмет класифікації.</a:t>
            </a:r>
          </a:p>
          <a:p>
            <a:pPr algn="l">
              <a:defRPr/>
            </a:pPr>
            <a:r>
              <a:rPr lang="ru-RU" sz="1600" dirty="0" err="1" smtClean="0">
                <a:solidFill>
                  <a:schemeClr val="tx1"/>
                </a:solidFill>
              </a:rPr>
              <a:t>Власник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uk-UA" sz="1600" dirty="0" smtClean="0">
                <a:solidFill>
                  <a:schemeClr val="tx1"/>
                </a:solidFill>
              </a:rPr>
              <a:t>класифікатора і бази. </a:t>
            </a:r>
            <a:r>
              <a:rPr lang="uk-UA" sz="1600" dirty="0" err="1" smtClean="0">
                <a:solidFill>
                  <a:schemeClr val="tx1"/>
                </a:solidFill>
              </a:rPr>
              <a:t>Вигодонабувач</a:t>
            </a:r>
            <a:r>
              <a:rPr lang="uk-UA" sz="1600" dirty="0" smtClean="0">
                <a:solidFill>
                  <a:schemeClr val="tx1"/>
                </a:solidFill>
              </a:rPr>
              <a:t>.</a:t>
            </a:r>
          </a:p>
          <a:p>
            <a:pPr algn="l">
              <a:defRPr/>
            </a:pPr>
            <a:r>
              <a:rPr lang="ru-RU" sz="1600" dirty="0" smtClean="0">
                <a:solidFill>
                  <a:schemeClr val="tx1"/>
                </a:solidFill>
              </a:rPr>
              <a:t>Порядок доступу і </a:t>
            </a:r>
            <a:r>
              <a:rPr lang="ru-RU" sz="1600" dirty="0" err="1" smtClean="0">
                <a:solidFill>
                  <a:schemeClr val="tx1"/>
                </a:solidFill>
              </a:rPr>
              <a:t>використання</a:t>
            </a:r>
            <a:r>
              <a:rPr lang="ru-RU" sz="1600" dirty="0" smtClean="0">
                <a:solidFill>
                  <a:schemeClr val="tx1"/>
                </a:solidFill>
              </a:rPr>
              <a:t> </a:t>
            </a:r>
            <a:r>
              <a:rPr lang="ru-RU" sz="1600" dirty="0" err="1" smtClean="0">
                <a:solidFill>
                  <a:schemeClr val="tx1"/>
                </a:solidFill>
              </a:rPr>
              <a:t>класифікатора</a:t>
            </a:r>
            <a:r>
              <a:rPr lang="ru-RU" sz="1600" dirty="0" smtClean="0">
                <a:solidFill>
                  <a:schemeClr val="tx1"/>
                </a:solidFill>
              </a:rPr>
              <a:t> і </a:t>
            </a:r>
            <a:r>
              <a:rPr lang="ru-RU" sz="1600" dirty="0" err="1" smtClean="0">
                <a:solidFill>
                  <a:schemeClr val="tx1"/>
                </a:solidFill>
              </a:rPr>
              <a:t>бази</a:t>
            </a:r>
            <a:r>
              <a:rPr lang="ru-RU" sz="1600" dirty="0" smtClean="0">
                <a:solidFill>
                  <a:schemeClr val="tx1"/>
                </a:solidFill>
              </a:rPr>
              <a:t>.</a:t>
            </a:r>
            <a:endParaRPr lang="uk-UA" sz="1600" dirty="0" smtClean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uk-UA" sz="1600" dirty="0" smtClean="0">
                <a:solidFill>
                  <a:schemeClr val="tx1"/>
                </a:solidFill>
              </a:rPr>
              <a:t>Механізм наповнення та підтримки класифікатора і бази після впровадження.</a:t>
            </a:r>
          </a:p>
          <a:p>
            <a:pPr algn="l">
              <a:defRPr/>
            </a:pPr>
            <a:endParaRPr lang="uk-UA" sz="1600" dirty="0">
              <a:solidFill>
                <a:schemeClr val="tx1"/>
              </a:solidFill>
            </a:endParaRPr>
          </a:p>
          <a:p>
            <a:pPr algn="l">
              <a:defRPr/>
            </a:pPr>
            <a:r>
              <a:rPr lang="uk-UA" sz="2000" dirty="0">
                <a:solidFill>
                  <a:schemeClr val="tx1"/>
                </a:solidFill>
              </a:rPr>
              <a:t>Класифікація </a:t>
            </a:r>
            <a:r>
              <a:rPr lang="uk-UA" sz="2000" dirty="0" smtClean="0">
                <a:solidFill>
                  <a:schemeClr val="tx1"/>
                </a:solidFill>
              </a:rPr>
              <a:t>і </a:t>
            </a:r>
            <a:r>
              <a:rPr lang="uk-UA" sz="2000" dirty="0" err="1" smtClean="0">
                <a:solidFill>
                  <a:schemeClr val="tx1"/>
                </a:solidFill>
              </a:rPr>
              <a:t>кодуваня</a:t>
            </a:r>
            <a:r>
              <a:rPr lang="uk-UA" sz="2000" dirty="0" smtClean="0">
                <a:solidFill>
                  <a:schemeClr val="tx1"/>
                </a:solidFill>
              </a:rPr>
              <a:t> можуть бути не </a:t>
            </a:r>
            <a:r>
              <a:rPr lang="uk-UA" sz="2000" dirty="0" err="1" smtClean="0">
                <a:solidFill>
                  <a:schemeClr val="tx1"/>
                </a:solidFill>
              </a:rPr>
              <a:t>пов</a:t>
            </a:r>
            <a:r>
              <a:rPr lang="en-US" sz="2000" dirty="0" smtClean="0">
                <a:solidFill>
                  <a:schemeClr val="tx1"/>
                </a:solidFill>
              </a:rPr>
              <a:t>’</a:t>
            </a:r>
            <a:r>
              <a:rPr lang="ru-RU" sz="2000" dirty="0" err="1" smtClean="0">
                <a:solidFill>
                  <a:schemeClr val="tx1"/>
                </a:solidFill>
              </a:rPr>
              <a:t>язан</a:t>
            </a:r>
            <a:r>
              <a:rPr lang="uk-UA" sz="2000" dirty="0" smtClean="0">
                <a:solidFill>
                  <a:schemeClr val="tx1"/>
                </a:solidFill>
              </a:rPr>
              <a:t>і.</a:t>
            </a:r>
            <a:endParaRPr lang="uk-UA" sz="2000" dirty="0">
              <a:solidFill>
                <a:schemeClr val="tx1"/>
              </a:solidFill>
            </a:endParaRPr>
          </a:p>
          <a:p>
            <a:pPr algn="l">
              <a:defRPr/>
            </a:pPr>
            <a:endParaRPr lang="uk-UA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669117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64496" y="591736"/>
            <a:ext cx="4262586" cy="6022269"/>
          </a:xfrm>
          <a:prstGeom prst="rect">
            <a:avLst/>
          </a:prstGeom>
        </p:spPr>
      </p:pic>
      <p:sp>
        <p:nvSpPr>
          <p:cNvPr id="6" name="Прямоугольник 5"/>
          <p:cNvSpPr/>
          <p:nvPr/>
        </p:nvSpPr>
        <p:spPr>
          <a:xfrm>
            <a:off x="365760" y="1113574"/>
            <a:ext cx="3702184" cy="41156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l"/>
            <a:r>
              <a:rPr lang="en-US" sz="2000" b="1" dirty="0" smtClean="0">
                <a:latin typeface="Arial" pitchFamily="34" charset="0"/>
                <a:cs typeface="Arial" pitchFamily="34" charset="0"/>
              </a:rPr>
              <a:t>5D BIM - </a:t>
            </a:r>
            <a:r>
              <a:rPr lang="uk-UA" sz="2000" b="1" dirty="0" smtClean="0">
                <a:latin typeface="Arial" pitchFamily="34" charset="0"/>
                <a:cs typeface="Arial" pitchFamily="34" charset="0"/>
              </a:rPr>
              <a:t>еволюція:</a:t>
            </a:r>
          </a:p>
          <a:p>
            <a:pPr marL="457200" indent="-457200" algn="l">
              <a:buFont typeface="Arial" pitchFamily="34" charset="0"/>
              <a:buChar char="•"/>
            </a:pP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1800" b="0" dirty="0" smtClean="0">
                <a:latin typeface="Arial" pitchFamily="34" charset="0"/>
                <a:cs typeface="Arial" pitchFamily="34" charset="0"/>
              </a:rPr>
              <a:t>Професійна команда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uk-UA" sz="1800" b="0" dirty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ru-RU" sz="1800" b="0" dirty="0" err="1" smtClean="0">
                <a:latin typeface="Arial" pitchFamily="34" charset="0"/>
                <a:cs typeface="Arial" pitchFamily="34" charset="0"/>
              </a:rPr>
              <a:t>Детальний</a:t>
            </a:r>
            <a:r>
              <a:rPr lang="ru-RU" sz="1800" b="0" dirty="0" smtClean="0">
                <a:latin typeface="Arial" pitchFamily="34" charset="0"/>
                <a:cs typeface="Arial" pitchFamily="34" charset="0"/>
              </a:rPr>
              <a:t> </a:t>
            </a:r>
            <a:r>
              <a:rPr lang="uk-UA" sz="1800" b="0" dirty="0" smtClean="0">
                <a:latin typeface="Arial" pitchFamily="34" charset="0"/>
                <a:cs typeface="Arial" pitchFamily="34" charset="0"/>
              </a:rPr>
              <a:t>план розвитку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uk-UA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1800" b="0" dirty="0">
                <a:latin typeface="Arial" pitchFamily="34" charset="0"/>
                <a:cs typeface="Arial" pitchFamily="34" charset="0"/>
              </a:rPr>
              <a:t>Гнучке </a:t>
            </a:r>
            <a:r>
              <a:rPr lang="uk-UA" sz="1800" b="0" dirty="0" smtClean="0">
                <a:latin typeface="Arial" pitchFamily="34" charset="0"/>
                <a:cs typeface="Arial" pitchFamily="34" charset="0"/>
              </a:rPr>
              <a:t>коригування планів та завдань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uk-UA" sz="1800" b="0" dirty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1800" b="0" dirty="0">
                <a:latin typeface="Arial" pitchFamily="34" charset="0"/>
                <a:cs typeface="Arial" pitchFamily="34" charset="0"/>
              </a:rPr>
              <a:t>Опора на існуючий вітчизняний </a:t>
            </a:r>
            <a:r>
              <a:rPr lang="uk-UA" sz="1800" b="0" dirty="0" smtClean="0">
                <a:latin typeface="Arial" pitchFamily="34" charset="0"/>
                <a:cs typeface="Arial" pitchFamily="34" charset="0"/>
              </a:rPr>
              <a:t>досвід</a:t>
            </a:r>
            <a:endParaRPr lang="en-US" sz="1800" b="0" dirty="0" smtClean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endParaRPr lang="uk-UA" sz="1800" b="0" dirty="0">
              <a:latin typeface="Arial" pitchFamily="34" charset="0"/>
              <a:cs typeface="Arial" pitchFamily="34" charset="0"/>
            </a:endParaRPr>
          </a:p>
          <a:p>
            <a:pPr marL="457200" indent="-457200" algn="l">
              <a:buFont typeface="Arial" pitchFamily="34" charset="0"/>
              <a:buChar char="•"/>
            </a:pPr>
            <a:r>
              <a:rPr lang="uk-UA" sz="1800" b="0" dirty="0" smtClean="0">
                <a:latin typeface="Arial" pitchFamily="34" charset="0"/>
                <a:cs typeface="Arial" pitchFamily="34" charset="0"/>
              </a:rPr>
              <a:t>Жорсткий контроль дотримання плану і термінів</a:t>
            </a:r>
          </a:p>
        </p:txBody>
      </p:sp>
    </p:spTree>
    <p:extLst>
      <p:ext uri="{BB962C8B-B14F-4D97-AF65-F5344CB8AC3E}">
        <p14:creationId xmlns:p14="http://schemas.microsoft.com/office/powerpoint/2010/main" val="1302583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327025" y="487363"/>
            <a:ext cx="8353425" cy="35394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dirty="0" err="1" smtClean="0"/>
              <a:t>Громадський</a:t>
            </a:r>
            <a:r>
              <a:rPr lang="ru-RU" sz="2800" b="1" dirty="0" smtClean="0"/>
              <a:t> контроль:</a:t>
            </a:r>
            <a:endParaRPr lang="ru-RU" sz="2800" b="1" dirty="0"/>
          </a:p>
          <a:p>
            <a:endParaRPr lang="uk-UA" sz="2800" dirty="0"/>
          </a:p>
          <a:p>
            <a:r>
              <a:rPr lang="en-US" sz="2800" dirty="0" smtClean="0"/>
              <a:t>BRDO – </a:t>
            </a:r>
            <a:r>
              <a:rPr lang="ru-RU" sz="2800" dirty="0" smtClean="0"/>
              <a:t>Оф</a:t>
            </a:r>
            <a:r>
              <a:rPr lang="uk-UA" sz="2800" dirty="0" err="1" smtClean="0"/>
              <a:t>іс</a:t>
            </a:r>
            <a:r>
              <a:rPr lang="uk-UA" sz="2800" dirty="0" smtClean="0"/>
              <a:t> реформ</a:t>
            </a:r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r>
              <a:rPr lang="en-US" sz="2800" dirty="0" smtClean="0"/>
              <a:t>COST </a:t>
            </a:r>
            <a:r>
              <a:rPr lang="en-US" sz="2800" dirty="0"/>
              <a:t>– </a:t>
            </a:r>
            <a:r>
              <a:rPr lang="uk-UA" sz="2800" dirty="0" smtClean="0"/>
              <a:t>Публічний контроль за проектами будівництва</a:t>
            </a:r>
            <a:endParaRPr lang="ru-RU" sz="2800" dirty="0"/>
          </a:p>
          <a:p>
            <a:r>
              <a:rPr lang="uk-UA" sz="2800" dirty="0"/>
              <a:t> </a:t>
            </a:r>
            <a:endParaRPr lang="ru-RU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195068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Прямоугольник 3"/>
          <p:cNvSpPr>
            <a:spLocks noChangeArrowheads="1"/>
          </p:cNvSpPr>
          <p:nvPr/>
        </p:nvSpPr>
        <p:spPr bwMode="auto">
          <a:xfrm>
            <a:off x="327025" y="487363"/>
            <a:ext cx="8353425" cy="52629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ru-RU" sz="2800" b="1" dirty="0" err="1" smtClean="0"/>
              <a:t>Аналіз</a:t>
            </a:r>
            <a:r>
              <a:rPr lang="ru-RU" sz="2800" b="1" dirty="0" smtClean="0"/>
              <a:t> </a:t>
            </a:r>
            <a:r>
              <a:rPr lang="ru-RU" sz="2800" b="1" dirty="0" err="1" smtClean="0"/>
              <a:t>цін</a:t>
            </a:r>
            <a:r>
              <a:rPr lang="ru-RU" sz="2800" b="1" dirty="0" smtClean="0"/>
              <a:t>:</a:t>
            </a:r>
            <a:endParaRPr lang="ru-RU" sz="2800" b="1" dirty="0"/>
          </a:p>
          <a:p>
            <a:endParaRPr lang="uk-UA" sz="2800" dirty="0"/>
          </a:p>
          <a:p>
            <a:r>
              <a:rPr lang="uk-UA" sz="2800" dirty="0" smtClean="0"/>
              <a:t>Ціни на роботи</a:t>
            </a:r>
            <a:endParaRPr lang="uk-UA" sz="2800" dirty="0"/>
          </a:p>
          <a:p>
            <a:endParaRPr lang="uk-UA" sz="2800" dirty="0" smtClean="0"/>
          </a:p>
          <a:p>
            <a:endParaRPr lang="uk-UA" sz="2800" dirty="0"/>
          </a:p>
          <a:p>
            <a:r>
              <a:rPr lang="uk-UA" sz="2800" dirty="0" smtClean="0"/>
              <a:t>Ціна окремих </a:t>
            </a:r>
            <a:r>
              <a:rPr lang="uk-UA" sz="2800" dirty="0" err="1" smtClean="0"/>
              <a:t>констуктивів</a:t>
            </a:r>
            <a:endParaRPr lang="uk-UA" sz="2800" dirty="0" smtClean="0"/>
          </a:p>
          <a:p>
            <a:r>
              <a:rPr lang="uk-UA" sz="2800" dirty="0" smtClean="0"/>
              <a:t>- ремонт </a:t>
            </a:r>
            <a:r>
              <a:rPr lang="uk-UA" sz="2800" dirty="0"/>
              <a:t>дахів,</a:t>
            </a:r>
            <a:endParaRPr lang="ru-RU" sz="2800" dirty="0"/>
          </a:p>
          <a:p>
            <a:r>
              <a:rPr lang="uk-UA" sz="2800" dirty="0" smtClean="0"/>
              <a:t>- заміна </a:t>
            </a:r>
            <a:r>
              <a:rPr lang="uk-UA" sz="2800" dirty="0"/>
              <a:t>вікон з ремонтом укосів,</a:t>
            </a:r>
            <a:endParaRPr lang="ru-RU" sz="2800" dirty="0"/>
          </a:p>
          <a:p>
            <a:r>
              <a:rPr lang="uk-UA" sz="2800" dirty="0" smtClean="0"/>
              <a:t>- підключення </a:t>
            </a:r>
            <a:r>
              <a:rPr lang="uk-UA" sz="2800" dirty="0"/>
              <a:t>споживачів</a:t>
            </a:r>
            <a:endParaRPr lang="ru-RU" sz="2800" dirty="0"/>
          </a:p>
          <a:p>
            <a:r>
              <a:rPr lang="uk-UA" sz="2800" smtClean="0"/>
              <a:t>- ремонт </a:t>
            </a:r>
            <a:r>
              <a:rPr lang="uk-UA" sz="2800" dirty="0"/>
              <a:t>інженерних мереж і т.д.</a:t>
            </a:r>
            <a:endParaRPr lang="ru-RU" sz="2800" dirty="0"/>
          </a:p>
          <a:p>
            <a:endParaRPr lang="ru-RU" sz="2800" dirty="0"/>
          </a:p>
          <a:p>
            <a:r>
              <a:rPr lang="uk-UA" sz="2800" dirty="0"/>
              <a:t> </a:t>
            </a:r>
            <a:endParaRPr lang="ru-RU" sz="2800" dirty="0"/>
          </a:p>
        </p:txBody>
      </p:sp>
      <p:sp>
        <p:nvSpPr>
          <p:cNvPr id="5" name="Заголовок 1"/>
          <p:cNvSpPr txBox="1">
            <a:spLocks/>
          </p:cNvSpPr>
          <p:nvPr/>
        </p:nvSpPr>
        <p:spPr>
          <a:xfrm>
            <a:off x="0" y="22029"/>
            <a:ext cx="8928992" cy="598659"/>
          </a:xfrm>
          <a:prstGeom prst="rect">
            <a:avLst/>
          </a:prstGeom>
        </p:spPr>
        <p:txBody>
          <a:bodyPr>
            <a:normAutofit/>
          </a:bodyPr>
          <a:lstStyle>
            <a:lvl1pPr marL="484632" algn="r" rtl="0" eaLnBrk="1" latinLnBrk="0" hangingPunct="1">
              <a:spcBef>
                <a:spcPct val="0"/>
              </a:spcBef>
              <a:buNone/>
              <a:defRPr kumimoji="0" sz="4400" kern="1200">
                <a:ln w="6350">
                  <a:solidFill>
                    <a:schemeClr val="accent1">
                      <a:shade val="43000"/>
                    </a:schemeClr>
                  </a:solidFill>
                </a:ln>
                <a:solidFill>
                  <a:schemeClr val="accent1">
                    <a:tint val="83000"/>
                    <a:satMod val="150000"/>
                  </a:schemeClr>
                </a:solidFill>
                <a:effectLst>
                  <a:outerShdw blurRad="26000" dist="26000" dir="14500000" algn="tl" rotWithShape="0">
                    <a:srgbClr val="000000">
                      <a:alpha val="40000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 акт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000" b="1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будівництві</a:t>
            </a:r>
            <a:endParaRPr lang="ru-RU" sz="20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734527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Shape 3320834"/>
          <p:cNvSpPr>
            <a:spLocks noGrp="1" noChangeArrowheads="1"/>
          </p:cNvSpPr>
          <p:nvPr>
            <p:ph type="body" idx="4294967295"/>
          </p:nvPr>
        </p:nvSpPr>
        <p:spPr>
          <a:xfrm>
            <a:off x="1676400" y="2459038"/>
            <a:ext cx="7467600" cy="1793875"/>
          </a:xfrm>
          <a:noFill/>
        </p:spPr>
        <p:txBody>
          <a:bodyPr/>
          <a:lstStyle/>
          <a:p>
            <a:pPr eaLnBrk="1" hangingPunct="1">
              <a:buFontTx/>
              <a:buNone/>
            </a:pPr>
            <a:r>
              <a:rPr lang="uk-UA" sz="4400" smtClean="0"/>
              <a:t>Запитання та відповіді</a:t>
            </a:r>
            <a:r>
              <a:rPr lang="en-US" sz="4400" smtClean="0"/>
              <a:t>.</a:t>
            </a:r>
          </a:p>
        </p:txBody>
      </p:sp>
      <p:sp>
        <p:nvSpPr>
          <p:cNvPr id="18435" name="Text Box 5"/>
          <p:cNvSpPr txBox="1">
            <a:spLocks noChangeArrowheads="1"/>
          </p:cNvSpPr>
          <p:nvPr/>
        </p:nvSpPr>
        <p:spPr bwMode="auto">
          <a:xfrm>
            <a:off x="4610100" y="4203700"/>
            <a:ext cx="4533900" cy="14208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gradFill rotWithShape="0">
                  <a:gsLst>
                    <a:gs pos="0">
                      <a:srgbClr val="830033"/>
                    </a:gs>
                    <a:gs pos="100000">
                      <a:schemeClr val="accent2"/>
                    </a:gs>
                  </a:gsLst>
                  <a:lin ang="2700000" scaled="1"/>
                </a:gradFill>
              </a14:hiddenFill>
            </a:ext>
            <a:ext uri="{91240B29-F687-4F45-9708-019B960494DF}">
              <a14:hiddenLine xmlns:a14="http://schemas.microsoft.com/office/drawing/2010/main" w="12700" algn="ctr">
                <a:solidFill>
                  <a:schemeClr val="accent2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entury Gothic" pitchFamily="34" charset="0"/>
                <a:cs typeface="Arial" charset="0"/>
              </a:defRPr>
            </a:lvl9pPr>
          </a:lstStyle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uk-UA" sz="1600">
                <a:latin typeface="Verdana" pitchFamily="34" charset="0"/>
              </a:rPr>
              <a:t>Січний Сергій Борисович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endParaRPr lang="ru-RU" sz="1200">
              <a:latin typeface="Verdana" pitchFamily="34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ru-RU" sz="1400">
                <a:latin typeface="Verdana" pitchFamily="34" charset="0"/>
              </a:rPr>
              <a:t>Методичний центр</a:t>
            </a: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ru-RU" sz="1600" b="1">
                <a:latin typeface="Verdana" pitchFamily="34" charset="0"/>
              </a:rPr>
              <a:t>Будівництво – сучасні технології</a:t>
            </a:r>
            <a:endParaRPr lang="en-US" sz="1600" b="1">
              <a:latin typeface="Verdana" pitchFamily="34" charset="0"/>
            </a:endParaRPr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 b="1"/>
              <a:t>(0342) 777-208</a:t>
            </a:r>
            <a:endParaRPr lang="uk-UA" sz="1400" b="1"/>
          </a:p>
          <a:p>
            <a:pPr>
              <a:lnSpc>
                <a:spcPct val="85000"/>
              </a:lnSpc>
              <a:spcBef>
                <a:spcPct val="20000"/>
              </a:spcBef>
            </a:pPr>
            <a:r>
              <a:rPr lang="en-US" sz="1400">
                <a:latin typeface="Verdana" pitchFamily="34" charset="0"/>
                <a:hlinkClick r:id="rId3"/>
              </a:rPr>
              <a:t>post@mcbct.com.ua</a:t>
            </a:r>
            <a:endParaRPr lang="ru-RU" sz="1400">
              <a:latin typeface="Verdana" pitchFamily="34" charset="0"/>
            </a:endParaRPr>
          </a:p>
        </p:txBody>
      </p:sp>
      <p:sp>
        <p:nvSpPr>
          <p:cNvPr id="6" name="Заголовок 1"/>
          <p:cNvSpPr txBox="1">
            <a:spLocks/>
          </p:cNvSpPr>
          <p:nvPr/>
        </p:nvSpPr>
        <p:spPr>
          <a:xfrm>
            <a:off x="0" y="22225"/>
            <a:ext cx="9144000" cy="722313"/>
          </a:xfrm>
          <a:prstGeom prst="rect">
            <a:avLst/>
          </a:prstGeom>
        </p:spPr>
        <p:txBody>
          <a:bodyPr anchor="ctr">
            <a:normAutofit fontScale="92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fontAlgn="auto">
              <a:spcAft>
                <a:spcPts val="0"/>
              </a:spcAft>
              <a:defRPr/>
            </a:pP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Огляд </a:t>
            </a:r>
            <a:r>
              <a:rPr lang="ru-RU" sz="2400" b="1" dirty="0" err="1">
                <a:solidFill>
                  <a:schemeClr val="tx2">
                    <a:lumMod val="60000"/>
                    <a:lumOff val="40000"/>
                  </a:schemeClr>
                </a:solidFill>
              </a:rPr>
              <a:t>законодавчих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 акт</a:t>
            </a: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і</a:t>
            </a:r>
            <a:r>
              <a:rPr lang="ru-RU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в </a:t>
            </a:r>
            <a:r>
              <a:rPr lang="uk-UA" sz="2400" b="1" dirty="0">
                <a:solidFill>
                  <a:schemeClr val="tx2">
                    <a:lumMod val="60000"/>
                    <a:lumOff val="40000"/>
                  </a:schemeClr>
                </a:solidFill>
              </a:rPr>
              <a:t>у сфері ціноутворення у </a:t>
            </a:r>
            <a:r>
              <a:rPr lang="uk-UA" sz="2400" b="1" dirty="0" smtClean="0">
                <a:solidFill>
                  <a:schemeClr val="tx2">
                    <a:lumMod val="60000"/>
                    <a:lumOff val="40000"/>
                  </a:schemeClr>
                </a:solidFill>
              </a:rPr>
              <a:t>будівництві</a:t>
            </a:r>
            <a:endParaRPr lang="ru-RU" sz="2400" dirty="0">
              <a:solidFill>
                <a:schemeClr val="tx2">
                  <a:lumMod val="60000"/>
                  <a:lumOff val="40000"/>
                </a:schemeClr>
              </a:solidFill>
            </a:endParaRPr>
          </a:p>
        </p:txBody>
      </p:sp>
    </p:spTree>
  </p:cSld>
  <p:clrMapOvr>
    <a:masterClrMapping/>
  </p:clrMapOvr>
  <p:transition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Яркая">
  <a:themeElements>
    <a:clrScheme name="Яркая">
      <a:dk1>
        <a:sysClr val="windowText" lastClr="000000"/>
      </a:dk1>
      <a:lt1>
        <a:sysClr val="window" lastClr="FFFFFF"/>
      </a:lt1>
      <a:dk2>
        <a:srgbClr val="666666"/>
      </a:dk2>
      <a:lt2>
        <a:srgbClr val="D2D2D2"/>
      </a:lt2>
      <a:accent1>
        <a:srgbClr val="FF388C"/>
      </a:accent1>
      <a:accent2>
        <a:srgbClr val="E40059"/>
      </a:accent2>
      <a:accent3>
        <a:srgbClr val="9C007F"/>
      </a:accent3>
      <a:accent4>
        <a:srgbClr val="68007F"/>
      </a:accent4>
      <a:accent5>
        <a:srgbClr val="005BD3"/>
      </a:accent5>
      <a:accent6>
        <a:srgbClr val="00349E"/>
      </a:accent6>
      <a:hlink>
        <a:srgbClr val="17BBFD"/>
      </a:hlink>
      <a:folHlink>
        <a:srgbClr val="FF79C2"/>
      </a:folHlink>
    </a:clrScheme>
    <a:fontScheme name="Яркая">
      <a:majorFont>
        <a:latin typeface="Century Gothic"/>
        <a:ea typeface=""/>
        <a:cs typeface=""/>
        <a:font script="Jpan" typeface="HGｺﾞｼｯｸM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Яркая">
      <a:fillStyleLst>
        <a:solidFill>
          <a:schemeClr val="phClr"/>
        </a:solidFill>
        <a:gradFill rotWithShape="1">
          <a:gsLst>
            <a:gs pos="0">
              <a:schemeClr val="phClr">
                <a:tint val="10000"/>
                <a:satMod val="300000"/>
              </a:schemeClr>
            </a:gs>
            <a:gs pos="34000">
              <a:schemeClr val="phClr">
                <a:tint val="13500"/>
                <a:satMod val="250000"/>
              </a:schemeClr>
            </a:gs>
            <a:gs pos="100000">
              <a:schemeClr val="phClr">
                <a:tint val="60000"/>
                <a:satMod val="200000"/>
              </a:schemeClr>
            </a:gs>
          </a:gsLst>
          <a:path path="circle">
            <a:fillToRect l="50000" t="155000" r="50000" b="-55000"/>
          </a:path>
        </a:gradFill>
        <a:gradFill rotWithShape="1">
          <a:gsLst>
            <a:gs pos="0">
              <a:schemeClr val="phClr">
                <a:tint val="60000"/>
                <a:satMod val="160000"/>
              </a:schemeClr>
            </a:gs>
            <a:gs pos="46000">
              <a:schemeClr val="phClr">
                <a:tint val="86000"/>
                <a:satMod val="160000"/>
              </a:schemeClr>
            </a:gs>
            <a:gs pos="100000">
              <a:schemeClr val="phClr">
                <a:shade val="40000"/>
                <a:satMod val="160000"/>
              </a:schemeClr>
            </a:gs>
          </a:gsLst>
          <a:path path="circle">
            <a:fillToRect l="50000" t="155000" r="50000" b="-55000"/>
          </a:path>
        </a:gradFill>
      </a:fillStyleLst>
      <a:lnStyleLst>
        <a:ln w="9525" cap="flat" cmpd="sng" algn="ctr">
          <a:solidFill>
            <a:schemeClr val="phClr">
              <a:satMod val="120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25400" dir="14700000" algn="t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</a:effectStyle>
        <a:effectStyle>
          <a:effectLst>
            <a:outerShdw blurRad="50800" dist="38100" dir="14700000" algn="t" rotWithShape="0">
              <a:srgbClr val="000000">
                <a:alpha val="60000"/>
              </a:srgbClr>
            </a:outerShdw>
          </a:effectLst>
          <a:scene3d>
            <a:camera prst="orthographicFront" fov="0">
              <a:rot lat="0" lon="0" rev="0"/>
            </a:camera>
            <a:lightRig rig="contrasting" dir="t">
              <a:rot lat="0" lon="0" rev="3600000"/>
            </a:lightRig>
          </a:scene3d>
          <a:sp3d prstMaterial="plastic">
            <a:bevelT w="127000" h="38200" prst="relaxedInset"/>
            <a:contourClr>
              <a:schemeClr val="phClr"/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8000"/>
                <a:satMod val="230000"/>
              </a:schemeClr>
            </a:gs>
            <a:gs pos="60000">
              <a:schemeClr val="phClr">
                <a:shade val="92000"/>
                <a:satMod val="230000"/>
              </a:schemeClr>
            </a:gs>
            <a:gs pos="100000">
              <a:schemeClr val="phClr">
                <a:tint val="85000"/>
                <a:satMod val="40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200"/>
                <a:satMod val="150000"/>
              </a:schemeClr>
              <a:schemeClr val="phClr">
                <a:tint val="90000"/>
                <a:satMod val="150000"/>
              </a:schemeClr>
            </a:duotone>
          </a:blip>
          <a:tile tx="0" ty="0" sx="70000" sy="7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Verve</Template>
  <TotalTime>3201</TotalTime>
  <Words>948</Words>
  <Application>Microsoft Office PowerPoint</Application>
  <PresentationFormat>Экран (4:3)</PresentationFormat>
  <Paragraphs>181</Paragraphs>
  <Slides>20</Slides>
  <Notes>20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7" baseType="lpstr">
      <vt:lpstr>Arial</vt:lpstr>
      <vt:lpstr>Calibri</vt:lpstr>
      <vt:lpstr>Century Gothic</vt:lpstr>
      <vt:lpstr>Times New Roman</vt:lpstr>
      <vt:lpstr>Verdana</vt:lpstr>
      <vt:lpstr>Wingdings 2</vt:lpstr>
      <vt:lpstr>Яркая</vt:lpstr>
      <vt:lpstr>Огляд законодавчих актів у сфері ціноутворення у будівництві</vt:lpstr>
      <vt:lpstr>Огляд законодавчих актів у сфері ціноутворення у будівництві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Огляд законодавчих актів у сфері ціноутворення у будівництві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Огляд законодавчих актів у сфері ціноутворення у будівництві</dc:title>
  <dc:creator>ssb</dc:creator>
  <cp:lastModifiedBy>SSB</cp:lastModifiedBy>
  <cp:revision>180</cp:revision>
  <cp:lastPrinted>2016-11-08T07:25:58Z</cp:lastPrinted>
  <dcterms:created xsi:type="dcterms:W3CDTF">2013-11-18T16:23:16Z</dcterms:created>
  <dcterms:modified xsi:type="dcterms:W3CDTF">2019-06-12T15:12:17Z</dcterms:modified>
</cp:coreProperties>
</file>