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  <p:sldMasterId id="2147483827" r:id="rId2"/>
    <p:sldMasterId id="2147483832" r:id="rId3"/>
    <p:sldMasterId id="2147483845" r:id="rId4"/>
  </p:sldMasterIdLst>
  <p:notesMasterIdLst>
    <p:notesMasterId r:id="rId19"/>
  </p:notesMasterIdLst>
  <p:handoutMasterIdLst>
    <p:handoutMasterId r:id="rId20"/>
  </p:handoutMasterIdLst>
  <p:sldIdLst>
    <p:sldId id="529" r:id="rId5"/>
    <p:sldId id="532" r:id="rId6"/>
    <p:sldId id="535" r:id="rId7"/>
    <p:sldId id="531" r:id="rId8"/>
    <p:sldId id="533" r:id="rId9"/>
    <p:sldId id="534" r:id="rId10"/>
    <p:sldId id="536" r:id="rId11"/>
    <p:sldId id="541" r:id="rId12"/>
    <p:sldId id="540" r:id="rId13"/>
    <p:sldId id="537" r:id="rId14"/>
    <p:sldId id="538" r:id="rId15"/>
    <p:sldId id="539" r:id="rId16"/>
    <p:sldId id="528" r:id="rId17"/>
    <p:sldId id="523" r:id="rId18"/>
  </p:sldIdLst>
  <p:sldSz cx="9906000" cy="6858000" type="A4"/>
  <p:notesSz cx="6810375" cy="9942513"/>
  <p:custDataLst>
    <p:tags r:id="rId21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FF6F0D"/>
    <a:srgbClr val="85A7D1"/>
    <a:srgbClr val="F6F7F8"/>
    <a:srgbClr val="FFA521"/>
    <a:srgbClr val="F2C400"/>
    <a:srgbClr val="94C800"/>
    <a:srgbClr val="ECEEF0"/>
    <a:srgbClr val="FF99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93" autoAdjust="0"/>
    <p:restoredTop sz="97451" autoAdjust="0"/>
  </p:normalViewPr>
  <p:slideViewPr>
    <p:cSldViewPr>
      <p:cViewPr>
        <p:scale>
          <a:sx n="70" d="100"/>
          <a:sy n="70" d="100"/>
        </p:scale>
        <p:origin x="-1248" y="-72"/>
      </p:cViewPr>
      <p:guideLst>
        <p:guide orient="horz" pos="2448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afe\Desktop\&#1041;&#1101;&#1083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63;&#1091;&#1078;&#1080;&#1077;\&#1052;&#1072;&#1084;&#1072;&#1096;&#1082;&#1072;\&#1050;&#1048;&#1057;&#1048;\&#1057;&#1090;&#1072;&#1090;&#1100;&#1080;%20&#1080;%20&#1082;&#1086;&#1085;&#1092;.%202018\&#1057;&#1090;&#1072;&#1090;&#1100;&#1080;%20&#1080;%20&#1082;&#1086;&#1085;&#1092;.%202017\&#1059;&#1056;&#1057;&#1057;\&#1057;&#1090;&#1072;&#1090;&#1090;&#1103;%20&#1059;&#1056;&#1057;&#1057;\&#1043;&#1072;&#1081;&#1076;&#1091;&#1095;&#1080;&#1082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63;&#1091;&#1078;&#1080;&#1077;\&#1052;&#1072;&#1084;&#1072;&#1096;&#1082;&#1072;\&#1050;&#1048;&#1057;&#1048;\&#1057;&#1090;&#1072;&#1090;&#1100;&#1080;%20&#1080;%20&#1082;&#1086;&#1085;&#1092;.%202018\&#1057;&#1090;&#1072;&#1090;&#1100;&#1080;%20&#1080;%20&#1082;&#1086;&#1085;&#1092;.%202017\&#1059;&#1056;&#1057;&#1057;\&#1057;&#1090;&#1072;&#1090;&#1090;&#1103;%20&#1059;&#1056;&#1057;&#1057;\&#1043;&#1072;&#1081;&#1076;&#1091;&#1095;&#1080;&#108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cat>
            <c:strRef>
              <c:f>Лист1!$B$3:$B$34</c:f>
              <c:strCache>
                <c:ptCount val="32"/>
                <c:pt idx="0">
                  <c:v>1 кв. 2011</c:v>
                </c:pt>
                <c:pt idx="1">
                  <c:v>2 кв. 2011</c:v>
                </c:pt>
                <c:pt idx="2">
                  <c:v>3 кв. 2011</c:v>
                </c:pt>
                <c:pt idx="3">
                  <c:v>4 кв. 2011</c:v>
                </c:pt>
                <c:pt idx="4">
                  <c:v>1 кв. 2012</c:v>
                </c:pt>
                <c:pt idx="5">
                  <c:v>2 кв. 2012</c:v>
                </c:pt>
                <c:pt idx="6">
                  <c:v>3 кв. 2012</c:v>
                </c:pt>
                <c:pt idx="7">
                  <c:v>4 кв. 2012</c:v>
                </c:pt>
                <c:pt idx="8">
                  <c:v>1 кв. 2013</c:v>
                </c:pt>
                <c:pt idx="9">
                  <c:v>2 кв. 2013</c:v>
                </c:pt>
                <c:pt idx="10">
                  <c:v>3 кв. 2013</c:v>
                </c:pt>
                <c:pt idx="11">
                  <c:v>4 кв. 2013</c:v>
                </c:pt>
                <c:pt idx="12">
                  <c:v>1 кв. 2014</c:v>
                </c:pt>
                <c:pt idx="13">
                  <c:v>2 кв. 2014</c:v>
                </c:pt>
                <c:pt idx="14">
                  <c:v>3 кв. 2014</c:v>
                </c:pt>
                <c:pt idx="15">
                  <c:v>4 кв. 2014</c:v>
                </c:pt>
                <c:pt idx="16">
                  <c:v>1 кв. 2015</c:v>
                </c:pt>
                <c:pt idx="17">
                  <c:v>2 кв. 2015</c:v>
                </c:pt>
                <c:pt idx="18">
                  <c:v>3 кв. 2015</c:v>
                </c:pt>
                <c:pt idx="19">
                  <c:v>4 кв. 2015</c:v>
                </c:pt>
                <c:pt idx="20">
                  <c:v>1 кв. 2016</c:v>
                </c:pt>
                <c:pt idx="21">
                  <c:v>2 кв. 2016</c:v>
                </c:pt>
                <c:pt idx="22">
                  <c:v>3 кв. 2016</c:v>
                </c:pt>
                <c:pt idx="23">
                  <c:v>4 кв. 2016</c:v>
                </c:pt>
                <c:pt idx="24">
                  <c:v>1 кв. 2017</c:v>
                </c:pt>
                <c:pt idx="25">
                  <c:v>2 кв. 2017</c:v>
                </c:pt>
                <c:pt idx="26">
                  <c:v>3 кв. 2017</c:v>
                </c:pt>
                <c:pt idx="27">
                  <c:v>4 кв. 2017</c:v>
                </c:pt>
                <c:pt idx="28">
                  <c:v>1 кв. 2018</c:v>
                </c:pt>
                <c:pt idx="29">
                  <c:v>2 кв. 2018</c:v>
                </c:pt>
                <c:pt idx="30">
                  <c:v>3 кв. 2018</c:v>
                </c:pt>
                <c:pt idx="31">
                  <c:v>4 кв. 2018</c:v>
                </c:pt>
              </c:strCache>
            </c:strRef>
          </c:cat>
          <c:val>
            <c:numRef>
              <c:f>Лист1!$C$3:$C$34</c:f>
              <c:numCache>
                <c:formatCode>0.0</c:formatCode>
                <c:ptCount val="32"/>
                <c:pt idx="0">
                  <c:v>7167</c:v>
                </c:pt>
                <c:pt idx="1">
                  <c:v>7334</c:v>
                </c:pt>
                <c:pt idx="2">
                  <c:v>7818</c:v>
                </c:pt>
                <c:pt idx="3">
                  <c:v>7815</c:v>
                </c:pt>
                <c:pt idx="4">
                  <c:v>7458</c:v>
                </c:pt>
                <c:pt idx="5">
                  <c:v>7355</c:v>
                </c:pt>
                <c:pt idx="6">
                  <c:v>7313</c:v>
                </c:pt>
                <c:pt idx="7">
                  <c:v>6925</c:v>
                </c:pt>
                <c:pt idx="8">
                  <c:v>6911</c:v>
                </c:pt>
                <c:pt idx="9">
                  <c:v>6876</c:v>
                </c:pt>
                <c:pt idx="10">
                  <c:v>6724</c:v>
                </c:pt>
                <c:pt idx="11">
                  <c:v>6760</c:v>
                </c:pt>
                <c:pt idx="12">
                  <c:v>7237</c:v>
                </c:pt>
                <c:pt idx="13">
                  <c:v>8492</c:v>
                </c:pt>
                <c:pt idx="14">
                  <c:v>9617</c:v>
                </c:pt>
                <c:pt idx="15">
                  <c:v>9425</c:v>
                </c:pt>
                <c:pt idx="16">
                  <c:v>16572</c:v>
                </c:pt>
                <c:pt idx="17">
                  <c:v>12913</c:v>
                </c:pt>
                <c:pt idx="18">
                  <c:v>11793</c:v>
                </c:pt>
                <c:pt idx="19">
                  <c:v>10411</c:v>
                </c:pt>
                <c:pt idx="20">
                  <c:v>9989</c:v>
                </c:pt>
                <c:pt idx="21" formatCode="General">
                  <c:v>13170</c:v>
                </c:pt>
                <c:pt idx="22" formatCode="General">
                  <c:v>12372</c:v>
                </c:pt>
                <c:pt idx="23" formatCode="General">
                  <c:v>13698</c:v>
                </c:pt>
                <c:pt idx="24" formatCode="General">
                  <c:v>14497</c:v>
                </c:pt>
                <c:pt idx="25" formatCode="General">
                  <c:v>15012</c:v>
                </c:pt>
                <c:pt idx="26" formatCode="General">
                  <c:v>17237</c:v>
                </c:pt>
                <c:pt idx="27" formatCode="General">
                  <c:v>17212</c:v>
                </c:pt>
                <c:pt idx="28" formatCode="General">
                  <c:v>19461</c:v>
                </c:pt>
                <c:pt idx="29" formatCode="General">
                  <c:v>20539</c:v>
                </c:pt>
                <c:pt idx="30" formatCode="General">
                  <c:v>19973</c:v>
                </c:pt>
                <c:pt idx="31" formatCode="General">
                  <c:v>19492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014656"/>
        <c:axId val="67016960"/>
      </c:lineChart>
      <c:catAx>
        <c:axId val="67014656"/>
        <c:scaling>
          <c:orientation val="minMax"/>
        </c:scaling>
        <c:delete val="0"/>
        <c:axPos val="b"/>
        <c:majorTickMark val="out"/>
        <c:minorTickMark val="none"/>
        <c:tickLblPos val="nextTo"/>
        <c:crossAx val="67016960"/>
        <c:crosses val="autoZero"/>
        <c:auto val="1"/>
        <c:lblAlgn val="ctr"/>
        <c:lblOffset val="100"/>
        <c:noMultiLvlLbl val="0"/>
      </c:catAx>
      <c:valAx>
        <c:axId val="6701696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67014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rendline>
            <c:trendlineType val="poly"/>
            <c:order val="2"/>
            <c:dispRSqr val="1"/>
            <c:dispEq val="1"/>
            <c:trendlineLbl>
              <c:layout>
                <c:manualLayout>
                  <c:x val="-6.3582101579407843E-2"/>
                  <c:y val="-2.7236276316524265E-2"/>
                </c:manualLayout>
              </c:layout>
              <c:numFmt formatCode="General" sourceLinked="0"/>
            </c:trendlineLbl>
          </c:trendline>
          <c:cat>
            <c:strRef>
              <c:f>Лист1!$B$3:$B$34</c:f>
              <c:strCache>
                <c:ptCount val="32"/>
                <c:pt idx="0">
                  <c:v>1 кв. 2011</c:v>
                </c:pt>
                <c:pt idx="1">
                  <c:v>2 кв. 2011</c:v>
                </c:pt>
                <c:pt idx="2">
                  <c:v>3 кв. 2011</c:v>
                </c:pt>
                <c:pt idx="3">
                  <c:v>4 кв. 2011</c:v>
                </c:pt>
                <c:pt idx="4">
                  <c:v>1 кв. 2012</c:v>
                </c:pt>
                <c:pt idx="5">
                  <c:v>2 кв. 2012</c:v>
                </c:pt>
                <c:pt idx="6">
                  <c:v>3 кв. 2012</c:v>
                </c:pt>
                <c:pt idx="7">
                  <c:v>4 кв. 2012</c:v>
                </c:pt>
                <c:pt idx="8">
                  <c:v>1 кв. 2013</c:v>
                </c:pt>
                <c:pt idx="9">
                  <c:v>2 кв. 2013</c:v>
                </c:pt>
                <c:pt idx="10">
                  <c:v>3 кв. 2013</c:v>
                </c:pt>
                <c:pt idx="11">
                  <c:v>4 кв. 2013</c:v>
                </c:pt>
                <c:pt idx="12">
                  <c:v>1 кв. 2014</c:v>
                </c:pt>
                <c:pt idx="13">
                  <c:v>2 кв. 2014</c:v>
                </c:pt>
                <c:pt idx="14">
                  <c:v>3 кв. 2014</c:v>
                </c:pt>
                <c:pt idx="15">
                  <c:v>4 кв. 2014</c:v>
                </c:pt>
                <c:pt idx="16">
                  <c:v>1 кв. 2015</c:v>
                </c:pt>
                <c:pt idx="17">
                  <c:v>2 кв. 2015</c:v>
                </c:pt>
                <c:pt idx="18">
                  <c:v>3 кв. 2015</c:v>
                </c:pt>
                <c:pt idx="19">
                  <c:v>4 кв. 2015</c:v>
                </c:pt>
                <c:pt idx="20">
                  <c:v>1 кв. 2016</c:v>
                </c:pt>
                <c:pt idx="21">
                  <c:v>2 кв. 2016</c:v>
                </c:pt>
                <c:pt idx="22">
                  <c:v>3 кв. 2016</c:v>
                </c:pt>
                <c:pt idx="23">
                  <c:v>4 кв. 2016</c:v>
                </c:pt>
                <c:pt idx="24">
                  <c:v>1 кв. 2017</c:v>
                </c:pt>
                <c:pt idx="25">
                  <c:v>2 кв. 2017</c:v>
                </c:pt>
                <c:pt idx="26">
                  <c:v>3 кв. 2017</c:v>
                </c:pt>
                <c:pt idx="27">
                  <c:v>4 кв. 2017</c:v>
                </c:pt>
                <c:pt idx="28">
                  <c:v>1 кв. 2018</c:v>
                </c:pt>
                <c:pt idx="29">
                  <c:v>2 кв. 2018</c:v>
                </c:pt>
                <c:pt idx="30">
                  <c:v>3 кв. 2018</c:v>
                </c:pt>
                <c:pt idx="31">
                  <c:v>4 кв. 2018</c:v>
                </c:pt>
              </c:strCache>
            </c:strRef>
          </c:cat>
          <c:val>
            <c:numRef>
              <c:f>Лист1!$C$3:$C$34</c:f>
              <c:numCache>
                <c:formatCode>0.0</c:formatCode>
                <c:ptCount val="32"/>
                <c:pt idx="0">
                  <c:v>7167</c:v>
                </c:pt>
                <c:pt idx="1">
                  <c:v>7334</c:v>
                </c:pt>
                <c:pt idx="2">
                  <c:v>7818</c:v>
                </c:pt>
                <c:pt idx="3">
                  <c:v>7815</c:v>
                </c:pt>
                <c:pt idx="4">
                  <c:v>7458</c:v>
                </c:pt>
                <c:pt idx="5">
                  <c:v>7355</c:v>
                </c:pt>
                <c:pt idx="6">
                  <c:v>7313</c:v>
                </c:pt>
                <c:pt idx="7">
                  <c:v>6925</c:v>
                </c:pt>
                <c:pt idx="8">
                  <c:v>6911</c:v>
                </c:pt>
                <c:pt idx="9">
                  <c:v>6876</c:v>
                </c:pt>
                <c:pt idx="10">
                  <c:v>6724</c:v>
                </c:pt>
                <c:pt idx="11">
                  <c:v>6760</c:v>
                </c:pt>
                <c:pt idx="12">
                  <c:v>7237</c:v>
                </c:pt>
                <c:pt idx="13">
                  <c:v>8492</c:v>
                </c:pt>
                <c:pt idx="14">
                  <c:v>9617</c:v>
                </c:pt>
                <c:pt idx="15">
                  <c:v>9425</c:v>
                </c:pt>
                <c:pt idx="16">
                  <c:v>16572</c:v>
                </c:pt>
                <c:pt idx="17">
                  <c:v>12913</c:v>
                </c:pt>
                <c:pt idx="18">
                  <c:v>11793</c:v>
                </c:pt>
                <c:pt idx="19">
                  <c:v>10411</c:v>
                </c:pt>
                <c:pt idx="20">
                  <c:v>9989</c:v>
                </c:pt>
                <c:pt idx="21" formatCode="General">
                  <c:v>13170</c:v>
                </c:pt>
                <c:pt idx="22" formatCode="General">
                  <c:v>12372</c:v>
                </c:pt>
                <c:pt idx="23" formatCode="General">
                  <c:v>13698</c:v>
                </c:pt>
                <c:pt idx="24" formatCode="General">
                  <c:v>14497</c:v>
                </c:pt>
                <c:pt idx="25" formatCode="General">
                  <c:v>15012</c:v>
                </c:pt>
                <c:pt idx="26" formatCode="General">
                  <c:v>17237</c:v>
                </c:pt>
                <c:pt idx="27" formatCode="General">
                  <c:v>17212</c:v>
                </c:pt>
                <c:pt idx="28" formatCode="General">
                  <c:v>19461</c:v>
                </c:pt>
                <c:pt idx="29" formatCode="General">
                  <c:v>20539</c:v>
                </c:pt>
                <c:pt idx="30" formatCode="General">
                  <c:v>19973</c:v>
                </c:pt>
                <c:pt idx="31" formatCode="General">
                  <c:v>19492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510016"/>
        <c:axId val="65515904"/>
      </c:lineChart>
      <c:catAx>
        <c:axId val="65510016"/>
        <c:scaling>
          <c:orientation val="minMax"/>
        </c:scaling>
        <c:delete val="0"/>
        <c:axPos val="b"/>
        <c:majorTickMark val="out"/>
        <c:minorTickMark val="none"/>
        <c:tickLblPos val="nextTo"/>
        <c:crossAx val="65515904"/>
        <c:crosses val="autoZero"/>
        <c:auto val="1"/>
        <c:lblAlgn val="ctr"/>
        <c:lblOffset val="100"/>
        <c:noMultiLvlLbl val="0"/>
      </c:catAx>
      <c:valAx>
        <c:axId val="6551590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655100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672686230248316"/>
          <c:y val="0.15028901734104055"/>
          <c:w val="0.60045146726862331"/>
          <c:h val="0.58959537572254306"/>
        </c:manualLayout>
      </c:layout>
      <c:lineChart>
        <c:grouping val="standard"/>
        <c:varyColors val="0"/>
        <c:ser>
          <c:idx val="0"/>
          <c:order val="0"/>
          <c:tx>
            <c:v>Індекси сезонності</c:v>
          </c:tx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lang="ru-RU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Лист1!$B$48:$B$51</c:f>
              <c:strCache>
                <c:ptCount val="4"/>
                <c:pt idx="0">
                  <c:v>І </c:v>
                </c:pt>
                <c:pt idx="1">
                  <c:v>ІІ </c:v>
                </c:pt>
                <c:pt idx="2">
                  <c:v>ІІІ </c:v>
                </c:pt>
                <c:pt idx="3">
                  <c:v>ІV </c:v>
                </c:pt>
              </c:strCache>
            </c:strRef>
          </c:cat>
          <c:val>
            <c:numRef>
              <c:f>Лист1!$L$48:$L$51</c:f>
              <c:numCache>
                <c:formatCode>0.00</c:formatCode>
                <c:ptCount val="4"/>
                <c:pt idx="0">
                  <c:v>97.702205882352942</c:v>
                </c:pt>
                <c:pt idx="1">
                  <c:v>100.32716211484593</c:v>
                </c:pt>
                <c:pt idx="2">
                  <c:v>101.59204306722688</c:v>
                </c:pt>
                <c:pt idx="3">
                  <c:v>100.37858893557423</c:v>
                </c:pt>
              </c:numCache>
            </c:numRef>
          </c:val>
          <c:smooth val="0"/>
        </c:ser>
        <c:ser>
          <c:idx val="1"/>
          <c:order val="1"/>
          <c:tx>
            <c:v>100%</c:v>
          </c:tx>
          <c:marker>
            <c:symbol val="none"/>
          </c:marker>
          <c:val>
            <c:numRef>
              <c:f>Лист1!$U$48:$U$51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265664"/>
        <c:axId val="65267200"/>
      </c:lineChart>
      <c:catAx>
        <c:axId val="65265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ru-RU"/>
            </a:pPr>
            <a:endParaRPr lang="ru-RU"/>
          </a:p>
        </c:txPr>
        <c:crossAx val="65267200"/>
        <c:crosses val="autoZero"/>
        <c:auto val="1"/>
        <c:lblAlgn val="ctr"/>
        <c:lblOffset val="100"/>
        <c:noMultiLvlLbl val="0"/>
      </c:catAx>
      <c:valAx>
        <c:axId val="65267200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lang="ru-RU"/>
            </a:pPr>
            <a:endParaRPr lang="ru-RU"/>
          </a:p>
        </c:txPr>
        <c:crossAx val="65265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914221218961688"/>
          <c:y val="0.34104046242774583"/>
          <c:w val="0.33182844243792342"/>
          <c:h val="0.2774566473988442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lang="ru-RU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51905" cy="497524"/>
          </a:xfrm>
          <a:prstGeom prst="rect">
            <a:avLst/>
          </a:prstGeom>
        </p:spPr>
        <p:txBody>
          <a:bodyPr vert="horz" lIns="91510" tIns="45755" rIns="91510" bIns="45755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887" y="0"/>
            <a:ext cx="2951905" cy="497524"/>
          </a:xfrm>
          <a:prstGeom prst="rect">
            <a:avLst/>
          </a:prstGeom>
        </p:spPr>
        <p:txBody>
          <a:bodyPr vert="horz" lIns="91510" tIns="45755" rIns="91510" bIns="45755" rtlCol="0"/>
          <a:lstStyle>
            <a:lvl1pPr algn="r">
              <a:defRPr sz="1200"/>
            </a:lvl1pPr>
          </a:lstStyle>
          <a:p>
            <a:fld id="{29440B0F-852F-44CC-A07B-BCFE7CB4A470}" type="datetimeFigureOut">
              <a:rPr lang="uk-UA" smtClean="0"/>
              <a:t>05.06.2019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9443408"/>
            <a:ext cx="2951905" cy="497523"/>
          </a:xfrm>
          <a:prstGeom prst="rect">
            <a:avLst/>
          </a:prstGeom>
        </p:spPr>
        <p:txBody>
          <a:bodyPr vert="horz" lIns="91510" tIns="45755" rIns="91510" bIns="45755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887" y="9443408"/>
            <a:ext cx="2951905" cy="497523"/>
          </a:xfrm>
          <a:prstGeom prst="rect">
            <a:avLst/>
          </a:prstGeom>
        </p:spPr>
        <p:txBody>
          <a:bodyPr vert="horz" lIns="91510" tIns="45755" rIns="91510" bIns="45755" rtlCol="0" anchor="b"/>
          <a:lstStyle>
            <a:lvl1pPr algn="r">
              <a:defRPr sz="1200"/>
            </a:lvl1pPr>
          </a:lstStyle>
          <a:p>
            <a:fld id="{8EDB070E-10A0-496E-BF5D-CB837D74202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5508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6"/>
            <a:ext cx="2951905" cy="495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26" tIns="45662" rIns="91326" bIns="4566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887" y="6"/>
            <a:ext cx="2951905" cy="495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26" tIns="45662" rIns="91326" bIns="4566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746125"/>
            <a:ext cx="538480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727" y="4722499"/>
            <a:ext cx="5448936" cy="4474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26" tIns="45662" rIns="91326" bIns="456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44996"/>
            <a:ext cx="2951905" cy="495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26" tIns="45662" rIns="91326" bIns="4566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887" y="9444996"/>
            <a:ext cx="2951905" cy="495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26" tIns="45662" rIns="91326" bIns="4566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DF0A3DC-11C4-4F92-8967-6C35C12B61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4122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2788" y="746125"/>
            <a:ext cx="53848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6521A7-FB47-4B41-BD5A-52E0A9103F47}" type="slidenum">
              <a:rPr lang="uk-UA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uk-U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838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1.e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1.emf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1.emf"/><Relationship Id="rId2" Type="http://schemas.openxmlformats.org/officeDocument/2006/relationships/tags" Target="../tags/tag1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1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4410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6" hidden="1"/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04080474"/>
              </p:ext>
            </p:extLst>
          </p:nvPr>
        </p:nvGraphicFramePr>
        <p:xfrm>
          <a:off x="1726" y="1844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686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6" y="1844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9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0" y="6640769"/>
            <a:ext cx="9906000" cy="217487"/>
          </a:xfrm>
          <a:prstGeom prst="rect">
            <a:avLst/>
          </a:prstGeom>
          <a:solidFill>
            <a:srgbClr val="C8D6F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tIns="91440" bIns="91440" anchor="ctr"/>
          <a:lstStyle/>
          <a:p>
            <a:pPr algn="ctr"/>
            <a:fld id="{284AA394-5BEC-4756-8B07-BEC7147999AC}" type="slidenum">
              <a:rPr lang="uk-UA" sz="1200" b="1" smtClean="0"/>
              <a:t>‹#›</a:t>
            </a:fld>
            <a:endParaRPr lang="uk-UA" sz="1200" b="1" dirty="0"/>
          </a:p>
        </p:txBody>
      </p:sp>
      <p:cxnSp>
        <p:nvCxnSpPr>
          <p:cNvPr id="6" name="Прямая соединительная линия 1"/>
          <p:cNvCxnSpPr/>
          <p:nvPr userDrawn="1"/>
        </p:nvCxnSpPr>
        <p:spPr>
          <a:xfrm>
            <a:off x="-10633" y="762000"/>
            <a:ext cx="9913458" cy="0"/>
          </a:xfrm>
          <a:prstGeom prst="line">
            <a:avLst/>
          </a:prstGeom>
          <a:ln w="63500" cmpd="dbl">
            <a:solidFill>
              <a:schemeClr val="accent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9759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 userDrawn="1">
            <p:custDataLst>
              <p:tags r:id="rId2"/>
            </p:custDataLst>
          </p:nvPr>
        </p:nvSpPr>
        <p:spPr>
          <a:xfrm>
            <a:off x="0" y="256"/>
            <a:ext cx="9906000" cy="801145"/>
          </a:xfrm>
          <a:prstGeom prst="rect">
            <a:avLst/>
          </a:prstGeom>
          <a:gradFill flip="none" rotWithShape="1">
            <a:gsLst>
              <a:gs pos="98000">
                <a:schemeClr val="accent1">
                  <a:lumMod val="20000"/>
                  <a:lumOff val="80000"/>
                </a:schemeClr>
              </a:gs>
              <a:gs pos="81000">
                <a:sysClr val="window" lastClr="FFFFFF">
                  <a:alpha val="62000"/>
                </a:sys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2400000" scaled="0"/>
            <a:tileRect/>
          </a:gradFill>
          <a:ln w="158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 dirty="0">
              <a:solidFill>
                <a:sysClr val="window" lastClr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6" hidden="1"/>
          <p:cNvGraphicFramePr>
            <a:graphicFrameLocks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7237686"/>
              </p:ext>
            </p:extLst>
          </p:nvPr>
        </p:nvGraphicFramePr>
        <p:xfrm>
          <a:off x="1726" y="1844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614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6" y="1844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9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0" y="6640769"/>
            <a:ext cx="9906000" cy="217487"/>
          </a:xfrm>
          <a:prstGeom prst="rect">
            <a:avLst/>
          </a:prstGeom>
          <a:solidFill>
            <a:srgbClr val="C8D6F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tIns="91440" bIns="91440" anchor="ctr"/>
          <a:lstStyle/>
          <a:p>
            <a:pPr algn="ctr"/>
            <a:endParaRPr lang="uk-UA" sz="1200" b="1" dirty="0"/>
          </a:p>
        </p:txBody>
      </p:sp>
      <p:cxnSp>
        <p:nvCxnSpPr>
          <p:cNvPr id="6" name="Прямая соединительная линия 1"/>
          <p:cNvCxnSpPr/>
          <p:nvPr userDrawn="1"/>
        </p:nvCxnSpPr>
        <p:spPr>
          <a:xfrm>
            <a:off x="-10633" y="762000"/>
            <a:ext cx="9913458" cy="0"/>
          </a:xfrm>
          <a:prstGeom prst="line">
            <a:avLst/>
          </a:prstGeom>
          <a:ln w="63500" cmpd="dbl">
            <a:solidFill>
              <a:schemeClr val="accent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3414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722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8AEED-FB26-4AA9-AAC0-5D407192B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417690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9472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6" hidden="1"/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05032946"/>
              </p:ext>
            </p:extLst>
          </p:nvPr>
        </p:nvGraphicFramePr>
        <p:xfrm>
          <a:off x="1726" y="1844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8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6" y="1844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9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0" y="6640769"/>
            <a:ext cx="9906000" cy="217487"/>
          </a:xfrm>
          <a:prstGeom prst="rect">
            <a:avLst/>
          </a:prstGeom>
          <a:solidFill>
            <a:srgbClr val="C8D6F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tIns="91440" bIns="91440" anchor="ctr"/>
          <a:lstStyle/>
          <a:p>
            <a:pPr algn="ctr"/>
            <a:fld id="{284AA394-5BEC-4756-8B07-BEC7147999AC}" type="slidenum">
              <a:rPr lang="uk-UA" sz="1200" b="1" smtClean="0">
                <a:solidFill>
                  <a:prstClr val="black"/>
                </a:solidFill>
              </a:rPr>
              <a:pPr algn="ctr"/>
              <a:t>‹#›</a:t>
            </a:fld>
            <a:endParaRPr lang="uk-UA" sz="1200" b="1" dirty="0">
              <a:solidFill>
                <a:prstClr val="black"/>
              </a:solidFill>
            </a:endParaRPr>
          </a:p>
        </p:txBody>
      </p:sp>
      <p:cxnSp>
        <p:nvCxnSpPr>
          <p:cNvPr id="6" name="Прямая соединительная линия 1"/>
          <p:cNvCxnSpPr/>
          <p:nvPr userDrawn="1"/>
        </p:nvCxnSpPr>
        <p:spPr>
          <a:xfrm>
            <a:off x="-10633" y="762000"/>
            <a:ext cx="9913458" cy="0"/>
          </a:xfrm>
          <a:prstGeom prst="line">
            <a:avLst/>
          </a:prstGeom>
          <a:ln w="63500" cmpd="dbl">
            <a:solidFill>
              <a:schemeClr val="accent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768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 userDrawn="1">
            <p:custDataLst>
              <p:tags r:id="rId2"/>
            </p:custDataLst>
          </p:nvPr>
        </p:nvSpPr>
        <p:spPr>
          <a:xfrm>
            <a:off x="0" y="256"/>
            <a:ext cx="9906000" cy="801145"/>
          </a:xfrm>
          <a:prstGeom prst="rect">
            <a:avLst/>
          </a:prstGeom>
          <a:gradFill flip="none" rotWithShape="1">
            <a:gsLst>
              <a:gs pos="98000">
                <a:schemeClr val="accent1">
                  <a:lumMod val="20000"/>
                  <a:lumOff val="80000"/>
                </a:schemeClr>
              </a:gs>
              <a:gs pos="81000">
                <a:sysClr val="window" lastClr="FFFFFF">
                  <a:alpha val="62000"/>
                </a:sys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2400000" scaled="0"/>
            <a:tileRect/>
          </a:gradFill>
          <a:ln w="158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 dirty="0">
              <a:solidFill>
                <a:sysClr val="window" lastClr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6" hidden="1"/>
          <p:cNvGraphicFramePr>
            <a:graphicFrameLocks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122421676"/>
              </p:ext>
            </p:extLst>
          </p:nvPr>
        </p:nvGraphicFramePr>
        <p:xfrm>
          <a:off x="1726" y="1844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08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6" y="1844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9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0" y="6640769"/>
            <a:ext cx="9906000" cy="217487"/>
          </a:xfrm>
          <a:prstGeom prst="rect">
            <a:avLst/>
          </a:prstGeom>
          <a:solidFill>
            <a:srgbClr val="C8D6F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tIns="91440" bIns="91440" anchor="ctr"/>
          <a:lstStyle/>
          <a:p>
            <a:pPr algn="ctr"/>
            <a:endParaRPr lang="uk-UA" sz="1200" b="1" dirty="0">
              <a:solidFill>
                <a:prstClr val="black"/>
              </a:solidFill>
            </a:endParaRPr>
          </a:p>
        </p:txBody>
      </p:sp>
      <p:cxnSp>
        <p:nvCxnSpPr>
          <p:cNvPr id="6" name="Прямая соединительная линия 1"/>
          <p:cNvCxnSpPr/>
          <p:nvPr userDrawn="1"/>
        </p:nvCxnSpPr>
        <p:spPr>
          <a:xfrm>
            <a:off x="-10633" y="762000"/>
            <a:ext cx="9913458" cy="0"/>
          </a:xfrm>
          <a:prstGeom prst="line">
            <a:avLst/>
          </a:prstGeom>
          <a:ln w="63500" cmpd="dbl">
            <a:solidFill>
              <a:schemeClr val="accent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174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722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8AEED-FB26-4AA9-AAC0-5D407192B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304934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64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8AEED-FB26-4AA9-AAC0-5D407192B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669921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A8BB75-60DC-4C97-A114-54F5D6A58C5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586273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71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F7593B-47CC-4538-9772-E489594D1F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454802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99D45F-3E7D-4350-8912-AD82A2CF4ED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476501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FC0D69-BD1F-45DC-AE5A-3E7241F4799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881260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2D141-20C2-43EE-9DEC-7615CEB02CB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689201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4A893B-4753-4CB8-9A00-8766487BA68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261062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26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9C6661-37DF-47EB-ACE7-63BA2CA24B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505602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A18F1F-EDC8-4F2E-8ED6-DC44A48382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945588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6776C6-C729-4A0F-B78C-D09859DB8D1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981700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84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84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B962B9-3D91-48EB-8018-4466E28DAE2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744344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99282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30155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6" hidden="1"/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17243457"/>
              </p:ext>
            </p:extLst>
          </p:nvPr>
        </p:nvGraphicFramePr>
        <p:xfrm>
          <a:off x="1619" y="1646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2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" y="1646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9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0" y="6640571"/>
            <a:ext cx="9906000" cy="217487"/>
          </a:xfrm>
          <a:prstGeom prst="rect">
            <a:avLst/>
          </a:prstGeom>
          <a:solidFill>
            <a:srgbClr val="C8D6F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tIns="91440" bIns="91440" anchor="ctr"/>
          <a:lstStyle/>
          <a:p>
            <a:pPr algn="ctr"/>
            <a:fld id="{284AA394-5BEC-4756-8B07-BEC7147999AC}" type="slidenum">
              <a:rPr lang="uk-UA" sz="1200" b="1">
                <a:solidFill>
                  <a:prstClr val="black"/>
                </a:solidFill>
                <a:latin typeface="Arial"/>
              </a:rPr>
              <a:pPr algn="ctr"/>
              <a:t>‹#›</a:t>
            </a:fld>
            <a:endParaRPr lang="uk-UA" sz="1200" b="1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6" name="Прямая соединительная линия 1"/>
          <p:cNvCxnSpPr/>
          <p:nvPr userDrawn="1"/>
        </p:nvCxnSpPr>
        <p:spPr>
          <a:xfrm>
            <a:off x="-10633" y="762000"/>
            <a:ext cx="9913458" cy="0"/>
          </a:xfrm>
          <a:prstGeom prst="line">
            <a:avLst/>
          </a:prstGeom>
          <a:ln w="63500" cmpd="dbl">
            <a:solidFill>
              <a:schemeClr val="accent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762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/>
          <p:nvPr userDrawn="1">
            <p:custDataLst>
              <p:tags r:id="rId2"/>
            </p:custDataLst>
          </p:nvPr>
        </p:nvSpPr>
        <p:spPr>
          <a:xfrm>
            <a:off x="0" y="57"/>
            <a:ext cx="9906000" cy="801145"/>
          </a:xfrm>
          <a:prstGeom prst="rect">
            <a:avLst/>
          </a:prstGeom>
          <a:gradFill flip="none" rotWithShape="1">
            <a:gsLst>
              <a:gs pos="98000">
                <a:schemeClr val="accent1">
                  <a:lumMod val="20000"/>
                  <a:lumOff val="80000"/>
                </a:schemeClr>
              </a:gs>
              <a:gs pos="81000">
                <a:sysClr val="window" lastClr="FFFFFF">
                  <a:alpha val="62000"/>
                </a:sys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2400000" scaled="0"/>
            <a:tileRect/>
          </a:gradFill>
          <a:ln w="158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 dirty="0">
              <a:solidFill>
                <a:sysClr val="window" lastClr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6" hidden="1"/>
          <p:cNvGraphicFramePr>
            <a:graphicFrameLocks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64518500"/>
              </p:ext>
            </p:extLst>
          </p:nvPr>
        </p:nvGraphicFramePr>
        <p:xfrm>
          <a:off x="1619" y="1646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46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" y="1646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9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0" y="6640571"/>
            <a:ext cx="9906000" cy="217487"/>
          </a:xfrm>
          <a:prstGeom prst="rect">
            <a:avLst/>
          </a:prstGeom>
          <a:solidFill>
            <a:srgbClr val="C8D6F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tIns="91440" bIns="91440" anchor="ctr"/>
          <a:lstStyle/>
          <a:p>
            <a:pPr algn="ctr"/>
            <a:endParaRPr lang="uk-UA" sz="1200" b="1" dirty="0">
              <a:solidFill>
                <a:prstClr val="black"/>
              </a:solidFill>
              <a:latin typeface="Arial"/>
            </a:endParaRPr>
          </a:p>
        </p:txBody>
      </p:sp>
      <p:cxnSp>
        <p:nvCxnSpPr>
          <p:cNvPr id="6" name="Прямая соединительная линия 1"/>
          <p:cNvCxnSpPr/>
          <p:nvPr userDrawn="1"/>
        </p:nvCxnSpPr>
        <p:spPr>
          <a:xfrm>
            <a:off x="-10633" y="762000"/>
            <a:ext cx="9913458" cy="0"/>
          </a:xfrm>
          <a:prstGeom prst="line">
            <a:avLst/>
          </a:prstGeom>
          <a:ln w="63500" cmpd="dbl">
            <a:solidFill>
              <a:schemeClr val="accent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253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524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8AEED-FB26-4AA9-AAC0-5D407192B2E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57454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714405FC-B2F0-478B-A6A1-C4714F9C08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2" r:id="rId2"/>
    <p:sldLayoutId id="2147483699" r:id="rId3"/>
    <p:sldLayoutId id="2147483703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714405FC-B2F0-478B-A6A1-C4714F9C081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866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57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57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57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hangingPunct="0">
              <a:defRPr/>
            </a:pPr>
            <a:fld id="{23DC16FC-9032-4EF9-8ADA-5BB126F791AF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0" hangingPunct="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216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</p:sldLayoutIdLst>
  <p:transition spd="med"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714405FC-B2F0-478B-A6A1-C4714F9C081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068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42977" y="1827300"/>
            <a:ext cx="9220200" cy="21351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  <a:defRPr/>
            </a:pPr>
            <a:r>
              <a:rPr lang="uk-UA" sz="3200" b="1" cap="all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Методичний підхід до визначення впливу сезонних коливань на вартість будівельних матеріалів</a:t>
            </a:r>
            <a:endParaRPr lang="uk-UA" sz="3600" b="1" cap="all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8278" y="5067300"/>
            <a:ext cx="8229599" cy="16764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200" b="1" dirty="0" err="1" smtClean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Бєлєнкова</a:t>
            </a:r>
            <a:r>
              <a:rPr lang="uk-UA" sz="3200" b="1" dirty="0" smtClean="0">
                <a:solidFill>
                  <a:srgbClr val="4F81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Ольга Юріївна </a:t>
            </a:r>
          </a:p>
          <a:p>
            <a:pPr algn="ctr"/>
            <a:r>
              <a:rPr lang="uk-UA" sz="2000" b="1" i="1" dirty="0" smtClean="0">
                <a:solidFill>
                  <a:srgbClr val="4F81BD"/>
                </a:solidFill>
                <a:latin typeface="Arial"/>
              </a:rPr>
              <a:t>кафедра економіки будівництва КНУБА</a:t>
            </a:r>
          </a:p>
        </p:txBody>
      </p:sp>
      <p:pic>
        <p:nvPicPr>
          <p:cNvPr id="7" name="Picture 10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513" y="208"/>
            <a:ext cx="2376487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9660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Етап 1</a:t>
            </a:r>
            <a:endParaRPr lang="ru-RU" sz="2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143000"/>
            <a:ext cx="861060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АВС-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аналіз</a:t>
            </a:r>
            <a:r>
              <a:rPr lang="ru-RU" sz="2000" dirty="0"/>
              <a:t> </a:t>
            </a:r>
            <a:endParaRPr lang="ru-RU" sz="2000" dirty="0" smtClean="0"/>
          </a:p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один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із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методів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який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слугує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для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дослідження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частоти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певних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економічних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явищ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та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фактів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Дозволяє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класифікувати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ресурси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за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ступенем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їх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важливості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just"/>
            <a:endParaRPr lang="ru-RU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АВС -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аналіз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грунтується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на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концентрації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і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группуванні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економічних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показників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Основним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є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твердження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що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частина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сукупності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наприклад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невелика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кількість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матеріалів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виробів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конструкцій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становить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більшу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частину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вартості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pPr algn="just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АВС-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аналіз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може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бути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застосований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насамперед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, у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матеріально-технічному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забезпеченні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виробництві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і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збуті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, а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також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для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визначення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матеріалів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які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мають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найбільшу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вагу у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кошторисній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</a:rPr>
              <a:t>вартості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243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371600"/>
            <a:ext cx="85344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Наприклад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здійснивши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 ранжування 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матеріальних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ресурсів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за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значимістю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, ми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можемо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визначити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категорії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algn="just"/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«А» (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скажімо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, 10%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матеріалів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вартість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яких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становить 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70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%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усієі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вартості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матеріалів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), </a:t>
            </a:r>
          </a:p>
          <a:p>
            <a:pPr algn="just"/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В» 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(30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%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матеріалів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які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становлять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20%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загальної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вартості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) </a:t>
            </a:r>
          </a:p>
          <a:p>
            <a:pPr algn="just"/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С» (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решту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матеріалів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до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яких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входять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до 70%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номенклатури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які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займають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десь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близько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10%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усіх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витрат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).</a:t>
            </a:r>
          </a:p>
          <a:p>
            <a:endParaRPr lang="ru-RU" sz="22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Таким чином,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сконцентрувавши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увагу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на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управлінні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вартістю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матеріальних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ресурсів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категорії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«А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»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можна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з великим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ступенем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надійності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контролювати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кошторисну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вартість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Відносно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матеріалів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групи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«В» контроль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вартості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</a:rPr>
              <a:t>може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бути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періодичним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щодо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категорії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«С» 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ще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accent1">
                    <a:lumMod val="75000"/>
                  </a:schemeClr>
                </a:solidFill>
              </a:rPr>
              <a:t>рідшим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8934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126859"/>
              </p:ext>
            </p:extLst>
          </p:nvPr>
        </p:nvGraphicFramePr>
        <p:xfrm>
          <a:off x="1371600" y="914400"/>
          <a:ext cx="7391400" cy="3084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4245"/>
                <a:gridCol w="3370424"/>
                <a:gridCol w="2906731"/>
              </a:tblGrid>
              <a:tr h="221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 п/п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Найменування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 у витратах на матеріали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Бетон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30,43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Метал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29,1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Бітум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14,96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Заповнювачі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11,91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</a:rPr>
                        <a:t>Руберойд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5,6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Дерево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4,41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Інші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3,42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</a:rPr>
                        <a:t>Усього</a:t>
                      </a:r>
                      <a:r>
                        <a:rPr lang="ru-RU" sz="2000" dirty="0" smtClean="0">
                          <a:effectLst/>
                        </a:rPr>
                        <a:t> (60 </a:t>
                      </a:r>
                      <a:r>
                        <a:rPr lang="ru-RU" sz="2000" dirty="0" err="1" smtClean="0">
                          <a:effectLst/>
                        </a:rPr>
                        <a:t>матеріалів</a:t>
                      </a:r>
                      <a:r>
                        <a:rPr lang="ru-RU" sz="2000" dirty="0" smtClean="0">
                          <a:effectLst/>
                        </a:rPr>
                        <a:t>)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100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275" y="0"/>
            <a:ext cx="99060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Таблиця 1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Умовна структура витрат будівельних матеріалів, виробів та конструкцій у кошторисі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191000"/>
            <a:ext cx="3505200" cy="228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732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838200"/>
            <a:ext cx="8077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</a:rPr>
              <a:t>Головне завдання </a:t>
            </a:r>
            <a:r>
              <a:rPr lang="uk-UA" sz="2800" dirty="0" err="1" smtClean="0">
                <a:solidFill>
                  <a:schemeClr val="accent1">
                    <a:lumMod val="75000"/>
                  </a:schemeClr>
                </a:solidFill>
              </a:rPr>
              <a:t>АВС-аналізу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</a:rPr>
              <a:t> – знайти матеріали, які суттєво впливають на кошторисну вартість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645507"/>
              </p:ext>
            </p:extLst>
          </p:nvPr>
        </p:nvGraphicFramePr>
        <p:xfrm>
          <a:off x="1066800" y="2770876"/>
          <a:ext cx="8229599" cy="2804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7033"/>
                <a:gridCol w="1918351"/>
                <a:gridCol w="2954932"/>
                <a:gridCol w="2499283"/>
              </a:tblGrid>
              <a:tr h="2178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 п/п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Найменування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% у </a:t>
                      </a:r>
                      <a:r>
                        <a:rPr lang="ru-RU" sz="1600" dirty="0" err="1">
                          <a:effectLst/>
                        </a:rPr>
                        <a:t>витратах</a:t>
                      </a:r>
                      <a:r>
                        <a:rPr lang="ru-RU" sz="1600" dirty="0">
                          <a:effectLst/>
                        </a:rPr>
                        <a:t> на </a:t>
                      </a:r>
                      <a:r>
                        <a:rPr lang="ru-RU" sz="1600" dirty="0" err="1">
                          <a:effectLst/>
                        </a:rPr>
                        <a:t>матеріали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% </a:t>
                      </a:r>
                      <a:r>
                        <a:rPr lang="ru-RU" sz="1600" dirty="0" err="1">
                          <a:effectLst/>
                        </a:rPr>
                        <a:t>витрат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кумулятивний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Бетон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30,43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30,43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Метал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29,1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59,53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Бітум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74,49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Заповнювачі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86,4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</a:rPr>
                        <a:t>Руберойд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Дерево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4,41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96,41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Інші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3,59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Всього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457" y="2301166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uk-UA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Структура витрат будівельних матеріалів, виробів та конструкцій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399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305375"/>
              </p:ext>
            </p:extLst>
          </p:nvPr>
        </p:nvGraphicFramePr>
        <p:xfrm>
          <a:off x="1028700" y="838200"/>
          <a:ext cx="8572500" cy="1577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57500"/>
                <a:gridCol w="2857500"/>
                <a:gridCol w="285750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Група</a:t>
                      </a:r>
                      <a:endParaRPr lang="ru-RU" sz="1800" i="1" dirty="0">
                        <a:solidFill>
                          <a:srgbClr val="FF00FF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2875" algn="ctr">
                        <a:lnSpc>
                          <a:spcPct val="115000"/>
                        </a:lnSpc>
                      </a:pPr>
                      <a:r>
                        <a:rPr lang="ru-RU" sz="1800" dirty="0" err="1">
                          <a:effectLst/>
                        </a:rPr>
                        <a:t>Частка</a:t>
                      </a:r>
                      <a:r>
                        <a:rPr lang="ru-RU" sz="1800" dirty="0">
                          <a:effectLst/>
                        </a:rPr>
                        <a:t> в </a:t>
                      </a:r>
                      <a:r>
                        <a:rPr lang="uk-UA" sz="1800" dirty="0">
                          <a:effectLst/>
                        </a:rPr>
                        <a:t>вартості</a:t>
                      </a:r>
                      <a:r>
                        <a:rPr lang="ru-RU" sz="1800" dirty="0">
                          <a:effectLst/>
                        </a:rPr>
                        <a:t>, %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42875" algn="ctr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</a:rPr>
                        <a:t>Частка в загальній кількості </a:t>
                      </a:r>
                      <a:r>
                        <a:rPr lang="uk-UA" sz="1800">
                          <a:effectLst/>
                        </a:rPr>
                        <a:t>матеріалів</a:t>
                      </a:r>
                      <a:r>
                        <a:rPr lang="ru-RU" sz="1800">
                          <a:effectLst/>
                        </a:rPr>
                        <a:t>, %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</a:t>
                      </a:r>
                      <a:endParaRPr lang="ru-RU" sz="1800" i="1">
                        <a:solidFill>
                          <a:srgbClr val="FF00FF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74,49</a:t>
                      </a:r>
                      <a:endParaRPr lang="ru-RU" sz="1800" i="1" dirty="0">
                        <a:solidFill>
                          <a:srgbClr val="FF00FF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5</a:t>
                      </a:r>
                      <a:endParaRPr lang="ru-RU" sz="1800" i="1" dirty="0">
                        <a:solidFill>
                          <a:srgbClr val="FF00FF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В</a:t>
                      </a:r>
                      <a:endParaRPr lang="ru-RU" sz="1800" i="1" dirty="0">
                        <a:solidFill>
                          <a:srgbClr val="FF00FF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22,92</a:t>
                      </a:r>
                      <a:endParaRPr lang="ru-RU" sz="1800" i="1" dirty="0">
                        <a:solidFill>
                          <a:srgbClr val="FF00FF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5</a:t>
                      </a:r>
                      <a:endParaRPr lang="ru-RU" sz="1800" i="1" dirty="0">
                        <a:solidFill>
                          <a:srgbClr val="FF00FF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С</a:t>
                      </a:r>
                      <a:endParaRPr lang="ru-RU" sz="1800" i="1">
                        <a:solidFill>
                          <a:srgbClr val="FF00FF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2,59</a:t>
                      </a:r>
                      <a:endParaRPr lang="ru-RU" sz="1800" i="1">
                        <a:solidFill>
                          <a:srgbClr val="FF00FF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90</a:t>
                      </a:r>
                      <a:endParaRPr lang="ru-RU" sz="1800" i="1" dirty="0">
                        <a:solidFill>
                          <a:srgbClr val="FF00FF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8600" y="381000"/>
            <a:ext cx="9525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Проведемо класифікацію матеріалів (табл3)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625257"/>
            <a:ext cx="9296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50850" algn="just" eaLnBrk="0" hangingPunct="0"/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Виділяємо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три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групи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матеріалів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algn="just" eaLnBrk="0" hangingPunct="0"/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А-</a:t>
            </a:r>
            <a:r>
              <a:rPr lang="ru-RU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матеріали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–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мають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74,5%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від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загальної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вартості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Таку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вартість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мають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приблизно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5%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матеріалів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(бетон, метал,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бітум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). </a:t>
            </a:r>
            <a:endParaRPr lang="ru-RU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algn="just" eaLnBrk="0" hangingPunct="0"/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В-</a:t>
            </a:r>
            <a:r>
              <a:rPr lang="ru-RU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матеріали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займають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близько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23% в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загальній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вартості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тоді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як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мають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близько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5%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від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усієї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номенклатури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endParaRPr lang="ru-RU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50850" algn="just" eaLnBrk="0" hangingPunct="0"/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С-</a:t>
            </a:r>
            <a:r>
              <a:rPr lang="ru-RU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матеріали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мають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частку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усього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2,59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від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загальної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вартості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проте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їх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кількість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близько</a:t>
            </a:r>
            <a:r>
              <a:rPr lang="ru-RU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90%.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4648200"/>
            <a:ext cx="9601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/>
              <a:t>Пропонується </a:t>
            </a:r>
            <a:r>
              <a:rPr lang="uk-UA" dirty="0" smtClean="0"/>
              <a:t>зосередити </a:t>
            </a:r>
            <a:r>
              <a:rPr lang="uk-UA" dirty="0"/>
              <a:t>особливу увагу </a:t>
            </a:r>
            <a:r>
              <a:rPr lang="uk-UA" dirty="0" smtClean="0"/>
              <a:t>на формуванні вартості та </a:t>
            </a:r>
            <a:r>
              <a:rPr lang="uk-UA" dirty="0"/>
              <a:t>умовах постачання матеріалів А групи (проведення ретельного аналізу умов </a:t>
            </a:r>
            <a:r>
              <a:rPr lang="uk-UA" dirty="0" smtClean="0"/>
              <a:t>постачання, аналіз ринку тощо).</a:t>
            </a:r>
          </a:p>
          <a:p>
            <a:r>
              <a:rPr lang="uk-UA" dirty="0" smtClean="0"/>
              <a:t> </a:t>
            </a:r>
            <a:r>
              <a:rPr lang="uk-UA" dirty="0"/>
              <a:t>Також для матеріалів групи А рекомендується проведення аналізу тенденцій зміни </a:t>
            </a:r>
            <a:r>
              <a:rPr lang="uk-UA" dirty="0" smtClean="0"/>
              <a:t>вартості з часом, </a:t>
            </a:r>
            <a:r>
              <a:rPr lang="uk-UA" dirty="0" smtClean="0"/>
              <a:t>та аналізу впливу сезонності на вартість, ретельно </a:t>
            </a:r>
            <a:r>
              <a:rPr lang="uk-UA" dirty="0" smtClean="0"/>
              <a:t>обґрунтовувати  </a:t>
            </a:r>
            <a:r>
              <a:rPr lang="uk-UA" dirty="0" smtClean="0"/>
              <a:t>умови </a:t>
            </a:r>
            <a:r>
              <a:rPr lang="uk-UA" dirty="0"/>
              <a:t>договорів </a:t>
            </a:r>
            <a:r>
              <a:rPr lang="uk-UA" dirty="0" smtClean="0"/>
              <a:t>постачання. </a:t>
            </a:r>
            <a:r>
              <a:rPr lang="uk-UA" dirty="0"/>
              <a:t>Проведемо </a:t>
            </a:r>
            <a:r>
              <a:rPr lang="uk-UA" dirty="0" smtClean="0"/>
              <a:t>аналіз </a:t>
            </a:r>
            <a:r>
              <a:rPr lang="uk-UA" dirty="0"/>
              <a:t>для металу (матеріал групи А).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3981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04800"/>
            <a:ext cx="876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Етап 2 Визначення впливу сезонності на вартість матеріалів групи А.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594188"/>
              </p:ext>
            </p:extLst>
          </p:nvPr>
        </p:nvGraphicFramePr>
        <p:xfrm>
          <a:off x="419104" y="1524000"/>
          <a:ext cx="9258295" cy="33317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1446"/>
                <a:gridCol w="652805"/>
                <a:gridCol w="696965"/>
                <a:gridCol w="676803"/>
                <a:gridCol w="676803"/>
                <a:gridCol w="768006"/>
                <a:gridCol w="768006"/>
                <a:gridCol w="676803"/>
                <a:gridCol w="676803"/>
                <a:gridCol w="676803"/>
                <a:gridCol w="657604"/>
                <a:gridCol w="657604"/>
                <a:gridCol w="651844"/>
              </a:tblGrid>
              <a:tr h="4705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             період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показник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 кв. 2011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2 кв. 2011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3 кв. 2011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4 кв. 2011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 кв. 2012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2 кв. 2012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3 кв. 2012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4 кв. 2012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 кв. 2013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2 кв. 2013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3 кв. 2013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4 кв. 2013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Арматура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7167,0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7334,0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7818,0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7815,0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7458,0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7355,0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7313,0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6925,0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6911,0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6876,0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6724,0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6760,0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990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             період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показник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1 кв. 2014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2 кв. 2014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3 кв. 2014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4 кв. 2014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1 кв. 2015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2 кв. 2015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3 кв. 2015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4 кв. 2015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1 кв. 2016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2 кв. 2016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3 кв. 2016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4 кв. 2016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Арматура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7237,0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8492,0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9617,0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9425,0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16572,0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12913,0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11793,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10411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9989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13170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12372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13698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92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             період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показник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 кв. 2017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2 кв. 2017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3 кв. 2017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4 кв. 2017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1 кв. 2018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2 кв. 2018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3 кв. 2018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4 кв. 2018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 кв. 2019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87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Арматура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14497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15012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17237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17212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19461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20539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19973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19492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18754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953906" y="942945"/>
            <a:ext cx="40573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Вартість арматури в Україні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849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5675730"/>
              </p:ext>
            </p:extLst>
          </p:nvPr>
        </p:nvGraphicFramePr>
        <p:xfrm>
          <a:off x="381000" y="1295400"/>
          <a:ext cx="89154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201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05200"/>
            <a:ext cx="5562600" cy="2755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0262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4236510"/>
              </p:ext>
            </p:extLst>
          </p:nvPr>
        </p:nvGraphicFramePr>
        <p:xfrm>
          <a:off x="762000" y="1143000"/>
          <a:ext cx="86868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5896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066800" y="1143000"/>
                <a:ext cx="8229600" cy="4917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ru-RU" i="1" dirty="0" err="1"/>
                  <a:t>Визначимо</a:t>
                </a:r>
                <a:r>
                  <a:rPr lang="ru-RU" i="1" dirty="0"/>
                  <a:t> </a:t>
                </a:r>
                <a:r>
                  <a:rPr lang="ru-RU" i="1" dirty="0" err="1"/>
                  <a:t>вплив</a:t>
                </a:r>
                <a:r>
                  <a:rPr lang="ru-RU" i="1" dirty="0"/>
                  <a:t> </a:t>
                </a:r>
                <a:r>
                  <a:rPr lang="ru-RU" i="1" dirty="0" err="1"/>
                  <a:t>сезонних</a:t>
                </a:r>
                <a:r>
                  <a:rPr lang="ru-RU" i="1" dirty="0"/>
                  <a:t> </a:t>
                </a:r>
                <a:r>
                  <a:rPr lang="ru-RU" i="1" dirty="0" err="1"/>
                  <a:t>коливань</a:t>
                </a:r>
                <a:r>
                  <a:rPr lang="ru-RU" i="1" dirty="0"/>
                  <a:t> на </a:t>
                </a:r>
                <a:r>
                  <a:rPr lang="ru-RU" i="1" dirty="0" err="1"/>
                  <a:t>кожну</a:t>
                </a:r>
                <a:r>
                  <a:rPr lang="ru-RU" i="1" dirty="0"/>
                  <a:t> з </a:t>
                </a:r>
                <a:r>
                  <a:rPr lang="ru-RU" i="1" dirty="0" err="1"/>
                  <a:t>груп</a:t>
                </a:r>
                <a:r>
                  <a:rPr lang="ru-RU" i="1" dirty="0"/>
                  <a:t> за </a:t>
                </a:r>
                <a:r>
                  <a:rPr lang="ru-RU" i="1" dirty="0" err="1"/>
                  <a:t>індексами</a:t>
                </a:r>
                <a:r>
                  <a:rPr lang="ru-RU" i="1" dirty="0"/>
                  <a:t> </a:t>
                </a:r>
                <a:r>
                  <a:rPr lang="ru-RU" i="1" dirty="0" err="1"/>
                  <a:t>сезонності</a:t>
                </a:r>
                <a:r>
                  <a:rPr lang="ru-RU" dirty="0"/>
                  <a:t>, </a:t>
                </a:r>
                <a:r>
                  <a:rPr lang="ru-RU" dirty="0" err="1"/>
                  <a:t>розрахованими</a:t>
                </a:r>
                <a:r>
                  <a:rPr lang="ru-RU" dirty="0"/>
                  <a:t> методом </a:t>
                </a:r>
                <a:r>
                  <a:rPr lang="ru-RU" dirty="0" err="1"/>
                  <a:t>простих</a:t>
                </a:r>
                <a:r>
                  <a:rPr lang="ru-RU" dirty="0"/>
                  <a:t> </a:t>
                </a:r>
                <a:r>
                  <a:rPr lang="ru-RU" dirty="0" err="1"/>
                  <a:t>середніх</a:t>
                </a:r>
                <a:r>
                  <a:rPr lang="ru-RU" dirty="0"/>
                  <a:t> .</a:t>
                </a:r>
              </a:p>
              <a:p>
                <a:r>
                  <a:rPr lang="uk-UA" dirty="0"/>
                  <a:t>Індекси сезонності визначаються за формулою [</a:t>
                </a:r>
                <a:r>
                  <a:rPr lang="ru-RU" dirty="0"/>
                  <a:t>2</a:t>
                </a:r>
                <a:r>
                  <a:rPr lang="uk-UA" dirty="0"/>
                  <a:t>, с.48-51]:</a:t>
                </a:r>
                <a:endParaRPr lang="ru-RU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uk-UA" i="1">
                            <a:latin typeface="Cambria Math"/>
                          </a:rPr>
                          <m:t>І</m:t>
                        </m:r>
                      </m:e>
                      <m:sub>
                        <m:r>
                          <a:rPr lang="uk-UA" i="1">
                            <a:latin typeface="Cambria Math"/>
                          </a:rPr>
                          <m:t>сез</m:t>
                        </m:r>
                      </m:sub>
                    </m:sSub>
                    <m:r>
                      <a:rPr lang="uk-UA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uk-UA" i="1">
                                    <a:latin typeface="Cambria Math"/>
                                  </a:rPr>
                                  <m:t>у</m:t>
                                </m:r>
                              </m:e>
                              <m:sub>
                                <m:r>
                                  <a:rPr lang="uk-UA" i="1">
                                    <a:latin typeface="Cambria Math"/>
                                  </a:rPr>
                                  <m:t>і</m:t>
                                </m:r>
                              </m:sub>
                            </m:sSub>
                          </m:e>
                        </m:acc>
                      </m:num>
                      <m:den>
                        <m:acc>
                          <m:accPr>
                            <m:chr m:val="̅"/>
                            <m:ctrlPr>
                              <a:rPr lang="ru-RU" i="1"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uk-UA" i="1">
                                    <a:latin typeface="Cambria Math"/>
                                  </a:rPr>
                                  <m:t>у</m:t>
                                </m:r>
                              </m:e>
                              <m:sub>
                                <m:r>
                                  <a:rPr lang="uk-UA" i="1">
                                    <a:latin typeface="Cambria Math"/>
                                  </a:rPr>
                                  <m:t>з</m:t>
                                </m:r>
                              </m:sub>
                            </m:sSub>
                          </m:e>
                        </m:acc>
                      </m:den>
                    </m:f>
                    <m:r>
                      <a:rPr lang="uk-UA" i="1">
                        <a:latin typeface="Cambria Math"/>
                      </a:rPr>
                      <m:t>х100</m:t>
                    </m:r>
                  </m:oMath>
                </a14:m>
                <a:r>
                  <a:rPr lang="uk-UA" dirty="0"/>
                  <a:t>                                             (1)</a:t>
                </a:r>
                <a:endParaRPr lang="ru-RU" dirty="0"/>
              </a:p>
              <a:p>
                <a:r>
                  <a:rPr lang="uk-UA" dirty="0"/>
                  <a:t>де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uk-UA" i="1">
                                <a:latin typeface="Cambria Math"/>
                              </a:rPr>
                              <m:t>у</m:t>
                            </m:r>
                          </m:e>
                          <m:sub>
                            <m:r>
                              <a:rPr lang="uk-UA" i="1">
                                <a:latin typeface="Cambria Math"/>
                              </a:rPr>
                              <m:t>і</m:t>
                            </m:r>
                          </m:sub>
                        </m:sSub>
                      </m:e>
                    </m:acc>
                  </m:oMath>
                </a14:m>
                <a:r>
                  <a:rPr lang="uk-UA" dirty="0"/>
                  <a:t>– середнє значення показника за і-й період року;</a:t>
                </a:r>
                <a:endParaRPr lang="ru-RU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ru-RU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uk-UA" i="1">
                                <a:latin typeface="Cambria Math"/>
                              </a:rPr>
                              <m:t>у</m:t>
                            </m:r>
                          </m:e>
                          <m:sub>
                            <m:r>
                              <a:rPr lang="uk-UA" i="1">
                                <a:latin typeface="Cambria Math"/>
                              </a:rPr>
                              <m:t>з</m:t>
                            </m:r>
                          </m:sub>
                        </m:sSub>
                      </m:e>
                    </m:acc>
                  </m:oMath>
                </a14:m>
                <a:r>
                  <a:rPr lang="uk-UA" dirty="0"/>
                  <a:t>– загальне середнє значення за всі роки.</a:t>
                </a:r>
                <a:endParaRPr lang="ru-RU" dirty="0"/>
              </a:p>
              <a:p>
                <a:r>
                  <a:rPr lang="uk-UA" dirty="0"/>
                  <a:t>Крім індексів, сезонні коливання характеризують наступні показники [</a:t>
                </a:r>
                <a:r>
                  <a:rPr lang="ru-RU" dirty="0"/>
                  <a:t>3</a:t>
                </a:r>
                <a:r>
                  <a:rPr lang="uk-UA" dirty="0"/>
                  <a:t>, с.35]:</a:t>
                </a:r>
                <a:endParaRPr lang="ru-RU" dirty="0"/>
              </a:p>
              <a:p>
                <a:r>
                  <a:rPr lang="uk-UA" dirty="0"/>
                  <a:t>розмах сезонності:</a:t>
                </a:r>
                <a:endParaRPr lang="ru-RU" dirty="0"/>
              </a:p>
              <a:p>
                <a:r>
                  <a:rPr lang="uk-UA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uk-UA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uk-UA" i="1">
                            <a:latin typeface="Cambria Math"/>
                          </a:rPr>
                          <m:t>сез </m:t>
                        </m:r>
                      </m:sub>
                    </m:sSub>
                    <m:r>
                      <a:rPr lang="uk-UA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uk-UA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uk-UA" i="1">
                            <a:latin typeface="Cambria Math"/>
                          </a:rPr>
                          <m:t>сез </m:t>
                        </m:r>
                        <m:r>
                          <a:rPr lang="uk-UA" i="1">
                            <a:latin typeface="Cambria Math"/>
                          </a:rPr>
                          <m:t>𝑚𝑎𝑥</m:t>
                        </m:r>
                      </m:sub>
                    </m:sSub>
                    <m:r>
                      <a:rPr lang="uk-UA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uk-UA" i="1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uk-UA" i="1">
                            <a:latin typeface="Cambria Math"/>
                          </a:rPr>
                          <m:t>сез </m:t>
                        </m:r>
                        <m:r>
                          <a:rPr lang="uk-UA" i="1">
                            <a:latin typeface="Cambria Math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uk-UA" dirty="0"/>
                  <a:t>                                        (2)</a:t>
                </a:r>
                <a:endParaRPr lang="ru-RU" dirty="0"/>
              </a:p>
              <a:p>
                <a:r>
                  <a:rPr lang="uk-UA" dirty="0"/>
                  <a:t>лінійний коефіцієнт сезонності:</a:t>
                </a:r>
                <a:endParaRPr lang="ru-RU" dirty="0"/>
              </a:p>
              <a:p>
                <a:r>
                  <a:rPr lang="uk-UA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uk-UA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uk-UA" i="1">
                            <a:latin typeface="Cambria Math"/>
                          </a:rPr>
                          <m:t>сез</m:t>
                        </m:r>
                      </m:sub>
                    </m:sSub>
                    <m:r>
                      <a:rPr lang="uk-UA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ru-RU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uk-UA" i="1">
                                        <a:latin typeface="Cambria Math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uk-UA" i="1">
                                        <a:latin typeface="Cambria Math"/>
                                      </a:rPr>
                                      <m:t>сез</m:t>
                                    </m:r>
                                  </m:sub>
                                </m:sSub>
                                <m:r>
                                  <a:rPr lang="uk-UA" i="1">
                                    <a:latin typeface="Cambria Math"/>
                                  </a:rPr>
                                  <m:t>−100</m:t>
                                </m:r>
                              </m:e>
                            </m:d>
                          </m:e>
                        </m:nary>
                      </m:num>
                      <m:den>
                        <m:r>
                          <a:rPr lang="uk-UA" i="1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uk-UA" dirty="0"/>
                  <a:t>;                                            </a:t>
                </a:r>
                <a:r>
                  <a:rPr lang="uk-UA" dirty="0" smtClean="0"/>
                  <a:t>         (</a:t>
                </a:r>
                <a:r>
                  <a:rPr lang="uk-UA" dirty="0"/>
                  <a:t>3)</a:t>
                </a:r>
                <a:endParaRPr lang="ru-RU" dirty="0"/>
              </a:p>
              <a:p>
                <a:r>
                  <a:rPr lang="uk-UA" dirty="0"/>
                  <a:t>квадратичний коефіцієнт сезонності:</a:t>
                </a:r>
                <a:endParaRPr lang="ru-RU" dirty="0"/>
              </a:p>
              <a:p>
                <a:r>
                  <a:rPr lang="uk-UA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latin typeface="Cambria Math"/>
                          </a:rPr>
                        </m:ctrlPr>
                      </m:sSubPr>
                      <m:e>
                        <m:r>
                          <a:rPr lang="uk-UA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uk-UA" i="1">
                            <a:latin typeface="Cambria Math"/>
                          </a:rPr>
                          <m:t>сез кв</m:t>
                        </m:r>
                      </m:sub>
                    </m:sSub>
                    <m:r>
                      <a:rPr lang="uk-UA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i="1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ru-RU" i="1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ru-RU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ru-RU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limLoc m:val="undOvr"/>
                                        <m:subHide m:val="on"/>
                                        <m:supHide m:val="on"/>
                                        <m:ctrlPr>
                                          <a:rPr lang="ru-RU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d>
                                          <m:dPr>
                                            <m:begChr m:val="|"/>
                                            <m:endChr m:val="|"/>
                                            <m:ctrlPr>
                                              <a:rPr lang="ru-RU" i="1"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ru-RU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uk-UA" i="1">
                                                    <a:latin typeface="Cambria Math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uk-UA" i="1">
                                                    <a:latin typeface="Cambria Math"/>
                                                  </a:rPr>
                                                  <m:t>сез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uk-UA" i="1">
                                                <a:latin typeface="Cambria Math"/>
                                              </a:rPr>
                                              <m:t>−100</m:t>
                                            </m:r>
                                          </m:e>
                                        </m:d>
                                      </m:e>
                                    </m:nary>
                                  </m:e>
                                </m:d>
                              </m:e>
                              <m:sup>
                                <m:r>
                                  <a:rPr lang="uk-UA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uk-UA" i="1">
                                <a:latin typeface="Cambria Math"/>
                              </a:rPr>
                              <m:t>4</m:t>
                            </m:r>
                          </m:den>
                        </m:f>
                      </m:e>
                    </m:rad>
                  </m:oMath>
                </a14:m>
                <a:r>
                  <a:rPr lang="uk-UA" dirty="0"/>
                  <a:t>                                           (4)</a:t>
                </a:r>
                <a:endParaRPr lang="ru-RU" dirty="0"/>
              </a:p>
              <a:p>
                <a:endParaRPr lang="ru-RU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143000"/>
                <a:ext cx="8229600" cy="4917757"/>
              </a:xfrm>
              <a:prstGeom prst="rect">
                <a:avLst/>
              </a:prstGeom>
              <a:blipFill rotWithShape="1">
                <a:blip r:embed="rId2"/>
                <a:stretch>
                  <a:fillRect l="-593" t="-62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7855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3150" y="11800825"/>
            <a:ext cx="1047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7100" y="11896075"/>
            <a:ext cx="4667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32875" y="11905600"/>
            <a:ext cx="55245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2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1500" y="13134325"/>
            <a:ext cx="1447800" cy="190500"/>
          </a:xfrm>
          <a:prstGeom prst="rect">
            <a:avLst/>
          </a:prstGeom>
          <a:noFill/>
        </p:spPr>
      </p:pic>
      <p:pic>
        <p:nvPicPr>
          <p:cNvPr id="8" name="Picture 22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1500" y="13381975"/>
            <a:ext cx="1066800" cy="314325"/>
          </a:xfrm>
          <a:prstGeom prst="rect">
            <a:avLst/>
          </a:prstGeom>
          <a:noFill/>
        </p:spPr>
      </p:pic>
      <p:pic>
        <p:nvPicPr>
          <p:cNvPr id="9" name="Picture 22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1500" y="13629625"/>
            <a:ext cx="1304925" cy="42862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71600" y="1442387"/>
            <a:ext cx="876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6" name="Таблица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42826415"/>
                  </p:ext>
                </p:extLst>
              </p:nvPr>
            </p:nvGraphicFramePr>
            <p:xfrm>
              <a:off x="438197" y="762000"/>
              <a:ext cx="9029806" cy="50292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18002"/>
                    <a:gridCol w="560174"/>
                    <a:gridCol w="578416"/>
                    <a:gridCol w="553211"/>
                    <a:gridCol w="685800"/>
                    <a:gridCol w="685800"/>
                    <a:gridCol w="609600"/>
                    <a:gridCol w="685800"/>
                    <a:gridCol w="571628"/>
                    <a:gridCol w="952372"/>
                    <a:gridCol w="762000"/>
                    <a:gridCol w="685800"/>
                    <a:gridCol w="781203"/>
                  </a:tblGrid>
                  <a:tr h="267441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400" dirty="0">
                              <a:effectLst/>
                              <a:latin typeface="+mj-lt"/>
                            </a:rPr>
                            <a:t>Квартали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 gridSpan="6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 err="1">
                              <a:effectLst/>
                              <a:latin typeface="+mj-lt"/>
                            </a:rPr>
                            <a:t>показник</a:t>
                          </a:r>
                          <a:r>
                            <a:rPr lang="uk-UA" sz="1400" dirty="0">
                              <a:effectLst/>
                              <a:latin typeface="+mj-lt"/>
                            </a:rPr>
                            <a:t>, </a:t>
                          </a:r>
                          <a:r>
                            <a:rPr lang="uk-UA" sz="1400" dirty="0" err="1">
                              <a:effectLst/>
                              <a:latin typeface="+mj-lt"/>
                            </a:rPr>
                            <a:t>тис.грн</a:t>
                          </a:r>
                          <a:r>
                            <a:rPr lang="uk-UA" sz="1400" dirty="0">
                              <a:effectLst/>
                              <a:latin typeface="+mj-lt"/>
                            </a:rPr>
                            <a:t>.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 rowSpan="2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 marL="11426" marR="11426" marT="0" marB="0"/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200" dirty="0" err="1">
                              <a:effectLst/>
                              <a:latin typeface="+mj-lt"/>
                            </a:rPr>
                            <a:t>І</a:t>
                          </a:r>
                          <a:r>
                            <a:rPr lang="uk-UA" sz="1200" baseline="-25000" dirty="0" err="1">
                              <a:effectLst/>
                              <a:latin typeface="+mj-lt"/>
                            </a:rPr>
                            <a:t>сез</a:t>
                          </a:r>
                          <a:r>
                            <a:rPr lang="uk-UA" sz="1200" dirty="0">
                              <a:effectLst/>
                              <a:latin typeface="+mj-lt"/>
                            </a:rPr>
                            <a:t>( %)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1426" marR="11426" marT="0" marB="0"/>
                    </a:tc>
                    <a:tc rowSpan="2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 marL="11426" marR="11426" marT="0" marB="0"/>
                    </a:tc>
                  </a:tr>
                  <a:tr h="200581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050">
                              <a:effectLst/>
                              <a:latin typeface="+mj-lt"/>
                            </a:rPr>
                            <a:t>201</a:t>
                          </a:r>
                          <a:r>
                            <a:rPr lang="uk-UA" sz="1050">
                              <a:effectLst/>
                              <a:latin typeface="+mj-lt"/>
                            </a:rPr>
                            <a:t>1</a:t>
                          </a:r>
                          <a:endParaRPr lang="ru-RU" sz="105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050" dirty="0">
                              <a:effectLst/>
                              <a:latin typeface="+mj-lt"/>
                            </a:rPr>
                            <a:t>201</a:t>
                          </a:r>
                          <a:r>
                            <a:rPr lang="uk-UA" sz="1050" dirty="0">
                              <a:effectLst/>
                              <a:latin typeface="+mj-lt"/>
                            </a:rPr>
                            <a:t>2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050">
                              <a:effectLst/>
                              <a:latin typeface="+mj-lt"/>
                            </a:rPr>
                            <a:t>201</a:t>
                          </a:r>
                          <a:r>
                            <a:rPr lang="uk-UA" sz="1050">
                              <a:effectLst/>
                              <a:latin typeface="+mj-lt"/>
                            </a:rPr>
                            <a:t>3</a:t>
                          </a:r>
                          <a:endParaRPr lang="ru-RU" sz="105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050" dirty="0">
                              <a:effectLst/>
                              <a:latin typeface="+mj-lt"/>
                            </a:rPr>
                            <a:t>201</a:t>
                          </a:r>
                          <a:r>
                            <a:rPr lang="uk-UA" sz="1050" dirty="0">
                              <a:effectLst/>
                              <a:latin typeface="+mj-lt"/>
                            </a:rPr>
                            <a:t>4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050" dirty="0">
                              <a:effectLst/>
                              <a:latin typeface="+mj-lt"/>
                            </a:rPr>
                            <a:t>201</a:t>
                          </a:r>
                          <a:r>
                            <a:rPr lang="uk-UA" sz="1050" dirty="0">
                              <a:effectLst/>
                              <a:latin typeface="+mj-lt"/>
                            </a:rPr>
                            <a:t>5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050" dirty="0">
                              <a:effectLst/>
                              <a:latin typeface="+mj-lt"/>
                            </a:rPr>
                            <a:t>2016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050" dirty="0" smtClean="0">
                              <a:effectLst/>
                              <a:latin typeface="+mj-lt"/>
                              <a:ea typeface="Times New Roman"/>
                              <a:cs typeface="Times New Roman"/>
                            </a:rPr>
                            <a:t>2017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050" dirty="0" smtClean="0">
                              <a:effectLst/>
                              <a:latin typeface="+mj-lt"/>
                              <a:ea typeface="Times New Roman"/>
                              <a:cs typeface="Times New Roman"/>
                            </a:rPr>
                            <a:t>2018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55142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400" dirty="0">
                              <a:effectLst/>
                              <a:latin typeface="+mj-lt"/>
                            </a:rPr>
                            <a:t>І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7905,0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8538,0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8695,0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9263,0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19391,0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17378,0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14497,0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19461,0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11161,5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97,70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2,30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5,28</a:t>
                          </a:r>
                        </a:p>
                      </a:txBody>
                      <a:tcPr marL="9525" marR="9525" marT="9525" marB="0" anchor="b"/>
                    </a:tc>
                  </a:tr>
                  <a:tr h="41528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400">
                              <a:effectLst/>
                              <a:latin typeface="+mj-lt"/>
                            </a:rPr>
                            <a:t>ІІ</a:t>
                          </a:r>
                          <a:endParaRPr lang="ru-RU" sz="105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8199,0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8583,0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8720,0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10671,0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19919,0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19128,0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15012,0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20539,0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11461,38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100,33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0,33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0,11</a:t>
                          </a:r>
                        </a:p>
                      </a:txBody>
                      <a:tcPr marL="9525" marR="9525" marT="9525" marB="0" anchor="b"/>
                    </a:tc>
                  </a:tr>
                  <a:tr h="49833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400">
                              <a:effectLst/>
                              <a:latin typeface="+mj-lt"/>
                            </a:rPr>
                            <a:t>ІІІ</a:t>
                          </a:r>
                          <a:endParaRPr lang="ru-RU" sz="105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8511,0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8657,0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8724,0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13425,0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19558,0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17973,0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17237,0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19973,0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11605,88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101,59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1,59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2,53</a:t>
                          </a:r>
                        </a:p>
                      </a:txBody>
                      <a:tcPr marL="9525" marR="9525" marT="9525" marB="0" anchor="b"/>
                    </a:tc>
                  </a:tr>
                  <a:tr h="41528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400">
                              <a:effectLst/>
                              <a:latin typeface="+mj-lt"/>
                            </a:rPr>
                            <a:t>ІV</a:t>
                          </a:r>
                          <a:endParaRPr lang="ru-RU" sz="105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8525,0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8652,0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8742,0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13583,0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17732,0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18610,0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17212,0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19492,0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11467,25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100,38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0,38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0,14</a:t>
                          </a:r>
                        </a:p>
                      </a:txBody>
                      <a:tcPr marL="9525" marR="9525" marT="9525" marB="0" anchor="b"/>
                    </a:tc>
                  </a:tr>
                  <a:tr h="649501">
                    <a:tc gridSpan="6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000" dirty="0">
                              <a:effectLst/>
                              <a:latin typeface="+mj-lt"/>
                            </a:rPr>
                            <a:t>Загальна середня  </a:t>
                          </a:r>
                          <a:r>
                            <a:rPr lang="uk-UA" sz="1400" dirty="0" err="1">
                              <a:effectLst/>
                              <a:latin typeface="+mj-lt"/>
                            </a:rPr>
                            <a:t>у</a:t>
                          </a:r>
                          <a:r>
                            <a:rPr lang="uk-UA" sz="1400" baseline="-25000" dirty="0" err="1">
                              <a:effectLst/>
                              <a:latin typeface="+mj-lt"/>
                            </a:rPr>
                            <a:t>сер</a:t>
                          </a:r>
                          <a:r>
                            <a:rPr lang="uk-UA" sz="1400" baseline="-25000" dirty="0">
                              <a:effectLst/>
                              <a:latin typeface="+mj-lt"/>
                            </a:rPr>
                            <a:t>. </a:t>
                          </a:r>
                          <a:r>
                            <a:rPr lang="uk-UA" sz="1400" baseline="-25000" dirty="0" err="1">
                              <a:effectLst/>
                              <a:latin typeface="+mj-lt"/>
                            </a:rPr>
                            <a:t>заг</a:t>
                          </a:r>
                          <a:r>
                            <a:rPr lang="uk-UA" sz="1400" baseline="-25000" dirty="0">
                              <a:effectLst/>
                              <a:latin typeface="+mj-lt"/>
                            </a:rPr>
                            <a:t>.</a:t>
                          </a:r>
                          <a:r>
                            <a:rPr lang="uk-UA" sz="1400" dirty="0">
                              <a:effectLst/>
                              <a:latin typeface="+mj-lt"/>
                            </a:rPr>
                            <a:t> = (</a:t>
                          </a:r>
                          <a:r>
                            <a:rPr lang="uk-UA" sz="1400" dirty="0" err="1">
                              <a:effectLst/>
                              <a:latin typeface="+mj-lt"/>
                            </a:rPr>
                            <a:t>у</a:t>
                          </a:r>
                          <a:r>
                            <a:rPr lang="uk-UA" sz="1400" baseline="-25000" dirty="0" err="1">
                              <a:effectLst/>
                              <a:latin typeface="+mj-lt"/>
                            </a:rPr>
                            <a:t>сер</a:t>
                          </a:r>
                          <a:r>
                            <a:rPr lang="uk-UA" sz="1400" baseline="-25000" dirty="0">
                              <a:effectLst/>
                              <a:latin typeface="+mj-lt"/>
                            </a:rPr>
                            <a:t>. І </a:t>
                          </a:r>
                          <a:r>
                            <a:rPr lang="uk-UA" sz="1400" dirty="0" err="1">
                              <a:effectLst/>
                              <a:latin typeface="+mj-lt"/>
                            </a:rPr>
                            <a:t>+у</a:t>
                          </a:r>
                          <a:r>
                            <a:rPr lang="uk-UA" sz="1400" baseline="-25000" dirty="0" err="1">
                              <a:effectLst/>
                              <a:latin typeface="+mj-lt"/>
                            </a:rPr>
                            <a:t>сер</a:t>
                          </a:r>
                          <a:r>
                            <a:rPr lang="uk-UA" sz="1400" baseline="-25000" dirty="0">
                              <a:effectLst/>
                              <a:latin typeface="+mj-lt"/>
                            </a:rPr>
                            <a:t>. ІІ </a:t>
                          </a:r>
                          <a:r>
                            <a:rPr lang="uk-UA" sz="1400" dirty="0">
                              <a:effectLst/>
                              <a:latin typeface="+mj-lt"/>
                            </a:rPr>
                            <a:t>+ </a:t>
                          </a:r>
                          <a:r>
                            <a:rPr lang="uk-UA" sz="1400" dirty="0" err="1">
                              <a:effectLst/>
                              <a:latin typeface="+mj-lt"/>
                            </a:rPr>
                            <a:t>у</a:t>
                          </a:r>
                          <a:r>
                            <a:rPr lang="uk-UA" sz="1400" baseline="-25000" dirty="0" err="1">
                              <a:effectLst/>
                              <a:latin typeface="+mj-lt"/>
                            </a:rPr>
                            <a:t>сер</a:t>
                          </a:r>
                          <a:r>
                            <a:rPr lang="uk-UA" sz="1400" baseline="-25000" dirty="0">
                              <a:effectLst/>
                              <a:latin typeface="+mj-lt"/>
                            </a:rPr>
                            <a:t>. ІІІ </a:t>
                          </a:r>
                          <a:r>
                            <a:rPr lang="uk-UA" sz="1400" dirty="0">
                              <a:effectLst/>
                              <a:latin typeface="+mj-lt"/>
                            </a:rPr>
                            <a:t>+ </a:t>
                          </a:r>
                          <a:r>
                            <a:rPr lang="uk-UA" sz="1400" dirty="0" err="1">
                              <a:effectLst/>
                              <a:latin typeface="+mj-lt"/>
                            </a:rPr>
                            <a:t>у</a:t>
                          </a:r>
                          <a:r>
                            <a:rPr lang="uk-UA" sz="1400" baseline="-25000" dirty="0" err="1">
                              <a:effectLst/>
                              <a:latin typeface="+mj-lt"/>
                            </a:rPr>
                            <a:t>сер</a:t>
                          </a:r>
                          <a:r>
                            <a:rPr lang="uk-UA" sz="1400" baseline="-25000" dirty="0">
                              <a:effectLst/>
                              <a:latin typeface="+mj-lt"/>
                            </a:rPr>
                            <a:t>. ІV</a:t>
                          </a:r>
                          <a:r>
                            <a:rPr lang="uk-UA" sz="1400" dirty="0" smtClean="0">
                              <a:effectLst/>
                              <a:latin typeface="+mj-lt"/>
                            </a:rPr>
                            <a:t>)/4</a:t>
                          </a:r>
                          <a:endParaRPr lang="ru-RU" sz="14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11299,65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2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</a:tr>
                  <a:tr h="382059">
                    <a:tc gridSpan="6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000" dirty="0">
                              <a:effectLst/>
                              <a:latin typeface="+mj-lt"/>
                            </a:rPr>
                            <a:t>Усього</a:t>
                          </a:r>
                          <a:endParaRPr lang="ru-RU" sz="14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 smtClean="0">
                              <a:effectLst/>
                              <a:latin typeface="+mj-lt"/>
                            </a:rPr>
                            <a:t>4,6</a:t>
                          </a:r>
                          <a:endParaRPr lang="ru-RU" sz="14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 smtClean="0">
                              <a:effectLst/>
                              <a:latin typeface="+mj-lt"/>
                            </a:rPr>
                            <a:t>8,06</a:t>
                          </a:r>
                          <a:endParaRPr lang="ru-RU" sz="14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b"/>
                    </a:tc>
                  </a:tr>
                  <a:tr h="343853">
                    <a:tc gridSpan="6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uk-UA" sz="1400">
                                        <a:effectLst/>
                                        <a:latin typeface="Cambria Math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сез </m:t>
                                    </m:r>
                                  </m:sub>
                                </m:sSub>
                                <m:r>
                                  <a:rPr lang="uk-UA" sz="1400">
                                    <a:effectLst/>
                                    <a:latin typeface="Cambria Math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сез </m:t>
                                    </m:r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𝑚𝑎𝑥</m:t>
                                    </m:r>
                                  </m:sub>
                                </m:sSub>
                                <m:r>
                                  <a:rPr lang="en-US" sz="1400">
                                    <a:effectLst/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сез </m:t>
                                    </m:r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𝑚𝑖𝑛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2,62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b"/>
                    </a:tc>
                  </a:tr>
                  <a:tr h="515296">
                    <a:tc gridSpan="6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uk-UA" sz="1400">
                                        <a:effectLst/>
                                        <a:latin typeface="Cambria Math"/>
                                      </a:rPr>
                                      <m:t>сез</m:t>
                                    </m:r>
                                  </m:sub>
                                </m:sSub>
                                <m:r>
                                  <a:rPr lang="uk-UA" sz="1400">
                                    <a:effectLst/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nary>
                                      <m:naryPr>
                                        <m:chr m:val="∑"/>
                                        <m:limLoc m:val="undOvr"/>
                                        <m:subHide m:val="on"/>
                                        <m:supHide m:val="on"/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d>
                                          <m:dPr>
                                            <m:begChr m:val="|"/>
                                            <m:endChr m:val="|"/>
                                            <m:ctrlPr>
                                              <a:rPr lang="ru-RU" sz="1400" i="1">
                                                <a:effectLst/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ru-RU" sz="1400" i="1">
                                                    <a:effectLst/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uk-UA" sz="1400">
                                                    <a:effectLst/>
                                                    <a:latin typeface="Cambria Math"/>
                                                  </a:rPr>
                                                  <m:t>𝐼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ru-RU" sz="1400">
                                                    <a:effectLst/>
                                                    <a:latin typeface="Cambria Math"/>
                                                  </a:rPr>
                                                  <m:t>сез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uk-UA" sz="1400">
                                                <a:effectLst/>
                                                <a:latin typeface="Cambria Math"/>
                                              </a:rPr>
                                              <m:t>−100</m:t>
                                            </m:r>
                                          </m:e>
                                        </m:d>
                                      </m:e>
                                    </m:nary>
                                  </m:num>
                                  <m:den>
                                    <m:r>
                                      <a:rPr lang="uk-UA" sz="1400">
                                        <a:effectLst/>
                                        <a:latin typeface="Cambria Math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1,15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b"/>
                    </a:tc>
                  </a:tr>
                  <a:tr h="790143">
                    <a:tc gridSpan="6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>
                                        <a:effectLst/>
                                        <a:latin typeface="Cambria Math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uk-UA" sz="1400">
                                        <a:effectLst/>
                                        <a:latin typeface="Cambria Math"/>
                                      </a:rPr>
                                      <m:t>сез </m:t>
                                    </m:r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кв</m:t>
                                    </m:r>
                                  </m:sub>
                                </m:sSub>
                                <m:r>
                                  <a:rPr lang="uk-UA" sz="1400">
                                    <a:effectLst/>
                                    <a:latin typeface="Cambria Math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ru-RU" sz="1400" i="1">
                                            <a:effectLst/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ru-RU" sz="1400" i="1">
                                                <a:effectLst/>
                                                <a:latin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ru-RU" sz="1400" i="1">
                                                    <a:effectLst/>
                                                    <a:latin typeface="Cambria Math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nary>
                                                  <m:naryPr>
                                                    <m:chr m:val="∑"/>
                                                    <m:limLoc m:val="undOvr"/>
                                                    <m:subHide m:val="on"/>
                                                    <m:supHide m:val="on"/>
                                                    <m:ctrlPr>
                                                      <a:rPr lang="ru-RU" sz="1400" i="1">
                                                        <a:effectLst/>
                                                        <a:latin typeface="Cambria Math"/>
                                                      </a:rPr>
                                                    </m:ctrlPr>
                                                  </m:naryPr>
                                                  <m:sub/>
                                                  <m:sup/>
                                                  <m:e>
                                                    <m:d>
                                                      <m:dPr>
                                                        <m:begChr m:val="|"/>
                                                        <m:endChr m:val="|"/>
                                                        <m:ctrlPr>
                                                          <a:rPr lang="ru-RU" sz="1400" i="1">
                                                            <a:effectLst/>
                                                            <a:latin typeface="Cambria Math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ru-RU" sz="1400" i="1">
                                                                <a:effectLst/>
                                                                <a:latin typeface="Cambria Math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a:rPr lang="uk-UA" sz="1400">
                                                                <a:effectLst/>
                                                                <a:latin typeface="Cambria Math"/>
                                                              </a:rPr>
                                                              <m:t>𝐼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ru-RU" sz="1400">
                                                                <a:effectLst/>
                                                                <a:latin typeface="Cambria Math"/>
                                                              </a:rPr>
                                                              <m:t>сез</m:t>
                                                            </m:r>
                                                          </m:sub>
                                                        </m:sSub>
                                                        <m:r>
                                                          <a:rPr lang="uk-UA" sz="1400">
                                                            <a:effectLst/>
                                                            <a:latin typeface="Cambria Math"/>
                                                          </a:rPr>
                                                          <m:t>−100</m:t>
                                                        </m:r>
                                                      </m:e>
                                                    </m:d>
                                                  </m:e>
                                                </m:nary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uk-UA" sz="1400">
                                                <a:effectLst/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num>
                                      <m:den>
                                        <m:r>
                                          <a:rPr lang="uk-UA" sz="1400">
                                            <a:effectLst/>
                                            <a:latin typeface="Cambria Math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rad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1,42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b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6" name="Таблица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42826415"/>
                  </p:ext>
                </p:extLst>
              </p:nvPr>
            </p:nvGraphicFramePr>
            <p:xfrm>
              <a:off x="438197" y="762000"/>
              <a:ext cx="9029806" cy="502920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18002"/>
                    <a:gridCol w="560174"/>
                    <a:gridCol w="578416"/>
                    <a:gridCol w="553211"/>
                    <a:gridCol w="685800"/>
                    <a:gridCol w="685800"/>
                    <a:gridCol w="609600"/>
                    <a:gridCol w="685800"/>
                    <a:gridCol w="571628"/>
                    <a:gridCol w="952372"/>
                    <a:gridCol w="762000"/>
                    <a:gridCol w="685800"/>
                    <a:gridCol w="781203"/>
                  </a:tblGrid>
                  <a:tr h="267441"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400" dirty="0">
                              <a:effectLst/>
                              <a:latin typeface="+mj-lt"/>
                            </a:rPr>
                            <a:t>Квартали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 gridSpan="6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 err="1">
                              <a:effectLst/>
                              <a:latin typeface="+mj-lt"/>
                            </a:rPr>
                            <a:t>показник</a:t>
                          </a:r>
                          <a:r>
                            <a:rPr lang="uk-UA" sz="1400" dirty="0">
                              <a:effectLst/>
                              <a:latin typeface="+mj-lt"/>
                            </a:rPr>
                            <a:t>, </a:t>
                          </a:r>
                          <a:r>
                            <a:rPr lang="uk-UA" sz="1400" dirty="0" err="1">
                              <a:effectLst/>
                              <a:latin typeface="+mj-lt"/>
                            </a:rPr>
                            <a:t>тис.грн</a:t>
                          </a:r>
                          <a:r>
                            <a:rPr lang="uk-UA" sz="1400" dirty="0">
                              <a:effectLst/>
                              <a:latin typeface="+mj-lt"/>
                            </a:rPr>
                            <a:t>.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 rowSpan="2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 marL="11426" marR="11426" marT="0" marB="0"/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200" dirty="0" err="1">
                              <a:effectLst/>
                              <a:latin typeface="+mj-lt"/>
                            </a:rPr>
                            <a:t>І</a:t>
                          </a:r>
                          <a:r>
                            <a:rPr lang="uk-UA" sz="1200" baseline="-25000" dirty="0" err="1">
                              <a:effectLst/>
                              <a:latin typeface="+mj-lt"/>
                            </a:rPr>
                            <a:t>сез</a:t>
                          </a:r>
                          <a:r>
                            <a:rPr lang="uk-UA" sz="1200" dirty="0">
                              <a:effectLst/>
                              <a:latin typeface="+mj-lt"/>
                            </a:rPr>
                            <a:t>( %)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1426" marR="11426" marT="0" marB="0"/>
                    </a:tc>
                    <a:tc rowSpan="2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 marL="11426" marR="11426" marT="0" marB="0"/>
                    </a:tc>
                  </a:tr>
                  <a:tr h="200581"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050">
                              <a:effectLst/>
                              <a:latin typeface="+mj-lt"/>
                            </a:rPr>
                            <a:t>201</a:t>
                          </a:r>
                          <a:r>
                            <a:rPr lang="uk-UA" sz="1050">
                              <a:effectLst/>
                              <a:latin typeface="+mj-lt"/>
                            </a:rPr>
                            <a:t>1</a:t>
                          </a:r>
                          <a:endParaRPr lang="ru-RU" sz="105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050" dirty="0">
                              <a:effectLst/>
                              <a:latin typeface="+mj-lt"/>
                            </a:rPr>
                            <a:t>201</a:t>
                          </a:r>
                          <a:r>
                            <a:rPr lang="uk-UA" sz="1050" dirty="0">
                              <a:effectLst/>
                              <a:latin typeface="+mj-lt"/>
                            </a:rPr>
                            <a:t>2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050">
                              <a:effectLst/>
                              <a:latin typeface="+mj-lt"/>
                            </a:rPr>
                            <a:t>201</a:t>
                          </a:r>
                          <a:r>
                            <a:rPr lang="uk-UA" sz="1050">
                              <a:effectLst/>
                              <a:latin typeface="+mj-lt"/>
                            </a:rPr>
                            <a:t>3</a:t>
                          </a:r>
                          <a:endParaRPr lang="ru-RU" sz="105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050" dirty="0">
                              <a:effectLst/>
                              <a:latin typeface="+mj-lt"/>
                            </a:rPr>
                            <a:t>201</a:t>
                          </a:r>
                          <a:r>
                            <a:rPr lang="uk-UA" sz="1050" dirty="0">
                              <a:effectLst/>
                              <a:latin typeface="+mj-lt"/>
                            </a:rPr>
                            <a:t>4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050" dirty="0">
                              <a:effectLst/>
                              <a:latin typeface="+mj-lt"/>
                            </a:rPr>
                            <a:t>201</a:t>
                          </a:r>
                          <a:r>
                            <a:rPr lang="uk-UA" sz="1050" dirty="0">
                              <a:effectLst/>
                              <a:latin typeface="+mj-lt"/>
                            </a:rPr>
                            <a:t>5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050" dirty="0">
                              <a:effectLst/>
                              <a:latin typeface="+mj-lt"/>
                            </a:rPr>
                            <a:t>2016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050" dirty="0" smtClean="0">
                              <a:effectLst/>
                              <a:latin typeface="+mj-lt"/>
                              <a:ea typeface="Times New Roman"/>
                              <a:cs typeface="Times New Roman"/>
                            </a:rPr>
                            <a:t>2017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050" dirty="0" smtClean="0">
                              <a:effectLst/>
                              <a:latin typeface="+mj-lt"/>
                              <a:ea typeface="Times New Roman"/>
                              <a:cs typeface="Times New Roman"/>
                            </a:rPr>
                            <a:t>2018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55142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400" dirty="0">
                              <a:effectLst/>
                              <a:latin typeface="+mj-lt"/>
                            </a:rPr>
                            <a:t>І</a:t>
                          </a:r>
                          <a:endParaRPr lang="ru-RU" sz="105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7905,0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8538,0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8695,0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9263,0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19391,0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17378,0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14497,0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19461,0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11161,5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97,70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2,30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5,28</a:t>
                          </a:r>
                        </a:p>
                      </a:txBody>
                      <a:tcPr marL="9525" marR="9525" marT="9525" marB="0" anchor="b"/>
                    </a:tc>
                  </a:tr>
                  <a:tr h="41528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400">
                              <a:effectLst/>
                              <a:latin typeface="+mj-lt"/>
                            </a:rPr>
                            <a:t>ІІ</a:t>
                          </a:r>
                          <a:endParaRPr lang="ru-RU" sz="105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8199,0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8583,0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8720,0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10671,0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19919,0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19128,0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15012,0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20539,0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11461,38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100,33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0,33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0,11</a:t>
                          </a:r>
                        </a:p>
                      </a:txBody>
                      <a:tcPr marL="9525" marR="9525" marT="9525" marB="0" anchor="b"/>
                    </a:tc>
                  </a:tr>
                  <a:tr h="49833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400">
                              <a:effectLst/>
                              <a:latin typeface="+mj-lt"/>
                            </a:rPr>
                            <a:t>ІІІ</a:t>
                          </a:r>
                          <a:endParaRPr lang="ru-RU" sz="105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8511,0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8657,0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8724,0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13425,0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19558,0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17973,0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17237,0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19973,0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11605,88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101,59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1,59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2,53</a:t>
                          </a:r>
                        </a:p>
                      </a:txBody>
                      <a:tcPr marL="9525" marR="9525" marT="9525" marB="0" anchor="b"/>
                    </a:tc>
                  </a:tr>
                  <a:tr h="41528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400">
                              <a:effectLst/>
                              <a:latin typeface="+mj-lt"/>
                            </a:rPr>
                            <a:t>ІV</a:t>
                          </a:r>
                          <a:endParaRPr lang="ru-RU" sz="105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8525,0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8652,0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8742,0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13583,0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17732,0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18610,0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17212,0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19492,0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11467,25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t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100,38</a:t>
                          </a: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0,38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j-lt"/>
                            </a:rPr>
                            <a:t>0,14</a:t>
                          </a:r>
                        </a:p>
                      </a:txBody>
                      <a:tcPr marL="9525" marR="9525" marT="9525" marB="0" anchor="b"/>
                    </a:tc>
                  </a:tr>
                  <a:tr h="649501">
                    <a:tc gridSpan="6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000" dirty="0">
                              <a:effectLst/>
                              <a:latin typeface="+mj-lt"/>
                            </a:rPr>
                            <a:t>Загальна середня  </a:t>
                          </a:r>
                          <a:r>
                            <a:rPr lang="uk-UA" sz="1400" dirty="0" err="1">
                              <a:effectLst/>
                              <a:latin typeface="+mj-lt"/>
                            </a:rPr>
                            <a:t>у</a:t>
                          </a:r>
                          <a:r>
                            <a:rPr lang="uk-UA" sz="1400" baseline="-25000" dirty="0" err="1">
                              <a:effectLst/>
                              <a:latin typeface="+mj-lt"/>
                            </a:rPr>
                            <a:t>сер</a:t>
                          </a:r>
                          <a:r>
                            <a:rPr lang="uk-UA" sz="1400" baseline="-25000" dirty="0">
                              <a:effectLst/>
                              <a:latin typeface="+mj-lt"/>
                            </a:rPr>
                            <a:t>. </a:t>
                          </a:r>
                          <a:r>
                            <a:rPr lang="uk-UA" sz="1400" baseline="-25000" dirty="0" err="1">
                              <a:effectLst/>
                              <a:latin typeface="+mj-lt"/>
                            </a:rPr>
                            <a:t>заг</a:t>
                          </a:r>
                          <a:r>
                            <a:rPr lang="uk-UA" sz="1400" baseline="-25000" dirty="0">
                              <a:effectLst/>
                              <a:latin typeface="+mj-lt"/>
                            </a:rPr>
                            <a:t>.</a:t>
                          </a:r>
                          <a:r>
                            <a:rPr lang="uk-UA" sz="1400" dirty="0">
                              <a:effectLst/>
                              <a:latin typeface="+mj-lt"/>
                            </a:rPr>
                            <a:t> = (</a:t>
                          </a:r>
                          <a:r>
                            <a:rPr lang="uk-UA" sz="1400" dirty="0" err="1">
                              <a:effectLst/>
                              <a:latin typeface="+mj-lt"/>
                            </a:rPr>
                            <a:t>у</a:t>
                          </a:r>
                          <a:r>
                            <a:rPr lang="uk-UA" sz="1400" baseline="-25000" dirty="0" err="1">
                              <a:effectLst/>
                              <a:latin typeface="+mj-lt"/>
                            </a:rPr>
                            <a:t>сер</a:t>
                          </a:r>
                          <a:r>
                            <a:rPr lang="uk-UA" sz="1400" baseline="-25000" dirty="0">
                              <a:effectLst/>
                              <a:latin typeface="+mj-lt"/>
                            </a:rPr>
                            <a:t>. І </a:t>
                          </a:r>
                          <a:r>
                            <a:rPr lang="uk-UA" sz="1400" dirty="0" err="1">
                              <a:effectLst/>
                              <a:latin typeface="+mj-lt"/>
                            </a:rPr>
                            <a:t>+у</a:t>
                          </a:r>
                          <a:r>
                            <a:rPr lang="uk-UA" sz="1400" baseline="-25000" dirty="0" err="1">
                              <a:effectLst/>
                              <a:latin typeface="+mj-lt"/>
                            </a:rPr>
                            <a:t>сер</a:t>
                          </a:r>
                          <a:r>
                            <a:rPr lang="uk-UA" sz="1400" baseline="-25000" dirty="0">
                              <a:effectLst/>
                              <a:latin typeface="+mj-lt"/>
                            </a:rPr>
                            <a:t>. ІІ </a:t>
                          </a:r>
                          <a:r>
                            <a:rPr lang="uk-UA" sz="1400" dirty="0">
                              <a:effectLst/>
                              <a:latin typeface="+mj-lt"/>
                            </a:rPr>
                            <a:t>+ </a:t>
                          </a:r>
                          <a:r>
                            <a:rPr lang="uk-UA" sz="1400" dirty="0" err="1">
                              <a:effectLst/>
                              <a:latin typeface="+mj-lt"/>
                            </a:rPr>
                            <a:t>у</a:t>
                          </a:r>
                          <a:r>
                            <a:rPr lang="uk-UA" sz="1400" baseline="-25000" dirty="0" err="1">
                              <a:effectLst/>
                              <a:latin typeface="+mj-lt"/>
                            </a:rPr>
                            <a:t>сер</a:t>
                          </a:r>
                          <a:r>
                            <a:rPr lang="uk-UA" sz="1400" baseline="-25000" dirty="0">
                              <a:effectLst/>
                              <a:latin typeface="+mj-lt"/>
                            </a:rPr>
                            <a:t>. ІІІ </a:t>
                          </a:r>
                          <a:r>
                            <a:rPr lang="uk-UA" sz="1400" dirty="0">
                              <a:effectLst/>
                              <a:latin typeface="+mj-lt"/>
                            </a:rPr>
                            <a:t>+ </a:t>
                          </a:r>
                          <a:r>
                            <a:rPr lang="uk-UA" sz="1400" dirty="0" err="1">
                              <a:effectLst/>
                              <a:latin typeface="+mj-lt"/>
                            </a:rPr>
                            <a:t>у</a:t>
                          </a:r>
                          <a:r>
                            <a:rPr lang="uk-UA" sz="1400" baseline="-25000" dirty="0" err="1">
                              <a:effectLst/>
                              <a:latin typeface="+mj-lt"/>
                            </a:rPr>
                            <a:t>сер</a:t>
                          </a:r>
                          <a:r>
                            <a:rPr lang="uk-UA" sz="1400" baseline="-25000" dirty="0">
                              <a:effectLst/>
                              <a:latin typeface="+mj-lt"/>
                            </a:rPr>
                            <a:t>. ІV</a:t>
                          </a:r>
                          <a:r>
                            <a:rPr lang="uk-UA" sz="1400" dirty="0" smtClean="0">
                              <a:effectLst/>
                              <a:latin typeface="+mj-lt"/>
                            </a:rPr>
                            <a:t>)/4</a:t>
                          </a:r>
                          <a:endParaRPr lang="ru-RU" sz="14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11299,65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2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</a:tr>
                  <a:tr h="382059">
                    <a:tc gridSpan="6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2000" dirty="0">
                              <a:effectLst/>
                              <a:latin typeface="+mj-lt"/>
                            </a:rPr>
                            <a:t>Усього</a:t>
                          </a:r>
                          <a:endParaRPr lang="ru-RU" sz="14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 smtClean="0">
                              <a:effectLst/>
                              <a:latin typeface="+mj-lt"/>
                            </a:rPr>
                            <a:t>4,6</a:t>
                          </a:r>
                          <a:endParaRPr lang="ru-RU" sz="14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400" dirty="0" smtClean="0">
                              <a:effectLst/>
                              <a:latin typeface="+mj-lt"/>
                            </a:rPr>
                            <a:t>8,06</a:t>
                          </a:r>
                          <a:endParaRPr lang="ru-RU" sz="14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b"/>
                    </a:tc>
                  </a:tr>
                  <a:tr h="343853">
                    <a:tc gridSpan="6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1426" marR="11426" marT="0" marB="0">
                        <a:blipFill rotWithShape="1">
                          <a:blip r:embed="rId8"/>
                          <a:stretch>
                            <a:fillRect l="-153" t="-982456" r="-126953" b="-40526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2,62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b"/>
                    </a:tc>
                  </a:tr>
                  <a:tr h="515296">
                    <a:tc gridSpan="6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1426" marR="11426" marT="0" marB="0">
                        <a:blipFill rotWithShape="1">
                          <a:blip r:embed="rId8"/>
                          <a:stretch>
                            <a:fillRect l="-153" t="-734524" r="-126953" b="-175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1,15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b"/>
                    </a:tc>
                  </a:tr>
                  <a:tr h="790143">
                    <a:tc gridSpan="6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11426" marR="11426" marT="0" marB="0">
                        <a:blipFill rotWithShape="1">
                          <a:blip r:embed="rId8"/>
                          <a:stretch>
                            <a:fillRect l="-153" t="-539231" r="-126953" b="-1307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uk-UA" sz="180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ru-RU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1,42</a:t>
                          </a: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1200" dirty="0">
                              <a:effectLst/>
                              <a:latin typeface="+mj-lt"/>
                            </a:rPr>
                            <a:t> </a:t>
                          </a:r>
                          <a:endParaRPr lang="ru-RU" sz="1200" dirty="0">
                            <a:effectLst/>
                            <a:latin typeface="+mj-lt"/>
                            <a:ea typeface="Times New Roman"/>
                            <a:cs typeface="Times New Roman"/>
                          </a:endParaRPr>
                        </a:p>
                      </a:txBody>
                      <a:tcPr marL="11426" marR="11426" marT="0" marB="0" anchor="b"/>
                    </a:tc>
                  </a:tr>
                </a:tbl>
              </a:graphicData>
            </a:graphic>
          </p:graphicFrame>
        </mc:Fallback>
      </mc:AlternateContent>
      <p:pic>
        <p:nvPicPr>
          <p:cNvPr id="230417" name="Рисунок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537" y="762000"/>
            <a:ext cx="168672" cy="21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0416" name="Рисунок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950" y="869337"/>
            <a:ext cx="47625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0415" name="Рисунок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2864" y="855475"/>
            <a:ext cx="571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37700" y="12809538"/>
            <a:ext cx="1047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1650" y="12904788"/>
            <a:ext cx="46672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47425" y="12914313"/>
            <a:ext cx="55245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78250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0855693"/>
              </p:ext>
            </p:extLst>
          </p:nvPr>
        </p:nvGraphicFramePr>
        <p:xfrm>
          <a:off x="914401" y="1004887"/>
          <a:ext cx="8839200" cy="4848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22001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6" y="76272"/>
            <a:ext cx="9067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uk-UA" sz="32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Подальші </a:t>
            </a:r>
            <a:r>
              <a:rPr lang="uk-UA" sz="32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напрямки роботи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7345" y="914462"/>
            <a:ext cx="9551389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</a:pPr>
            <a:endParaRPr lang="ru-RU" sz="1600" cap="all" dirty="0">
              <a:solidFill>
                <a:prstClr val="black"/>
              </a:solidFill>
              <a:latin typeface="Arial"/>
            </a:endParaRPr>
          </a:p>
          <a:p>
            <a:pPr marL="706438" indent="-342900" fontAlgn="auto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uk-UA" sz="2200" cap="all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СТВОРЕННЯ </a:t>
            </a:r>
            <a:r>
              <a:rPr lang="uk-UA" sz="2200" cap="all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бази даних основних матеріалів вартість яких схильна до сезонних коливань</a:t>
            </a:r>
            <a:endParaRPr lang="en-US" sz="800" cap="all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706438" indent="-342900" fontAlgn="auto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uk-UA" sz="2200" cap="all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Розрахунок критичних значень </a:t>
            </a:r>
            <a:r>
              <a:rPr lang="uk-UA" sz="2200" cap="all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uk-UA" sz="2200" baseline="-250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сез</a:t>
            </a:r>
            <a:r>
              <a:rPr lang="uk-UA" sz="2200" cap="all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при яких варто враховувати вплив сезонності під час розрахунку кошторисної вартості на стадії складання </a:t>
            </a:r>
            <a:r>
              <a:rPr lang="uk-UA" sz="2200" cap="all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інвесторської</a:t>
            </a:r>
            <a:r>
              <a:rPr lang="uk-UA" sz="2200" cap="all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кошторисної документації та договірної ціни.</a:t>
            </a:r>
          </a:p>
          <a:p>
            <a:pPr marL="706438" indent="-342900" fontAlgn="auto">
              <a:spcBef>
                <a:spcPts val="0"/>
              </a:spcBef>
              <a:spcAft>
                <a:spcPts val="1800"/>
              </a:spcAft>
              <a:buFont typeface="Wingdings" pitchFamily="2" charset="2"/>
              <a:buChar char="q"/>
            </a:pPr>
            <a:r>
              <a:rPr lang="uk-UA" sz="2200" cap="all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Здійснення </a:t>
            </a:r>
            <a:r>
              <a:rPr lang="uk-UA" sz="2200" cap="all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моніторингу </a:t>
            </a:r>
            <a:r>
              <a:rPr lang="uk-UA" sz="2200" cap="all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ринку матеріалів, вартість яких </a:t>
            </a:r>
            <a:r>
              <a:rPr lang="uk-UA" sz="2200" cap="all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схильна до сезонних коливань, розрахунок сезонних поправочних коефіцієнтів</a:t>
            </a:r>
            <a:endParaRPr lang="ru-RU" sz="2200" cap="all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706438" indent="-342900" fontAlgn="auto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q"/>
            </a:pPr>
            <a:endParaRPr lang="ru-RU" sz="1000" cap="all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706438" indent="-342900" fontAlgn="auto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q"/>
            </a:pPr>
            <a:endParaRPr lang="uk-UA" sz="1000" dirty="0">
              <a:solidFill>
                <a:prstClr val="black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600"/>
              </a:spcAft>
            </a:pPr>
            <a:endParaRPr lang="uk-UA" sz="10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382588" fontAlgn="auto">
              <a:spcBef>
                <a:spcPts val="0"/>
              </a:spcBef>
              <a:spcAft>
                <a:spcPts val="600"/>
              </a:spcAft>
            </a:pPr>
            <a:endParaRPr lang="ru-RU" sz="20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fontAlgn="auto">
              <a:spcBef>
                <a:spcPts val="0"/>
              </a:spcBef>
              <a:spcAft>
                <a:spcPts val="600"/>
              </a:spcAft>
            </a:pPr>
            <a:endParaRPr lang="ru-RU" sz="2000" b="1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2618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4493" y="1773072"/>
            <a:ext cx="8097016" cy="23844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uk-UA" sz="3600" b="1" dirty="0" smtClean="0"/>
              <a:t>Дякую за увагу!</a:t>
            </a:r>
            <a:endParaRPr lang="uk-UA" sz="40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318691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183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4&quot;&gt;&lt;elem m_fUsage=&quot;3.43900000000000010000E+000&quot;&gt;&lt;m_ppcolschidx val=&quot;0&quot;/&gt;&lt;m_rgb r=&quot;dc&quot; g=&quot;fa&quot; b=&quot;e1&quot;/&gt;&lt;/elem&gt;&lt;elem m_fUsage=&quot;1.00973790000000000000E+000&quot;&gt;&lt;m_ppcolschidx val=&quot;0&quot;/&gt;&lt;m_rgb r=&quot;0&quot; g=&quot;b0&quot; b=&quot;50&quot;/&gt;&lt;/elem&gt;&lt;elem m_fUsage=&quot;6.56100000000000130000E-001&quot;&gt;&lt;m_ppcolschidx val=&quot;0&quot;/&gt;&lt;m_rgb r=&quot;f2&quot; g=&quot;d5&quot; b=&quot;d0&quot;/&gt;&lt;/elem&gt;&lt;elem m_fUsage=&quot;5.90490000000000180000E-001&quot;&gt;&lt;m_ppcolschidx val=&quot;0&quot;/&gt;&lt;m_rgb r=&quot;ec&quot; g=&quot;c0&quot; b=&quot;b9&quot;/&gt;&lt;/elem&gt;&lt;/m_vecMRU&gt;&lt;/m_mruColor&gt;&lt;m_mapectfillschemeMRU&gt;&lt;key val=&quot;0&quot;/&gt;&lt;elem&gt;&lt;m_nPartnerID val=&quot;530&quot;/&gt;&lt;m_nIndex val=&quot;4&quot;/&gt;&lt;/elem&gt;&lt;key val=&quot;1&quot;/&gt;&lt;elem&gt;&lt;m_nPartnerID val=&quot;530&quot;/&gt;&lt;m_nIndex val=&quot;4&quot;/&gt;&lt;/elem&gt;&lt;key val=&quot;2&quot;/&gt;&lt;elem&gt;&lt;m_nPartnerID val=&quot;530&quot;/&gt;&lt;m_nIndex val=&quot;4&quot;/&gt;&lt;/elem&gt;&lt;key val=&quot;3&quot;/&gt;&lt;elem&gt;&lt;m_nPartnerID val=&quot;530&quot;/&gt;&lt;m_nIndex val=&quot;5&quot;/&gt;&lt;/elem&gt;&lt;/m_mapectfillschemeMRU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m_chDecimalSymbol17909&gt;,&lt;/m_chDecimalSymbol17909&gt;&lt;m_nGroupingDigits17909 val=&quot;3&quot;/&gt;&lt;m_chGroupingSymbol17909&gt;.&lt;/m_chGroupingSymbol17909&gt;&lt;/m_precDefault&gt;&lt;/CDefaultPrec&gt;&lt;/root&gt;"/>
  <p:tag name="THINKCELLUNDODONOTDELETE" val="409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60fHBWOdUWKbf6sfzyHq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wsc96yCIEuibYhKPDyhd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60fHBWOdUWKbf6sfzyHq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60fHBWOdUWKbf6sfzyHq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wsc96yCIEuibYhKPDyhd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60fHBWOdUWKbf6sfzyHq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60fHBWOdUWKbf6sfzyHq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wsc96yCIEuibYhKPDyhd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60fHBWOdUWKbf6sfzyHqg"/>
</p:tagLst>
</file>

<file path=ppt/theme/theme1.xml><?xml version="1.0" encoding="utf-8"?>
<a:theme xmlns:a="http://schemas.openxmlformats.org/drawingml/2006/main" name="Оформление по умолчанию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1_Оформление по умолчанию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0_Оформление по умолчанию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22998</TotalTime>
  <Words>937</Words>
  <Application>Microsoft Office PowerPoint</Application>
  <PresentationFormat>Лист A4 (210x297 мм)</PresentationFormat>
  <Paragraphs>303</Paragraphs>
  <Slides>14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Оформление по умолчанию</vt:lpstr>
      <vt:lpstr>11_Оформление по умолчанию</vt:lpstr>
      <vt:lpstr>1_Тема Office</vt:lpstr>
      <vt:lpstr>10_Оформление по умолчанию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Светлана Шостак</dc:creator>
  <cp:lastModifiedBy>fafe</cp:lastModifiedBy>
  <cp:revision>1875</cp:revision>
  <cp:lastPrinted>2017-05-10T13:29:35Z</cp:lastPrinted>
  <dcterms:created xsi:type="dcterms:W3CDTF">1601-01-01T00:00:00Z</dcterms:created>
  <dcterms:modified xsi:type="dcterms:W3CDTF">2019-06-05T07:29:44Z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