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96" r:id="rId4"/>
    <p:sldId id="259" r:id="rId5"/>
    <p:sldId id="282" r:id="rId6"/>
    <p:sldId id="277" r:id="rId7"/>
    <p:sldId id="284" r:id="rId8"/>
    <p:sldId id="271" r:id="rId9"/>
    <p:sldId id="272" r:id="rId10"/>
    <p:sldId id="295" r:id="rId11"/>
    <p:sldId id="273" r:id="rId12"/>
    <p:sldId id="276" r:id="rId13"/>
    <p:sldId id="297" r:id="rId14"/>
    <p:sldId id="298" r:id="rId15"/>
    <p:sldId id="299" r:id="rId16"/>
  </p:sldIdLst>
  <p:sldSz cx="12192000" cy="6858000"/>
  <p:notesSz cx="6858000" cy="9144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0" y="-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3B849F-C2F2-41AA-B866-080C8ADA2E71}" type="doc">
      <dgm:prSet loTypeId="urn:microsoft.com/office/officeart/2008/layout/HorizontalMultiLevelHierarchy" loCatId="hierarchy" qsTypeId="urn:microsoft.com/office/officeart/2005/8/quickstyle/3d1" qsCatId="3D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37D8D7FF-BFEF-440B-A721-25D7AACC5C8C}">
      <dgm:prSet custT="1"/>
      <dgm:spPr/>
      <dgm:t>
        <a:bodyPr/>
        <a:lstStyle/>
        <a:p>
          <a:pPr algn="l"/>
          <a:r>
            <a:rPr lang="ru-RU" sz="2800" dirty="0" smtClean="0"/>
            <a:t>  1.  Підготовка конкурентоздатних фахівців</a:t>
          </a:r>
          <a:endParaRPr lang="ru-RU" sz="2800" dirty="0"/>
        </a:p>
      </dgm:t>
    </dgm:pt>
    <dgm:pt modelId="{E0649ED9-EB32-47B1-AE67-1FC7B4D9DEA1}" type="parTrans" cxnId="{8CBB23A7-1B45-4448-BED4-73C569ADACDE}">
      <dgm:prSet/>
      <dgm:spPr/>
      <dgm:t>
        <a:bodyPr/>
        <a:lstStyle/>
        <a:p>
          <a:endParaRPr lang="ru-RU"/>
        </a:p>
      </dgm:t>
    </dgm:pt>
    <dgm:pt modelId="{DCFA3F5F-DF29-45EB-B44C-802B2BA6C90D}" type="sibTrans" cxnId="{8CBB23A7-1B45-4448-BED4-73C569ADACDE}">
      <dgm:prSet/>
      <dgm:spPr/>
      <dgm:t>
        <a:bodyPr/>
        <a:lstStyle/>
        <a:p>
          <a:endParaRPr lang="ru-RU"/>
        </a:p>
      </dgm:t>
    </dgm:pt>
    <dgm:pt modelId="{169CA3EE-DD0A-4EA3-A559-EE4B8C53D20A}">
      <dgm:prSet custT="1"/>
      <dgm:spPr/>
      <dgm:t>
        <a:bodyPr/>
        <a:lstStyle/>
        <a:p>
          <a:pPr algn="l"/>
          <a:r>
            <a:rPr lang="ru-RU" sz="2800" dirty="0" smtClean="0"/>
            <a:t> 2. </a:t>
          </a:r>
          <a:r>
            <a:rPr lang="uk-UA" sz="2800" noProof="0" dirty="0" smtClean="0"/>
            <a:t>Формування інституту, як дослідницького центру </a:t>
          </a:r>
          <a:endParaRPr lang="uk-UA" sz="2800" noProof="0" dirty="0"/>
        </a:p>
      </dgm:t>
    </dgm:pt>
    <dgm:pt modelId="{FA25C348-0E23-4741-945F-F537BEFD98E8}" type="parTrans" cxnId="{99A6154A-610A-4A3E-A3CD-6D6C54D8AE51}">
      <dgm:prSet/>
      <dgm:spPr/>
      <dgm:t>
        <a:bodyPr/>
        <a:lstStyle/>
        <a:p>
          <a:endParaRPr lang="ru-RU"/>
        </a:p>
      </dgm:t>
    </dgm:pt>
    <dgm:pt modelId="{E40BEFF0-09DA-42B7-AA9F-840E20BEA16A}" type="sibTrans" cxnId="{99A6154A-610A-4A3E-A3CD-6D6C54D8AE51}">
      <dgm:prSet/>
      <dgm:spPr/>
      <dgm:t>
        <a:bodyPr/>
        <a:lstStyle/>
        <a:p>
          <a:endParaRPr lang="ru-RU"/>
        </a:p>
      </dgm:t>
    </dgm:pt>
    <dgm:pt modelId="{5DBB58CC-ED87-45CD-82C4-EE07E0E62E4B}">
      <dgm:prSet phldrT="[Текст]"/>
      <dgm:spPr/>
      <dgm:t>
        <a:bodyPr/>
        <a:lstStyle/>
        <a:p>
          <a:r>
            <a:rPr lang="uk-UA" noProof="0" dirty="0" smtClean="0"/>
            <a:t>Стратегічні напрями</a:t>
          </a:r>
          <a:endParaRPr lang="uk-UA" noProof="0" dirty="0"/>
        </a:p>
      </dgm:t>
    </dgm:pt>
    <dgm:pt modelId="{5677A38E-6AB1-445E-AF1E-24481AACC7E8}" type="sibTrans" cxnId="{42C6270B-3150-4DAC-A381-E7E07918735F}">
      <dgm:prSet/>
      <dgm:spPr/>
      <dgm:t>
        <a:bodyPr/>
        <a:lstStyle/>
        <a:p>
          <a:endParaRPr lang="ru-RU"/>
        </a:p>
      </dgm:t>
    </dgm:pt>
    <dgm:pt modelId="{450EED61-89D2-4867-93D6-8FE9422C73B7}" type="parTrans" cxnId="{42C6270B-3150-4DAC-A381-E7E07918735F}">
      <dgm:prSet/>
      <dgm:spPr/>
      <dgm:t>
        <a:bodyPr/>
        <a:lstStyle/>
        <a:p>
          <a:endParaRPr lang="ru-RU"/>
        </a:p>
      </dgm:t>
    </dgm:pt>
    <dgm:pt modelId="{F22D08BA-F20D-4972-964C-839B888DF5C6}">
      <dgm:prSet custT="1"/>
      <dgm:spPr/>
      <dgm:t>
        <a:bodyPr/>
        <a:lstStyle/>
        <a:p>
          <a:pPr algn="l"/>
          <a:r>
            <a:rPr lang="ru-RU" sz="2800" dirty="0" smtClean="0"/>
            <a:t> 4. </a:t>
          </a:r>
          <a:r>
            <a:rPr lang="uk-UA" sz="2800" noProof="0" dirty="0" smtClean="0"/>
            <a:t>Розвиток інфраструктури та матеріально-технічної бази</a:t>
          </a:r>
          <a:endParaRPr lang="uk-UA" sz="2800" noProof="0" dirty="0"/>
        </a:p>
      </dgm:t>
    </dgm:pt>
    <dgm:pt modelId="{2E922E99-2AD4-40EA-BE56-F6B2C2FBB39F}" type="parTrans" cxnId="{D89EBB83-AB3A-4FD7-BF65-D87687B31332}">
      <dgm:prSet/>
      <dgm:spPr/>
      <dgm:t>
        <a:bodyPr/>
        <a:lstStyle/>
        <a:p>
          <a:endParaRPr lang="ru-RU"/>
        </a:p>
      </dgm:t>
    </dgm:pt>
    <dgm:pt modelId="{BC99393E-6AB8-47E3-B45B-D6091FA13388}" type="sibTrans" cxnId="{D89EBB83-AB3A-4FD7-BF65-D87687B31332}">
      <dgm:prSet/>
      <dgm:spPr/>
      <dgm:t>
        <a:bodyPr/>
        <a:lstStyle/>
        <a:p>
          <a:endParaRPr lang="ru-RU"/>
        </a:p>
      </dgm:t>
    </dgm:pt>
    <dgm:pt modelId="{F9FB2292-D134-4BFE-B06C-3C93051EBD0D}">
      <dgm:prSet custT="1"/>
      <dgm:spPr/>
      <dgm:t>
        <a:bodyPr/>
        <a:lstStyle/>
        <a:p>
          <a:pPr algn="l"/>
          <a:r>
            <a:rPr lang="ru-RU" sz="2800" dirty="0" smtClean="0"/>
            <a:t>3. </a:t>
          </a:r>
          <a:r>
            <a:rPr lang="uk-UA" sz="2800" noProof="0" dirty="0" smtClean="0"/>
            <a:t>Створення умов для виховання студентів гідними громадянами нашої країни</a:t>
          </a:r>
          <a:endParaRPr lang="uk-UA" sz="2800" noProof="0" dirty="0"/>
        </a:p>
      </dgm:t>
    </dgm:pt>
    <dgm:pt modelId="{7C60512F-7963-4902-B500-2D49AED92E93}" type="parTrans" cxnId="{0DA39B4D-E167-495B-AFE7-F137C42EEC9C}">
      <dgm:prSet/>
      <dgm:spPr/>
      <dgm:t>
        <a:bodyPr/>
        <a:lstStyle/>
        <a:p>
          <a:endParaRPr lang="ru-RU"/>
        </a:p>
      </dgm:t>
    </dgm:pt>
    <dgm:pt modelId="{C7098455-9B23-41C5-8D65-4C4FCCFC90EF}" type="sibTrans" cxnId="{0DA39B4D-E167-495B-AFE7-F137C42EEC9C}">
      <dgm:prSet/>
      <dgm:spPr/>
      <dgm:t>
        <a:bodyPr/>
        <a:lstStyle/>
        <a:p>
          <a:endParaRPr lang="ru-RU"/>
        </a:p>
      </dgm:t>
    </dgm:pt>
    <dgm:pt modelId="{EAB9CF49-22DD-416B-BAF9-43FA780DA0C5}" type="pres">
      <dgm:prSet presAssocID="{C43B849F-C2F2-41AA-B866-080C8ADA2E7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089701-6360-407E-AB13-920E6DB07FEA}" type="pres">
      <dgm:prSet presAssocID="{5DBB58CC-ED87-45CD-82C4-EE07E0E62E4B}" presName="root1" presStyleCnt="0"/>
      <dgm:spPr/>
    </dgm:pt>
    <dgm:pt modelId="{9BB2D51C-C3E7-4436-B36E-D5D23EDCF02C}" type="pres">
      <dgm:prSet presAssocID="{5DBB58CC-ED87-45CD-82C4-EE07E0E62E4B}" presName="LevelOneTextNode" presStyleLbl="node0" presStyleIdx="0" presStyleCnt="1" custScaleY="108540" custLinFactX="-83643" custLinFactNeighborX="-100000" custLinFactNeighborY="-4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62FE9C-2B60-4932-AE66-F50A745B12A6}" type="pres">
      <dgm:prSet presAssocID="{5DBB58CC-ED87-45CD-82C4-EE07E0E62E4B}" presName="level2hierChild" presStyleCnt="0"/>
      <dgm:spPr/>
    </dgm:pt>
    <dgm:pt modelId="{C1DE9463-F90D-458D-8392-5F46E8648D76}" type="pres">
      <dgm:prSet presAssocID="{E0649ED9-EB32-47B1-AE67-1FC7B4D9DEA1}" presName="conn2-1" presStyleLbl="parChTrans1D2" presStyleIdx="0" presStyleCnt="4"/>
      <dgm:spPr/>
      <dgm:t>
        <a:bodyPr/>
        <a:lstStyle/>
        <a:p>
          <a:endParaRPr lang="ru-RU"/>
        </a:p>
      </dgm:t>
    </dgm:pt>
    <dgm:pt modelId="{A94D96A2-1E44-4112-A51F-55DCBEB195E0}" type="pres">
      <dgm:prSet presAssocID="{E0649ED9-EB32-47B1-AE67-1FC7B4D9DEA1}" presName="connTx" presStyleLbl="parChTrans1D2" presStyleIdx="0" presStyleCnt="4"/>
      <dgm:spPr/>
      <dgm:t>
        <a:bodyPr/>
        <a:lstStyle/>
        <a:p>
          <a:endParaRPr lang="ru-RU"/>
        </a:p>
      </dgm:t>
    </dgm:pt>
    <dgm:pt modelId="{74C53401-57E1-4CB9-9007-FF689DFC330B}" type="pres">
      <dgm:prSet presAssocID="{37D8D7FF-BFEF-440B-A721-25D7AACC5C8C}" presName="root2" presStyleCnt="0"/>
      <dgm:spPr/>
    </dgm:pt>
    <dgm:pt modelId="{DB662978-1E71-46CB-9465-2476D85F9949}" type="pres">
      <dgm:prSet presAssocID="{37D8D7FF-BFEF-440B-A721-25D7AACC5C8C}" presName="LevelTwoTextNode" presStyleLbl="node2" presStyleIdx="0" presStyleCnt="4" custScaleX="219872" custLinFactNeighborX="530" custLinFactNeighborY="-232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3C0639-10F1-420E-B022-9AC5FF300136}" type="pres">
      <dgm:prSet presAssocID="{37D8D7FF-BFEF-440B-A721-25D7AACC5C8C}" presName="level3hierChild" presStyleCnt="0"/>
      <dgm:spPr/>
    </dgm:pt>
    <dgm:pt modelId="{06340C94-3919-412E-8DB4-4424A7CB9363}" type="pres">
      <dgm:prSet presAssocID="{FA25C348-0E23-4741-945F-F537BEFD98E8}" presName="conn2-1" presStyleLbl="parChTrans1D2" presStyleIdx="1" presStyleCnt="4"/>
      <dgm:spPr/>
      <dgm:t>
        <a:bodyPr/>
        <a:lstStyle/>
        <a:p>
          <a:endParaRPr lang="ru-RU"/>
        </a:p>
      </dgm:t>
    </dgm:pt>
    <dgm:pt modelId="{1C89106A-4821-4BE2-9CF6-FB955B2E6226}" type="pres">
      <dgm:prSet presAssocID="{FA25C348-0E23-4741-945F-F537BEFD98E8}" presName="connTx" presStyleLbl="parChTrans1D2" presStyleIdx="1" presStyleCnt="4"/>
      <dgm:spPr/>
      <dgm:t>
        <a:bodyPr/>
        <a:lstStyle/>
        <a:p>
          <a:endParaRPr lang="ru-RU"/>
        </a:p>
      </dgm:t>
    </dgm:pt>
    <dgm:pt modelId="{7891CACA-E6D7-4A29-A770-5A3E8B7C6289}" type="pres">
      <dgm:prSet presAssocID="{169CA3EE-DD0A-4EA3-A559-EE4B8C53D20A}" presName="root2" presStyleCnt="0"/>
      <dgm:spPr/>
    </dgm:pt>
    <dgm:pt modelId="{D8AA7D8C-554C-4360-93D1-D01FE75E2FCF}" type="pres">
      <dgm:prSet presAssocID="{169CA3EE-DD0A-4EA3-A559-EE4B8C53D20A}" presName="LevelTwoTextNode" presStyleLbl="node2" presStyleIdx="1" presStyleCnt="4" custScaleX="264649" custLinFactNeighborX="21882" custLinFactNeighborY="-187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9330602-F75F-4BA0-B480-B7891EC8EF38}" type="pres">
      <dgm:prSet presAssocID="{169CA3EE-DD0A-4EA3-A559-EE4B8C53D20A}" presName="level3hierChild" presStyleCnt="0"/>
      <dgm:spPr/>
    </dgm:pt>
    <dgm:pt modelId="{6E8CB96F-E230-4939-AECA-12516806E4A8}" type="pres">
      <dgm:prSet presAssocID="{2E922E99-2AD4-40EA-BE56-F6B2C2FBB39F}" presName="conn2-1" presStyleLbl="parChTrans1D2" presStyleIdx="2" presStyleCnt="4"/>
      <dgm:spPr/>
      <dgm:t>
        <a:bodyPr/>
        <a:lstStyle/>
        <a:p>
          <a:endParaRPr lang="ru-RU"/>
        </a:p>
      </dgm:t>
    </dgm:pt>
    <dgm:pt modelId="{7EB871C5-585F-4DF8-AC89-E0AB5EEE2E24}" type="pres">
      <dgm:prSet presAssocID="{2E922E99-2AD4-40EA-BE56-F6B2C2FBB39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4C5520C4-5CFC-4C7D-BD47-CDC21EC59ABD}" type="pres">
      <dgm:prSet presAssocID="{F22D08BA-F20D-4972-964C-839B888DF5C6}" presName="root2" presStyleCnt="0"/>
      <dgm:spPr/>
    </dgm:pt>
    <dgm:pt modelId="{6815CA8A-C217-4A8E-B41E-435E13313E2F}" type="pres">
      <dgm:prSet presAssocID="{F22D08BA-F20D-4972-964C-839B888DF5C6}" presName="LevelTwoTextNode" presStyleLbl="node2" presStyleIdx="2" presStyleCnt="4" custScaleX="287448" custLinFactY="56173" custLinFactNeighborX="-13716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AA7B2E-52D8-4803-A1DE-4175D5A61CC8}" type="pres">
      <dgm:prSet presAssocID="{F22D08BA-F20D-4972-964C-839B888DF5C6}" presName="level3hierChild" presStyleCnt="0"/>
      <dgm:spPr/>
    </dgm:pt>
    <dgm:pt modelId="{3615E4F7-B82C-4C9F-9C04-3FD4F6E7547C}" type="pres">
      <dgm:prSet presAssocID="{7C60512F-7963-4902-B500-2D49AED92E93}" presName="conn2-1" presStyleLbl="parChTrans1D2" presStyleIdx="3" presStyleCnt="4"/>
      <dgm:spPr/>
      <dgm:t>
        <a:bodyPr/>
        <a:lstStyle/>
        <a:p>
          <a:endParaRPr lang="ru-RU"/>
        </a:p>
      </dgm:t>
    </dgm:pt>
    <dgm:pt modelId="{8FE919D9-878B-4EA0-8F8C-F2CDDA7D7F20}" type="pres">
      <dgm:prSet presAssocID="{7C60512F-7963-4902-B500-2D49AED92E93}" presName="connTx" presStyleLbl="parChTrans1D2" presStyleIdx="3" presStyleCnt="4"/>
      <dgm:spPr/>
      <dgm:t>
        <a:bodyPr/>
        <a:lstStyle/>
        <a:p>
          <a:endParaRPr lang="ru-RU"/>
        </a:p>
      </dgm:t>
    </dgm:pt>
    <dgm:pt modelId="{D9E9BEB6-0438-4847-8FB4-F9AC12C70DFF}" type="pres">
      <dgm:prSet presAssocID="{F9FB2292-D134-4BFE-B06C-3C93051EBD0D}" presName="root2" presStyleCnt="0"/>
      <dgm:spPr/>
    </dgm:pt>
    <dgm:pt modelId="{4D979731-D1FA-490B-BBE5-021E9EAFBEF6}" type="pres">
      <dgm:prSet presAssocID="{F9FB2292-D134-4BFE-B06C-3C93051EBD0D}" presName="LevelTwoTextNode" presStyleLbl="node2" presStyleIdx="3" presStyleCnt="4" custScaleX="296871" custLinFactY="-13258" custLinFactNeighborX="534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16C3D11-0909-49CD-81C9-61598FE71636}" type="pres">
      <dgm:prSet presAssocID="{F9FB2292-D134-4BFE-B06C-3C93051EBD0D}" presName="level3hierChild" presStyleCnt="0"/>
      <dgm:spPr/>
    </dgm:pt>
  </dgm:ptLst>
  <dgm:cxnLst>
    <dgm:cxn modelId="{84744787-4340-4660-A12C-C292F7DAD953}" type="presOf" srcId="{169CA3EE-DD0A-4EA3-A559-EE4B8C53D20A}" destId="{D8AA7D8C-554C-4360-93D1-D01FE75E2FCF}" srcOrd="0" destOrd="0" presId="urn:microsoft.com/office/officeart/2008/layout/HorizontalMultiLevelHierarchy"/>
    <dgm:cxn modelId="{05DF285D-EB28-4B3B-899B-D4E2AA89589B}" type="presOf" srcId="{FA25C348-0E23-4741-945F-F537BEFD98E8}" destId="{1C89106A-4821-4BE2-9CF6-FB955B2E6226}" srcOrd="1" destOrd="0" presId="urn:microsoft.com/office/officeart/2008/layout/HorizontalMultiLevelHierarchy"/>
    <dgm:cxn modelId="{D512308E-1B0A-4C44-A0E8-33720F3A12B9}" type="presOf" srcId="{E0649ED9-EB32-47B1-AE67-1FC7B4D9DEA1}" destId="{C1DE9463-F90D-458D-8392-5F46E8648D76}" srcOrd="0" destOrd="0" presId="urn:microsoft.com/office/officeart/2008/layout/HorizontalMultiLevelHierarchy"/>
    <dgm:cxn modelId="{CC843B9C-163B-43A9-8689-CDE64B0C7361}" type="presOf" srcId="{2E922E99-2AD4-40EA-BE56-F6B2C2FBB39F}" destId="{6E8CB96F-E230-4939-AECA-12516806E4A8}" srcOrd="0" destOrd="0" presId="urn:microsoft.com/office/officeart/2008/layout/HorizontalMultiLevelHierarchy"/>
    <dgm:cxn modelId="{298B3B74-F865-40D2-92CD-D0CEBA2FE1EF}" type="presOf" srcId="{F9FB2292-D134-4BFE-B06C-3C93051EBD0D}" destId="{4D979731-D1FA-490B-BBE5-021E9EAFBEF6}" srcOrd="0" destOrd="0" presId="urn:microsoft.com/office/officeart/2008/layout/HorizontalMultiLevelHierarchy"/>
    <dgm:cxn modelId="{953E5660-0555-4D9C-B401-5FBCEA558FAD}" type="presOf" srcId="{E0649ED9-EB32-47B1-AE67-1FC7B4D9DEA1}" destId="{A94D96A2-1E44-4112-A51F-55DCBEB195E0}" srcOrd="1" destOrd="0" presId="urn:microsoft.com/office/officeart/2008/layout/HorizontalMultiLevelHierarchy"/>
    <dgm:cxn modelId="{0DA39B4D-E167-495B-AFE7-F137C42EEC9C}" srcId="{5DBB58CC-ED87-45CD-82C4-EE07E0E62E4B}" destId="{F9FB2292-D134-4BFE-B06C-3C93051EBD0D}" srcOrd="3" destOrd="0" parTransId="{7C60512F-7963-4902-B500-2D49AED92E93}" sibTransId="{C7098455-9B23-41C5-8D65-4C4FCCFC90EF}"/>
    <dgm:cxn modelId="{79B49483-38EE-449C-A871-C879582715A8}" type="presOf" srcId="{7C60512F-7963-4902-B500-2D49AED92E93}" destId="{3615E4F7-B82C-4C9F-9C04-3FD4F6E7547C}" srcOrd="0" destOrd="0" presId="urn:microsoft.com/office/officeart/2008/layout/HorizontalMultiLevelHierarchy"/>
    <dgm:cxn modelId="{7E524263-77D8-4F16-A63F-7CE702FC645B}" type="presOf" srcId="{7C60512F-7963-4902-B500-2D49AED92E93}" destId="{8FE919D9-878B-4EA0-8F8C-F2CDDA7D7F20}" srcOrd="1" destOrd="0" presId="urn:microsoft.com/office/officeart/2008/layout/HorizontalMultiLevelHierarchy"/>
    <dgm:cxn modelId="{42C6270B-3150-4DAC-A381-E7E07918735F}" srcId="{C43B849F-C2F2-41AA-B866-080C8ADA2E71}" destId="{5DBB58CC-ED87-45CD-82C4-EE07E0E62E4B}" srcOrd="0" destOrd="0" parTransId="{450EED61-89D2-4867-93D6-8FE9422C73B7}" sibTransId="{5677A38E-6AB1-445E-AF1E-24481AACC7E8}"/>
    <dgm:cxn modelId="{8CBB23A7-1B45-4448-BED4-73C569ADACDE}" srcId="{5DBB58CC-ED87-45CD-82C4-EE07E0E62E4B}" destId="{37D8D7FF-BFEF-440B-A721-25D7AACC5C8C}" srcOrd="0" destOrd="0" parTransId="{E0649ED9-EB32-47B1-AE67-1FC7B4D9DEA1}" sibTransId="{DCFA3F5F-DF29-45EB-B44C-802B2BA6C90D}"/>
    <dgm:cxn modelId="{37736D60-1261-4488-BD34-1780CB4FF3CC}" type="presOf" srcId="{C43B849F-C2F2-41AA-B866-080C8ADA2E71}" destId="{EAB9CF49-22DD-416B-BAF9-43FA780DA0C5}" srcOrd="0" destOrd="0" presId="urn:microsoft.com/office/officeart/2008/layout/HorizontalMultiLevelHierarchy"/>
    <dgm:cxn modelId="{944E42D8-1D3E-4DA4-BBAA-74090771ABB3}" type="presOf" srcId="{FA25C348-0E23-4741-945F-F537BEFD98E8}" destId="{06340C94-3919-412E-8DB4-4424A7CB9363}" srcOrd="0" destOrd="0" presId="urn:microsoft.com/office/officeart/2008/layout/HorizontalMultiLevelHierarchy"/>
    <dgm:cxn modelId="{99A6154A-610A-4A3E-A3CD-6D6C54D8AE51}" srcId="{5DBB58CC-ED87-45CD-82C4-EE07E0E62E4B}" destId="{169CA3EE-DD0A-4EA3-A559-EE4B8C53D20A}" srcOrd="1" destOrd="0" parTransId="{FA25C348-0E23-4741-945F-F537BEFD98E8}" sibTransId="{E40BEFF0-09DA-42B7-AA9F-840E20BEA16A}"/>
    <dgm:cxn modelId="{395A982D-7D3E-4C34-AB8A-CDEBF5854798}" type="presOf" srcId="{F22D08BA-F20D-4972-964C-839B888DF5C6}" destId="{6815CA8A-C217-4A8E-B41E-435E13313E2F}" srcOrd="0" destOrd="0" presId="urn:microsoft.com/office/officeart/2008/layout/HorizontalMultiLevelHierarchy"/>
    <dgm:cxn modelId="{4A23ECE2-C64D-4E09-98A5-AD7C6DF18C25}" type="presOf" srcId="{2E922E99-2AD4-40EA-BE56-F6B2C2FBB39F}" destId="{7EB871C5-585F-4DF8-AC89-E0AB5EEE2E24}" srcOrd="1" destOrd="0" presId="urn:microsoft.com/office/officeart/2008/layout/HorizontalMultiLevelHierarchy"/>
    <dgm:cxn modelId="{A58A2669-3EE7-4A7E-88AD-7C9A276914E8}" type="presOf" srcId="{5DBB58CC-ED87-45CD-82C4-EE07E0E62E4B}" destId="{9BB2D51C-C3E7-4436-B36E-D5D23EDCF02C}" srcOrd="0" destOrd="0" presId="urn:microsoft.com/office/officeart/2008/layout/HorizontalMultiLevelHierarchy"/>
    <dgm:cxn modelId="{DE067EBF-7986-4645-B699-FDE08303214A}" type="presOf" srcId="{37D8D7FF-BFEF-440B-A721-25D7AACC5C8C}" destId="{DB662978-1E71-46CB-9465-2476D85F9949}" srcOrd="0" destOrd="0" presId="urn:microsoft.com/office/officeart/2008/layout/HorizontalMultiLevelHierarchy"/>
    <dgm:cxn modelId="{D89EBB83-AB3A-4FD7-BF65-D87687B31332}" srcId="{5DBB58CC-ED87-45CD-82C4-EE07E0E62E4B}" destId="{F22D08BA-F20D-4972-964C-839B888DF5C6}" srcOrd="2" destOrd="0" parTransId="{2E922E99-2AD4-40EA-BE56-F6B2C2FBB39F}" sibTransId="{BC99393E-6AB8-47E3-B45B-D6091FA13388}"/>
    <dgm:cxn modelId="{16A8A01C-8F8A-4615-BC88-72A563A6682F}" type="presParOf" srcId="{EAB9CF49-22DD-416B-BAF9-43FA780DA0C5}" destId="{B8089701-6360-407E-AB13-920E6DB07FEA}" srcOrd="0" destOrd="0" presId="urn:microsoft.com/office/officeart/2008/layout/HorizontalMultiLevelHierarchy"/>
    <dgm:cxn modelId="{CB7B1AEF-CBCB-4523-85B6-2B2B596E1BE0}" type="presParOf" srcId="{B8089701-6360-407E-AB13-920E6DB07FEA}" destId="{9BB2D51C-C3E7-4436-B36E-D5D23EDCF02C}" srcOrd="0" destOrd="0" presId="urn:microsoft.com/office/officeart/2008/layout/HorizontalMultiLevelHierarchy"/>
    <dgm:cxn modelId="{6F07E4C5-1BCD-47CA-9B9D-ACC73C14DE4E}" type="presParOf" srcId="{B8089701-6360-407E-AB13-920E6DB07FEA}" destId="{5A62FE9C-2B60-4932-AE66-F50A745B12A6}" srcOrd="1" destOrd="0" presId="urn:microsoft.com/office/officeart/2008/layout/HorizontalMultiLevelHierarchy"/>
    <dgm:cxn modelId="{3175B020-3995-4197-BA82-D3A00ACA0203}" type="presParOf" srcId="{5A62FE9C-2B60-4932-AE66-F50A745B12A6}" destId="{C1DE9463-F90D-458D-8392-5F46E8648D76}" srcOrd="0" destOrd="0" presId="urn:microsoft.com/office/officeart/2008/layout/HorizontalMultiLevelHierarchy"/>
    <dgm:cxn modelId="{17BC01FE-B24B-4E8A-93D0-B04EAEE1B558}" type="presParOf" srcId="{C1DE9463-F90D-458D-8392-5F46E8648D76}" destId="{A94D96A2-1E44-4112-A51F-55DCBEB195E0}" srcOrd="0" destOrd="0" presId="urn:microsoft.com/office/officeart/2008/layout/HorizontalMultiLevelHierarchy"/>
    <dgm:cxn modelId="{C410943F-558C-4934-A0A6-F7A037FFE5B7}" type="presParOf" srcId="{5A62FE9C-2B60-4932-AE66-F50A745B12A6}" destId="{74C53401-57E1-4CB9-9007-FF689DFC330B}" srcOrd="1" destOrd="0" presId="urn:microsoft.com/office/officeart/2008/layout/HorizontalMultiLevelHierarchy"/>
    <dgm:cxn modelId="{CBBF9A66-17F4-49B3-BDAF-AC322A8A7A0D}" type="presParOf" srcId="{74C53401-57E1-4CB9-9007-FF689DFC330B}" destId="{DB662978-1E71-46CB-9465-2476D85F9949}" srcOrd="0" destOrd="0" presId="urn:microsoft.com/office/officeart/2008/layout/HorizontalMultiLevelHierarchy"/>
    <dgm:cxn modelId="{C67C724D-8EC5-4F6D-B99F-0E14D7FAEE86}" type="presParOf" srcId="{74C53401-57E1-4CB9-9007-FF689DFC330B}" destId="{F43C0639-10F1-420E-B022-9AC5FF300136}" srcOrd="1" destOrd="0" presId="urn:microsoft.com/office/officeart/2008/layout/HorizontalMultiLevelHierarchy"/>
    <dgm:cxn modelId="{3959249E-F1D8-4D22-8252-98539DDA151E}" type="presParOf" srcId="{5A62FE9C-2B60-4932-AE66-F50A745B12A6}" destId="{06340C94-3919-412E-8DB4-4424A7CB9363}" srcOrd="2" destOrd="0" presId="urn:microsoft.com/office/officeart/2008/layout/HorizontalMultiLevelHierarchy"/>
    <dgm:cxn modelId="{6CD00F67-7C7A-4D5B-BFB0-E4EDC8588102}" type="presParOf" srcId="{06340C94-3919-412E-8DB4-4424A7CB9363}" destId="{1C89106A-4821-4BE2-9CF6-FB955B2E6226}" srcOrd="0" destOrd="0" presId="urn:microsoft.com/office/officeart/2008/layout/HorizontalMultiLevelHierarchy"/>
    <dgm:cxn modelId="{70DD780E-4D19-4B30-B974-50870810109F}" type="presParOf" srcId="{5A62FE9C-2B60-4932-AE66-F50A745B12A6}" destId="{7891CACA-E6D7-4A29-A770-5A3E8B7C6289}" srcOrd="3" destOrd="0" presId="urn:microsoft.com/office/officeart/2008/layout/HorizontalMultiLevelHierarchy"/>
    <dgm:cxn modelId="{0F8D502F-F15B-4BA8-B407-E9687023D4D6}" type="presParOf" srcId="{7891CACA-E6D7-4A29-A770-5A3E8B7C6289}" destId="{D8AA7D8C-554C-4360-93D1-D01FE75E2FCF}" srcOrd="0" destOrd="0" presId="urn:microsoft.com/office/officeart/2008/layout/HorizontalMultiLevelHierarchy"/>
    <dgm:cxn modelId="{264E022D-80A0-4913-9CA1-4E39EF114F4B}" type="presParOf" srcId="{7891CACA-E6D7-4A29-A770-5A3E8B7C6289}" destId="{09330602-F75F-4BA0-B480-B7891EC8EF38}" srcOrd="1" destOrd="0" presId="urn:microsoft.com/office/officeart/2008/layout/HorizontalMultiLevelHierarchy"/>
    <dgm:cxn modelId="{9BEB0ECB-3CEC-4A93-AAF6-1F945406B65E}" type="presParOf" srcId="{5A62FE9C-2B60-4932-AE66-F50A745B12A6}" destId="{6E8CB96F-E230-4939-AECA-12516806E4A8}" srcOrd="4" destOrd="0" presId="urn:microsoft.com/office/officeart/2008/layout/HorizontalMultiLevelHierarchy"/>
    <dgm:cxn modelId="{EC2B7B49-98DC-44B2-AC08-1169A2FFD3D8}" type="presParOf" srcId="{6E8CB96F-E230-4939-AECA-12516806E4A8}" destId="{7EB871C5-585F-4DF8-AC89-E0AB5EEE2E24}" srcOrd="0" destOrd="0" presId="urn:microsoft.com/office/officeart/2008/layout/HorizontalMultiLevelHierarchy"/>
    <dgm:cxn modelId="{6553643E-E85E-40AF-BC12-018DCC4DC097}" type="presParOf" srcId="{5A62FE9C-2B60-4932-AE66-F50A745B12A6}" destId="{4C5520C4-5CFC-4C7D-BD47-CDC21EC59ABD}" srcOrd="5" destOrd="0" presId="urn:microsoft.com/office/officeart/2008/layout/HorizontalMultiLevelHierarchy"/>
    <dgm:cxn modelId="{4DF4FB9B-F525-4C19-B58E-B4D61580D5E8}" type="presParOf" srcId="{4C5520C4-5CFC-4C7D-BD47-CDC21EC59ABD}" destId="{6815CA8A-C217-4A8E-B41E-435E13313E2F}" srcOrd="0" destOrd="0" presId="urn:microsoft.com/office/officeart/2008/layout/HorizontalMultiLevelHierarchy"/>
    <dgm:cxn modelId="{DDE88FFA-9266-4CFA-A647-11ACD5FE8597}" type="presParOf" srcId="{4C5520C4-5CFC-4C7D-BD47-CDC21EC59ABD}" destId="{74AA7B2E-52D8-4803-A1DE-4175D5A61CC8}" srcOrd="1" destOrd="0" presId="urn:microsoft.com/office/officeart/2008/layout/HorizontalMultiLevelHierarchy"/>
    <dgm:cxn modelId="{BA653D00-67D0-4ABD-9712-67B5035C4D8A}" type="presParOf" srcId="{5A62FE9C-2B60-4932-AE66-F50A745B12A6}" destId="{3615E4F7-B82C-4C9F-9C04-3FD4F6E7547C}" srcOrd="6" destOrd="0" presId="urn:microsoft.com/office/officeart/2008/layout/HorizontalMultiLevelHierarchy"/>
    <dgm:cxn modelId="{9A682EBA-CC40-4485-A443-5FDB704C05BD}" type="presParOf" srcId="{3615E4F7-B82C-4C9F-9C04-3FD4F6E7547C}" destId="{8FE919D9-878B-4EA0-8F8C-F2CDDA7D7F20}" srcOrd="0" destOrd="0" presId="urn:microsoft.com/office/officeart/2008/layout/HorizontalMultiLevelHierarchy"/>
    <dgm:cxn modelId="{82936817-ABDC-4A1C-A73A-B3F04D388C09}" type="presParOf" srcId="{5A62FE9C-2B60-4932-AE66-F50A745B12A6}" destId="{D9E9BEB6-0438-4847-8FB4-F9AC12C70DFF}" srcOrd="7" destOrd="0" presId="urn:microsoft.com/office/officeart/2008/layout/HorizontalMultiLevelHierarchy"/>
    <dgm:cxn modelId="{015D560C-89CE-43A0-ADEC-8D5305F95DFA}" type="presParOf" srcId="{D9E9BEB6-0438-4847-8FB4-F9AC12C70DFF}" destId="{4D979731-D1FA-490B-BBE5-021E9EAFBEF6}" srcOrd="0" destOrd="0" presId="urn:microsoft.com/office/officeart/2008/layout/HorizontalMultiLevelHierarchy"/>
    <dgm:cxn modelId="{A918E6D1-BA7E-4AC5-AFE7-112A09E870B9}" type="presParOf" srcId="{D9E9BEB6-0438-4847-8FB4-F9AC12C70DFF}" destId="{316C3D11-0909-49CD-81C9-61598FE7163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5E4F7-B82C-4C9F-9C04-3FD4F6E7547C}">
      <dsp:nvSpPr>
        <dsp:cNvPr id="0" name=""/>
        <dsp:cNvSpPr/>
      </dsp:nvSpPr>
      <dsp:spPr>
        <a:xfrm>
          <a:off x="947182" y="2705451"/>
          <a:ext cx="972696" cy="707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6348" y="0"/>
              </a:lnTo>
              <a:lnTo>
                <a:pt x="486348" y="707089"/>
              </a:lnTo>
              <a:lnTo>
                <a:pt x="972696" y="70708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403466" y="3028932"/>
        <a:ext cx="60127" cy="60127"/>
      </dsp:txXfrm>
    </dsp:sp>
    <dsp:sp modelId="{6E8CB96F-E230-4939-AECA-12516806E4A8}">
      <dsp:nvSpPr>
        <dsp:cNvPr id="0" name=""/>
        <dsp:cNvSpPr/>
      </dsp:nvSpPr>
      <dsp:spPr>
        <a:xfrm>
          <a:off x="947182" y="2705451"/>
          <a:ext cx="380424" cy="20751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90212" y="0"/>
              </a:lnTo>
              <a:lnTo>
                <a:pt x="190212" y="2075113"/>
              </a:lnTo>
              <a:lnTo>
                <a:pt x="380424" y="207511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084652" y="3690265"/>
        <a:ext cx="105484" cy="105484"/>
      </dsp:txXfrm>
    </dsp:sp>
    <dsp:sp modelId="{06340C94-3919-412E-8DB4-4424A7CB9363}">
      <dsp:nvSpPr>
        <dsp:cNvPr id="0" name=""/>
        <dsp:cNvSpPr/>
      </dsp:nvSpPr>
      <dsp:spPr>
        <a:xfrm>
          <a:off x="947182" y="1939539"/>
          <a:ext cx="1486368" cy="765911"/>
        </a:xfrm>
        <a:custGeom>
          <a:avLst/>
          <a:gdLst/>
          <a:ahLst/>
          <a:cxnLst/>
          <a:rect l="0" t="0" r="0" b="0"/>
          <a:pathLst>
            <a:path>
              <a:moveTo>
                <a:pt x="0" y="765911"/>
              </a:moveTo>
              <a:lnTo>
                <a:pt x="743184" y="765911"/>
              </a:lnTo>
              <a:lnTo>
                <a:pt x="743184" y="0"/>
              </a:lnTo>
              <a:lnTo>
                <a:pt x="1486368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648563" y="2280692"/>
        <a:ext cx="83604" cy="83604"/>
      </dsp:txXfrm>
    </dsp:sp>
    <dsp:sp modelId="{C1DE9463-F90D-458D-8392-5F46E8648D76}">
      <dsp:nvSpPr>
        <dsp:cNvPr id="0" name=""/>
        <dsp:cNvSpPr/>
      </dsp:nvSpPr>
      <dsp:spPr>
        <a:xfrm>
          <a:off x="947182" y="712702"/>
          <a:ext cx="823013" cy="1992749"/>
        </a:xfrm>
        <a:custGeom>
          <a:avLst/>
          <a:gdLst/>
          <a:ahLst/>
          <a:cxnLst/>
          <a:rect l="0" t="0" r="0" b="0"/>
          <a:pathLst>
            <a:path>
              <a:moveTo>
                <a:pt x="0" y="1992749"/>
              </a:moveTo>
              <a:lnTo>
                <a:pt x="411506" y="1992749"/>
              </a:lnTo>
              <a:lnTo>
                <a:pt x="411506" y="0"/>
              </a:lnTo>
              <a:lnTo>
                <a:pt x="82301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304788" y="1655176"/>
        <a:ext cx="107800" cy="107800"/>
      </dsp:txXfrm>
    </dsp:sp>
    <dsp:sp modelId="{9BB2D51C-C3E7-4436-B36E-D5D23EDCF02C}">
      <dsp:nvSpPr>
        <dsp:cNvPr id="0" name=""/>
        <dsp:cNvSpPr/>
      </dsp:nvSpPr>
      <dsp:spPr>
        <a:xfrm rot="16200000">
          <a:off x="-2231860" y="2231860"/>
          <a:ext cx="5410902" cy="9471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4800" kern="1200" noProof="0" dirty="0" smtClean="0"/>
            <a:t>Стратегічні напрями</a:t>
          </a:r>
          <a:endParaRPr lang="uk-UA" sz="4800" kern="1200" noProof="0" dirty="0"/>
        </a:p>
      </dsp:txBody>
      <dsp:txXfrm>
        <a:off x="-2231860" y="2231860"/>
        <a:ext cx="5410902" cy="947182"/>
      </dsp:txXfrm>
    </dsp:sp>
    <dsp:sp modelId="{DB662978-1E71-46CB-9465-2476D85F9949}">
      <dsp:nvSpPr>
        <dsp:cNvPr id="0" name=""/>
        <dsp:cNvSpPr/>
      </dsp:nvSpPr>
      <dsp:spPr>
        <a:xfrm>
          <a:off x="1770195" y="239111"/>
          <a:ext cx="6830889" cy="9471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  1.  Підготовка конкурентоздатних фахівців</a:t>
          </a:r>
          <a:endParaRPr lang="ru-RU" sz="2800" kern="1200" dirty="0"/>
        </a:p>
      </dsp:txBody>
      <dsp:txXfrm>
        <a:off x="1770195" y="239111"/>
        <a:ext cx="6830889" cy="947182"/>
      </dsp:txXfrm>
    </dsp:sp>
    <dsp:sp modelId="{D8AA7D8C-554C-4360-93D1-D01FE75E2FCF}">
      <dsp:nvSpPr>
        <dsp:cNvPr id="0" name=""/>
        <dsp:cNvSpPr/>
      </dsp:nvSpPr>
      <dsp:spPr>
        <a:xfrm>
          <a:off x="2433550" y="1465948"/>
          <a:ext cx="8222001" cy="9471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 2. </a:t>
          </a:r>
          <a:r>
            <a:rPr lang="uk-UA" sz="2800" kern="1200" noProof="0" dirty="0" smtClean="0"/>
            <a:t>Формування інституту, як дослідницького центру </a:t>
          </a:r>
          <a:endParaRPr lang="uk-UA" sz="2800" kern="1200" noProof="0" dirty="0"/>
        </a:p>
      </dsp:txBody>
      <dsp:txXfrm>
        <a:off x="2433550" y="1465948"/>
        <a:ext cx="8222001" cy="947182"/>
      </dsp:txXfrm>
    </dsp:sp>
    <dsp:sp modelId="{6815CA8A-C217-4A8E-B41E-435E13313E2F}">
      <dsp:nvSpPr>
        <dsp:cNvPr id="0" name=""/>
        <dsp:cNvSpPr/>
      </dsp:nvSpPr>
      <dsp:spPr>
        <a:xfrm>
          <a:off x="1327606" y="4306973"/>
          <a:ext cx="8930311" cy="9471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 4. </a:t>
          </a:r>
          <a:r>
            <a:rPr lang="uk-UA" sz="2800" kern="1200" noProof="0" dirty="0" smtClean="0"/>
            <a:t>Розвиток інфраструктури та матеріально-технічної бази</a:t>
          </a:r>
          <a:endParaRPr lang="uk-UA" sz="2800" kern="1200" noProof="0" dirty="0"/>
        </a:p>
      </dsp:txBody>
      <dsp:txXfrm>
        <a:off x="1327606" y="4306973"/>
        <a:ext cx="8930311" cy="947182"/>
      </dsp:txXfrm>
    </dsp:sp>
    <dsp:sp modelId="{4D979731-D1FA-490B-BBE5-021E9EAFBEF6}">
      <dsp:nvSpPr>
        <dsp:cNvPr id="0" name=""/>
        <dsp:cNvSpPr/>
      </dsp:nvSpPr>
      <dsp:spPr>
        <a:xfrm>
          <a:off x="1919878" y="2938949"/>
          <a:ext cx="9223061" cy="94718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3. </a:t>
          </a:r>
          <a:r>
            <a:rPr lang="uk-UA" sz="2800" kern="1200" noProof="0" dirty="0" smtClean="0"/>
            <a:t>Створення умов для виховання студентів гідними громадянами нашої країни</a:t>
          </a:r>
          <a:endParaRPr lang="uk-UA" sz="2800" kern="1200" noProof="0" dirty="0"/>
        </a:p>
      </dsp:txBody>
      <dsp:txXfrm>
        <a:off x="1919878" y="2938949"/>
        <a:ext cx="9223061" cy="9471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4281C-E35F-48E3-8CFB-5A4D7E35759C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B394-19AE-44ED-BE40-A83C6590DD2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A9FC54-E188-42B3-90F6-1A951764ACAC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EDC25-76E0-4EC7-A472-29B10B125D7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B8920-EE5D-45ED-87BE-A623DA7759BD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704D3-D128-4F7D-B967-C48DBA66D1BA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1F9CB-3896-44B0-9441-C522E135E0A5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0ABA0-A29A-4C1D-A65C-504024A0593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DFBA4-28AB-4370-95FE-79490DE26CE4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DFBF-3A08-4D59-BBC3-F4A3A226EF49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6EA6C-8D36-4580-87F0-FD4848E49A1E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1FDD5-2E41-4791-B926-E94D3022DAD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82105A-ED1E-4D47-A0C1-FFFACF606FDA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01103-243C-42AD-BFDB-ACFF4052AB51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8E6FA-6292-43B6-9356-D26C15F8F216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07093-24E8-42E1-8AD1-66DB092EAA76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100B4-79CE-4C1E-8B9E-DB14BA1F1174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DC154-FF0C-400A-9C73-3FD93D1FF242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45EE53-0676-46ED-AE62-2554E9B4BE2F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CB143-2F8D-4342-BEFA-35B28C6A425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7CB96-04B8-4226-B0A0-723E8B4754EE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E688B-FBB4-4D36-BF6D-94B09BC09E5D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uk-UA" smtClean="0"/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238BD3-6541-4FB6-A91D-D2F8040683E2}" type="datetimeFigureOut">
              <a:rPr lang="uk-UA"/>
              <a:pPr>
                <a:defRPr/>
              </a:pPr>
              <a:t>12.06.2019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0D2852-5129-4DD7-AFEB-15C68074D90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ivandobryanskyy@ukr.ne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_velychkovych@ukr.net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Заголовок 1"/>
          <p:cNvSpPr>
            <a:spLocks noGrp="1"/>
          </p:cNvSpPr>
          <p:nvPr>
            <p:ph type="ctrTitle"/>
          </p:nvPr>
        </p:nvSpPr>
        <p:spPr>
          <a:xfrm>
            <a:off x="3093982" y="3347326"/>
            <a:ext cx="6737350" cy="1795463"/>
          </a:xfrm>
        </p:spPr>
        <p:txBody>
          <a:bodyPr/>
          <a:lstStyle/>
          <a:p>
            <a:pPr eaLnBrk="1" hangingPunct="1"/>
            <a:r>
              <a:rPr lang="uk-UA" sz="7200" b="1" dirty="0" smtClean="0">
                <a:solidFill>
                  <a:srgbClr val="002060"/>
                </a:solidFill>
              </a:rPr>
              <a:t/>
            </a:r>
            <a:br>
              <a:rPr lang="uk-UA" sz="7200" b="1" dirty="0" smtClean="0">
                <a:solidFill>
                  <a:srgbClr val="002060"/>
                </a:solidFill>
              </a:rPr>
            </a:br>
            <a:r>
              <a:rPr lang="uk-UA" sz="7200" b="1" dirty="0" smtClean="0">
                <a:solidFill>
                  <a:srgbClr val="002060"/>
                </a:solidFill>
              </a:rPr>
              <a:t/>
            </a:r>
            <a:br>
              <a:rPr lang="uk-UA" sz="7200" b="1" dirty="0" smtClean="0">
                <a:solidFill>
                  <a:srgbClr val="002060"/>
                </a:solidFill>
              </a:rPr>
            </a:br>
            <a:r>
              <a:rPr lang="uk-UA" sz="7200" b="1" dirty="0" smtClean="0">
                <a:solidFill>
                  <a:srgbClr val="002060"/>
                </a:solidFill>
              </a:rPr>
              <a:t/>
            </a:r>
            <a:br>
              <a:rPr lang="uk-UA" sz="7200" b="1" dirty="0" smtClean="0">
                <a:solidFill>
                  <a:srgbClr val="002060"/>
                </a:solidFill>
              </a:rPr>
            </a:br>
            <a:r>
              <a:rPr lang="uk-UA" sz="7200" b="1" dirty="0" smtClean="0">
                <a:solidFill>
                  <a:srgbClr val="002060"/>
                </a:solidFill>
              </a:rPr>
              <a:t>Презентація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388" y="4592638"/>
            <a:ext cx="11803062" cy="73025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uk-UA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Інститут   Архітектури, будівництва та енергетики</a:t>
            </a:r>
            <a:endParaRPr lang="uk-UA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5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706438"/>
            <a:ext cx="2736850" cy="273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Объект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31363" y="433388"/>
            <a:ext cx="2187575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Прямоугольник 5"/>
          <p:cNvSpPr>
            <a:spLocks noChangeArrowheads="1"/>
          </p:cNvSpPr>
          <p:nvPr/>
        </p:nvSpPr>
        <p:spPr bwMode="auto">
          <a:xfrm>
            <a:off x="3125788" y="403225"/>
            <a:ext cx="620553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400" b="1" dirty="0">
                <a:solidFill>
                  <a:srgbClr val="002060"/>
                </a:solidFill>
                <a:latin typeface="Calibri" pitchFamily="34" charset="0"/>
              </a:rPr>
              <a:t>Івано-Франківський національний технічний університет нафти і газу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Объект 2"/>
          <p:cNvSpPr txBox="1">
            <a:spLocks/>
          </p:cNvSpPr>
          <p:nvPr/>
        </p:nvSpPr>
        <p:spPr bwMode="auto">
          <a:xfrm>
            <a:off x="1081088" y="1554163"/>
            <a:ext cx="105156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endParaRPr lang="uk-UA" sz="2400" dirty="0">
              <a:latin typeface="Calibri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5486" y="457529"/>
            <a:ext cx="10929938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</a:rPr>
              <a:t>ЕНЕРГОЕФЕКТИВНЕ ПІДСИЛЕННЯ ФУНДАМЕНТІВ З ВИКОРИСТАННЯМ ВТИСКУВАНИХ МІКРОПАЛЬ ПРИ РЕКОНСТРУКЦІЇ БУДІВЕЛЬ</a:t>
            </a:r>
          </a:p>
          <a:p>
            <a:r>
              <a:rPr lang="uk-UA" sz="4000" b="1" dirty="0" smtClean="0"/>
              <a:t> </a:t>
            </a:r>
            <a:r>
              <a:rPr lang="uk-UA" sz="4000" b="1" smtClean="0"/>
              <a:t> </a:t>
            </a:r>
            <a:endParaRPr lang="ru-RU" b="1" i="1" dirty="0" smtClean="0"/>
          </a:p>
          <a:p>
            <a:pPr algn="r"/>
            <a:endParaRPr lang="ru-RU" b="1" i="1" dirty="0" smtClean="0"/>
          </a:p>
          <a:p>
            <a:pPr algn="r"/>
            <a:r>
              <a:rPr lang="ru-RU" b="1" i="1" dirty="0" err="1" smtClean="0"/>
              <a:t>Доповідачі</a:t>
            </a:r>
            <a:r>
              <a:rPr lang="ru-RU" b="1" i="1" dirty="0" smtClean="0"/>
              <a:t>:</a:t>
            </a:r>
            <a:r>
              <a:rPr lang="uk-UA" b="1" i="1" dirty="0" smtClean="0"/>
              <a:t>    Іван Добрянський,</a:t>
            </a:r>
            <a:endParaRPr lang="uk-UA" b="1" dirty="0" smtClean="0"/>
          </a:p>
          <a:p>
            <a:pPr algn="r"/>
            <a:r>
              <a:rPr lang="uk-UA" b="1" i="1" dirty="0" smtClean="0"/>
              <a:t>                         </a:t>
            </a:r>
            <a:r>
              <a:rPr lang="uk-UA" i="1" dirty="0" smtClean="0"/>
              <a:t>доктор технічних наук, професор;</a:t>
            </a:r>
            <a:endParaRPr lang="uk-UA" b="1" dirty="0" smtClean="0"/>
          </a:p>
          <a:p>
            <a:pPr algn="r"/>
            <a:r>
              <a:rPr lang="uk-UA" i="1" dirty="0" smtClean="0"/>
              <a:t> </a:t>
            </a:r>
            <a:r>
              <a:rPr lang="uk-UA" b="1" i="1" dirty="0" smtClean="0"/>
              <a:t>                         Любов </a:t>
            </a:r>
            <a:r>
              <a:rPr lang="uk-UA" b="1" i="1" dirty="0" err="1" smtClean="0"/>
              <a:t>Добрянська</a:t>
            </a:r>
            <a:r>
              <a:rPr lang="uk-UA" b="1" i="1" dirty="0" smtClean="0"/>
              <a:t>,</a:t>
            </a:r>
            <a:endParaRPr lang="uk-UA" b="1" dirty="0" smtClean="0"/>
          </a:p>
          <a:p>
            <a:pPr algn="r"/>
            <a:r>
              <a:rPr lang="uk-UA" b="1" i="1" dirty="0" smtClean="0"/>
              <a:t>                         </a:t>
            </a:r>
            <a:r>
              <a:rPr lang="uk-UA" i="1" dirty="0" smtClean="0"/>
              <a:t>кандидат економічних наук, доцент</a:t>
            </a:r>
            <a:endParaRPr lang="uk-UA" sz="2400" b="1" i="1" dirty="0" smtClean="0"/>
          </a:p>
          <a:p>
            <a:endParaRPr lang="uk-UA" sz="2400" b="1" dirty="0" smtClean="0"/>
          </a:p>
          <a:p>
            <a:pPr algn="ctr"/>
            <a:r>
              <a:rPr lang="uk-UA" sz="2000" b="1" i="1" dirty="0" smtClean="0"/>
              <a:t>Івано-Франківський національний технічний університет нафти і газу</a:t>
            </a:r>
            <a:endParaRPr lang="uk-UA" sz="2000" b="1" dirty="0" smtClean="0"/>
          </a:p>
          <a:p>
            <a:pPr algn="ctr"/>
            <a:r>
              <a:rPr lang="en-GB" sz="2000" b="1" i="1" dirty="0" smtClean="0"/>
              <a:t>(</a:t>
            </a:r>
            <a:r>
              <a:rPr lang="en-GB" sz="2000" b="1" i="1" dirty="0" err="1" smtClean="0"/>
              <a:t>Ivano-Frankivsk</a:t>
            </a:r>
            <a:r>
              <a:rPr lang="en-GB" sz="2000" b="1" i="1" dirty="0" smtClean="0"/>
              <a:t> National Technical University of Oil and Gas, </a:t>
            </a:r>
          </a:p>
          <a:p>
            <a:pPr algn="ctr"/>
            <a:r>
              <a:rPr lang="en-GB" sz="2000" b="1" i="1" dirty="0" err="1" smtClean="0"/>
              <a:t>Karpatska</a:t>
            </a:r>
            <a:r>
              <a:rPr lang="en-GB" sz="2000" b="1" i="1" dirty="0" smtClean="0"/>
              <a:t> 15, </a:t>
            </a:r>
            <a:r>
              <a:rPr lang="en-GB" sz="2000" b="1" i="1" dirty="0" err="1" smtClean="0"/>
              <a:t>Ivano-Frankivsk</a:t>
            </a:r>
            <a:r>
              <a:rPr lang="en-GB" sz="2000" b="1" i="1" dirty="0" smtClean="0"/>
              <a:t>, </a:t>
            </a:r>
            <a:r>
              <a:rPr lang="en-GB" sz="2000" b="1" i="1" dirty="0" err="1" smtClean="0"/>
              <a:t>Ukrain</a:t>
            </a:r>
            <a:r>
              <a:rPr lang="en-US" sz="2000" b="1" i="1" dirty="0" smtClean="0"/>
              <a:t>e</a:t>
            </a:r>
            <a:r>
              <a:rPr lang="en-GB" sz="2000" b="1" i="1" dirty="0" smtClean="0"/>
              <a:t>),</a:t>
            </a:r>
            <a:endParaRPr lang="uk-UA" sz="2000" b="1" dirty="0" smtClean="0"/>
          </a:p>
          <a:p>
            <a:pPr algn="ctr"/>
            <a:r>
              <a:rPr lang="en-GB" sz="2000" b="1" dirty="0" smtClean="0"/>
              <a:t> e-mail: </a:t>
            </a:r>
            <a:r>
              <a:rPr lang="uk-UA" sz="2000" b="1" u="sng" dirty="0" err="1" smtClean="0">
                <a:hlinkClick r:id="rId3"/>
              </a:rPr>
              <a:t>ivandobryanskyy</a:t>
            </a:r>
            <a:r>
              <a:rPr lang="en-GB" sz="2000" b="1" u="sng" dirty="0" smtClean="0">
                <a:hlinkClick r:id="rId3"/>
              </a:rPr>
              <a:t>@</a:t>
            </a:r>
            <a:r>
              <a:rPr lang="en-GB" sz="2000" b="1" u="sng" dirty="0" err="1" smtClean="0">
                <a:hlinkClick r:id="rId3"/>
              </a:rPr>
              <a:t>ukr.net</a:t>
            </a:r>
            <a:r>
              <a:rPr lang="en-US" sz="2000" b="1" dirty="0" smtClean="0"/>
              <a:t>; </a:t>
            </a:r>
            <a:r>
              <a:rPr lang="en-US" sz="2000" b="1" dirty="0" err="1" smtClean="0"/>
              <a:t>ljubov_dobryanska</a:t>
            </a:r>
            <a:r>
              <a:rPr lang="en-US" sz="2000" b="1" dirty="0" smtClean="0"/>
              <a:t> </a:t>
            </a:r>
            <a:r>
              <a:rPr lang="en-GB" sz="2000" b="1" u="sng" dirty="0" smtClean="0">
                <a:hlinkClick r:id="rId4"/>
              </a:rPr>
              <a:t>@</a:t>
            </a:r>
            <a:r>
              <a:rPr lang="en-GB" sz="2000" b="1" u="sng" dirty="0" err="1" smtClean="0">
                <a:hlinkClick r:id="rId4"/>
              </a:rPr>
              <a:t>ukr.net</a:t>
            </a:r>
            <a:r>
              <a:rPr lang="uk-UA" sz="2000" b="1" dirty="0" smtClean="0"/>
              <a:t>; </a:t>
            </a:r>
          </a:p>
          <a:p>
            <a:r>
              <a:rPr lang="uk-UA" sz="2000" dirty="0" smtClean="0"/>
              <a:t> </a:t>
            </a:r>
          </a:p>
          <a:p>
            <a:r>
              <a:rPr lang="uk-UA" sz="2400" dirty="0" smtClean="0"/>
              <a:t> </a:t>
            </a:r>
          </a:p>
          <a:p>
            <a:r>
              <a:rPr lang="uk-UA" sz="2400" dirty="0" smtClean="0"/>
              <a:t> </a:t>
            </a:r>
            <a:endParaRPr lang="uk-U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ъект 2"/>
          <p:cNvSpPr>
            <a:spLocks noGrp="1"/>
          </p:cNvSpPr>
          <p:nvPr>
            <p:ph idx="1"/>
          </p:nvPr>
        </p:nvSpPr>
        <p:spPr>
          <a:xfrm>
            <a:off x="1081088" y="403225"/>
            <a:ext cx="9334500" cy="766763"/>
          </a:xfrm>
        </p:spPr>
        <p:txBody>
          <a:bodyPr/>
          <a:lstStyle/>
          <a:p>
            <a:pPr algn="just" eaLnBrk="1" hangingPunct="1"/>
            <a:r>
              <a:rPr lang="uk-UA" sz="2400" smtClean="0"/>
              <a:t>Інститут утворений шляхом реорганізації структури університету і розпочав свою діяльність з 1 вересня 2018 року</a:t>
            </a:r>
          </a:p>
        </p:txBody>
      </p:sp>
      <p:pic>
        <p:nvPicPr>
          <p:cNvPr id="14338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Объект 2"/>
          <p:cNvSpPr txBox="1">
            <a:spLocks/>
          </p:cNvSpPr>
          <p:nvPr/>
        </p:nvSpPr>
        <p:spPr bwMode="auto">
          <a:xfrm>
            <a:off x="1081088" y="1554163"/>
            <a:ext cx="10515600" cy="44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just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</a:pPr>
            <a:r>
              <a:rPr lang="uk-UA" sz="2400">
                <a:latin typeface="Calibri" pitchFamily="34" charset="0"/>
              </a:rPr>
              <a:t>Кафедри інституту: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34975" y="2486025"/>
            <a:ext cx="10929938" cy="3435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відновлювальної енергетики, енергоефективних споруд та інженерних мереж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електроенергетики, електротехніки та електромеханіки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енергетичного менеджменту та технічної діагностики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архітектури та містобудування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загальної та прикладної фізики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геодезії та землеустрою</a:t>
            </a:r>
          </a:p>
          <a:p>
            <a:pPr marL="457200" indent="-4572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uk-UA" sz="2100" dirty="0">
                <a:solidFill>
                  <a:srgbClr val="002B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Кафедра будівництва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Box 5"/>
          <p:cNvSpPr txBox="1">
            <a:spLocks noChangeArrowheads="1"/>
          </p:cNvSpPr>
          <p:nvPr/>
        </p:nvSpPr>
        <p:spPr bwMode="auto">
          <a:xfrm>
            <a:off x="1901825" y="14288"/>
            <a:ext cx="9396413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4400">
                <a:solidFill>
                  <a:srgbClr val="00284B"/>
                </a:solidFill>
                <a:latin typeface="Calibri" pitchFamily="34" charset="0"/>
              </a:rPr>
              <a:t>Аналіз поточного стану</a:t>
            </a:r>
          </a:p>
        </p:txBody>
      </p:sp>
      <p:pic>
        <p:nvPicPr>
          <p:cNvPr id="15363" name="Рисунок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1888" y="900113"/>
            <a:ext cx="7194550" cy="595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Объект 1"/>
          <p:cNvSpPr>
            <a:spLocks noGrp="1"/>
          </p:cNvSpPr>
          <p:nvPr>
            <p:ph idx="1"/>
          </p:nvPr>
        </p:nvSpPr>
        <p:spPr>
          <a:xfrm>
            <a:off x="8610600" y="1414463"/>
            <a:ext cx="3508375" cy="1665287"/>
          </a:xfrm>
          <a:ln>
            <a:solidFill>
              <a:srgbClr val="002060"/>
            </a:solidFill>
          </a:ln>
        </p:spPr>
        <p:txBody>
          <a:bodyPr/>
          <a:lstStyle/>
          <a:p>
            <a:pPr eaLnBrk="1" hangingPunct="1"/>
            <a:r>
              <a:rPr lang="uk-UA" sz="3200" smtClean="0">
                <a:solidFill>
                  <a:srgbClr val="002060"/>
                </a:solidFill>
              </a:rPr>
              <a:t>6 спеціальностей</a:t>
            </a:r>
          </a:p>
          <a:p>
            <a:pPr eaLnBrk="1" hangingPunct="1"/>
            <a:r>
              <a:rPr lang="uk-UA" sz="3200" smtClean="0">
                <a:solidFill>
                  <a:srgbClr val="002060"/>
                </a:solidFill>
              </a:rPr>
              <a:t>11 освітніх   програм</a:t>
            </a: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8610600" y="3484563"/>
            <a:ext cx="3508375" cy="212725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dirty="0" smtClean="0">
                <a:solidFill>
                  <a:srgbClr val="FF0000"/>
                </a:solidFill>
              </a:rPr>
              <a:t>З них НОВИХ: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rgbClr val="FF0000"/>
                </a:solidFill>
              </a:rPr>
              <a:t>2 спеціальності</a:t>
            </a:r>
          </a:p>
          <a:p>
            <a:pPr fontAlgn="auto">
              <a:spcAft>
                <a:spcPts val="0"/>
              </a:spcAft>
              <a:defRPr/>
            </a:pPr>
            <a:r>
              <a:rPr lang="uk-UA" dirty="0" smtClean="0">
                <a:solidFill>
                  <a:srgbClr val="FF0000"/>
                </a:solidFill>
              </a:rPr>
              <a:t>3 освітні   програм</a:t>
            </a:r>
            <a:endParaRPr lang="uk-UA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Рисунок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Объект 1"/>
          <p:cNvSpPr>
            <a:spLocks noGrp="1"/>
          </p:cNvSpPr>
          <p:nvPr>
            <p:ph idx="1"/>
          </p:nvPr>
        </p:nvSpPr>
        <p:spPr>
          <a:xfrm>
            <a:off x="6827838" y="1423988"/>
            <a:ext cx="4906962" cy="4524375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uk-UA" smtClean="0">
                <a:solidFill>
                  <a:srgbClr val="002060"/>
                </a:solidFill>
              </a:rPr>
              <a:t>109 науково-педагогічних працівників: </a:t>
            </a:r>
          </a:p>
          <a:p>
            <a:pPr marL="0" indent="0" eaLnBrk="1" hangingPunct="1">
              <a:buFont typeface="Arial" charset="0"/>
              <a:buNone/>
            </a:pPr>
            <a:r>
              <a:rPr lang="uk-UA" smtClean="0">
                <a:solidFill>
                  <a:srgbClr val="002060"/>
                </a:solidFill>
              </a:rPr>
              <a:t>  - з них 63 – кандидати наук/доценти (55%) </a:t>
            </a:r>
          </a:p>
          <a:p>
            <a:pPr marL="0" indent="0" eaLnBrk="1" hangingPunct="1">
              <a:buFont typeface="Arial" charset="0"/>
              <a:buNone/>
            </a:pPr>
            <a:r>
              <a:rPr lang="uk-UA" smtClean="0">
                <a:solidFill>
                  <a:srgbClr val="002060"/>
                </a:solidFill>
              </a:rPr>
              <a:t>   - з них 17 – доктори наук/професори (17%)</a:t>
            </a:r>
          </a:p>
          <a:p>
            <a:pPr marL="0" indent="0" eaLnBrk="1" hangingPunct="1">
              <a:buFont typeface="Arial" charset="0"/>
              <a:buNone/>
            </a:pPr>
            <a:endParaRPr lang="uk-UA" smtClean="0">
              <a:solidFill>
                <a:srgbClr val="002060"/>
              </a:solidFill>
            </a:endParaRPr>
          </a:p>
          <a:p>
            <a:pPr marL="0" indent="0" eaLnBrk="1" hangingPunct="1">
              <a:buFont typeface="Arial" charset="0"/>
              <a:buNone/>
            </a:pPr>
            <a:r>
              <a:rPr lang="uk-UA" smtClean="0">
                <a:solidFill>
                  <a:srgbClr val="002060"/>
                </a:solidFill>
              </a:rPr>
              <a:t>Всього з вченими ступенями/науковими </a:t>
            </a:r>
          </a:p>
          <a:p>
            <a:pPr marL="0" indent="0" eaLnBrk="1" hangingPunct="1">
              <a:buFont typeface="Arial" charset="0"/>
              <a:buNone/>
            </a:pPr>
            <a:r>
              <a:rPr lang="uk-UA" smtClean="0">
                <a:solidFill>
                  <a:srgbClr val="002060"/>
                </a:solidFill>
              </a:rPr>
              <a:t>званнями - 80  (74%)</a:t>
            </a:r>
          </a:p>
        </p:txBody>
      </p:sp>
      <p:graphicFrame>
        <p:nvGraphicFramePr>
          <p:cNvPr id="16387" name="Диаграмма 4"/>
          <p:cNvGraphicFramePr>
            <a:graphicFrameLocks/>
          </p:cNvGraphicFramePr>
          <p:nvPr/>
        </p:nvGraphicFramePr>
        <p:xfrm>
          <a:off x="384175" y="1470025"/>
          <a:ext cx="6075363" cy="529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8" r:id="rId4" imgW="6078239" imgH="5297883" progId="Excel.Sheet.8">
                  <p:embed/>
                </p:oleObj>
              </mc:Choice>
              <mc:Fallback>
                <p:oleObj r:id="rId4" imgW="6078239" imgH="5297883" progId="Excel.Sheet.8">
                  <p:embed/>
                  <p:pic>
                    <p:nvPicPr>
                      <p:cNvPr id="0" name="Диаграмма 4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1470025"/>
                        <a:ext cx="6075363" cy="529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6"/>
          <p:cNvSpPr txBox="1">
            <a:spLocks noChangeArrowheads="1"/>
          </p:cNvSpPr>
          <p:nvPr/>
        </p:nvSpPr>
        <p:spPr bwMode="auto">
          <a:xfrm>
            <a:off x="1711325" y="209550"/>
            <a:ext cx="93964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600">
                <a:solidFill>
                  <a:srgbClr val="00284B"/>
                </a:solidFill>
                <a:latin typeface="Calibri" pitchFamily="34" charset="0"/>
              </a:rPr>
              <a:t>Науково-педагогічні працівники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Box 5"/>
          <p:cNvSpPr txBox="1">
            <a:spLocks noChangeArrowheads="1"/>
          </p:cNvSpPr>
          <p:nvPr/>
        </p:nvSpPr>
        <p:spPr bwMode="auto">
          <a:xfrm>
            <a:off x="996950" y="111125"/>
            <a:ext cx="10858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3600">
                <a:solidFill>
                  <a:srgbClr val="00284B"/>
                </a:solidFill>
                <a:latin typeface="Calibri" pitchFamily="34" charset="0"/>
              </a:rPr>
              <a:t>Аналіз поточного стану. Контингент студентів.</a:t>
            </a:r>
          </a:p>
        </p:txBody>
      </p:sp>
      <p:sp>
        <p:nvSpPr>
          <p:cNvPr id="7" name="Объект 1"/>
          <p:cNvSpPr txBox="1">
            <a:spLocks/>
          </p:cNvSpPr>
          <p:nvPr/>
        </p:nvSpPr>
        <p:spPr>
          <a:xfrm>
            <a:off x="546100" y="1701800"/>
            <a:ext cx="11236325" cy="4038600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uk-UA" sz="3600" dirty="0" smtClean="0">
                <a:solidFill>
                  <a:srgbClr val="002060"/>
                </a:solidFill>
              </a:rPr>
              <a:t>740 студентів 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endParaRPr lang="uk-UA" sz="3600" dirty="0" smtClean="0">
              <a:solidFill>
                <a:srgbClr val="002060"/>
              </a:solidFill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600" dirty="0" smtClean="0">
                <a:solidFill>
                  <a:srgbClr val="002060"/>
                </a:solidFill>
              </a:rPr>
              <a:t>          - з них 585 – денна форма (80%)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600" dirty="0" smtClean="0">
                <a:solidFill>
                  <a:srgbClr val="002060"/>
                </a:solidFill>
              </a:rPr>
              <a:t>                           - з них 95 - магістри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600" dirty="0">
                <a:solidFill>
                  <a:srgbClr val="002060"/>
                </a:solidFill>
              </a:rPr>
              <a:t> </a:t>
            </a:r>
            <a:r>
              <a:rPr lang="uk-UA" sz="3600" dirty="0" smtClean="0">
                <a:solidFill>
                  <a:srgbClr val="002060"/>
                </a:solidFill>
              </a:rPr>
              <a:t>                          - з них 490 - бакалаври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uk-UA" sz="3600" dirty="0" smtClean="0">
                <a:solidFill>
                  <a:srgbClr val="002060"/>
                </a:solidFill>
              </a:rPr>
              <a:t>          - з них 152 – заочна форма(20%)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420413" y="681367"/>
          <a:ext cx="1116198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116205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838200"/>
            <a:ext cx="121602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Ключова регіональна лабораторія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«Енергоефективні технології, конструкції та матеріали».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7088" y="2576513"/>
            <a:ext cx="11036300" cy="3970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2400"/>
              </a:spcAft>
              <a:defRPr/>
            </a:pPr>
            <a:r>
              <a:rPr lang="uk-UA" sz="3200" dirty="0">
                <a:solidFill>
                  <a:srgbClr val="002060"/>
                </a:solidFill>
                <a:latin typeface="+mn-lt"/>
              </a:rPr>
              <a:t>Основними завданнями цієї лабораторії будуть:</a:t>
            </a:r>
          </a:p>
          <a:p>
            <a:pPr marL="571500" indent="-5715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3600" dirty="0">
                <a:solidFill>
                  <a:srgbClr val="002060"/>
                </a:solidFill>
                <a:latin typeface="+mn-lt"/>
              </a:rPr>
              <a:t>дослідження в галузі новітніх джерел енергії;</a:t>
            </a:r>
          </a:p>
          <a:p>
            <a:pPr marL="571500" indent="-5715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3600" dirty="0">
                <a:solidFill>
                  <a:srgbClr val="002060"/>
                </a:solidFill>
                <a:latin typeface="+mn-lt"/>
              </a:rPr>
              <a:t>дослідження енергоефективності конструкцій та матеріалів;</a:t>
            </a:r>
          </a:p>
          <a:p>
            <a:pPr marL="571500" indent="-5715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3600" dirty="0">
                <a:solidFill>
                  <a:srgbClr val="002060"/>
                </a:solidFill>
                <a:latin typeface="+mn-lt"/>
              </a:rPr>
              <a:t>науково-пізнавальна робота для освітніх закладів міста і області.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9842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69975" y="219075"/>
            <a:ext cx="10656888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latin typeface="+mn-lt"/>
              </a:rPr>
              <a:t>Ключова регіональна лабораторія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«Енергоефективні технології, конструкції та матеріали». </a:t>
            </a:r>
          </a:p>
        </p:txBody>
      </p:sp>
      <p:pic>
        <p:nvPicPr>
          <p:cNvPr id="20483" name="Рисунок 4"/>
          <p:cNvPicPr>
            <a:picLocks noChangeAspect="1"/>
          </p:cNvPicPr>
          <p:nvPr/>
        </p:nvPicPr>
        <p:blipFill>
          <a:blip r:embed="rId3"/>
          <a:srcRect r="22882" b="8427"/>
          <a:stretch>
            <a:fillRect/>
          </a:stretch>
        </p:blipFill>
        <p:spPr bwMode="auto">
          <a:xfrm>
            <a:off x="6397625" y="2911475"/>
            <a:ext cx="579437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Рисунок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438" y="1724025"/>
            <a:ext cx="2962275" cy="394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Рисунок 7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4300" y="2271713"/>
            <a:ext cx="36004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1028700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36638" y="236538"/>
            <a:ext cx="10656887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latin typeface="+mn-lt"/>
              </a:rPr>
              <a:t>Ключова регіональна лабораторія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«Енергоефективні технології, конструкції та матеріали».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8925" y="1265238"/>
          <a:ext cx="11639922" cy="52735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639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94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2800" dirty="0">
                          <a:effectLst/>
                        </a:rPr>
                        <a:t>Лабораторії</a:t>
                      </a:r>
                      <a:endParaRPr lang="uk-UA" sz="3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</a:t>
                      </a:r>
                      <a:r>
                        <a:rPr lang="uk-UA" sz="2000" dirty="0" err="1">
                          <a:effectLst/>
                        </a:rPr>
                        <a:t>низькопотенційної</a:t>
                      </a:r>
                      <a:r>
                        <a:rPr lang="uk-UA" sz="2000" dirty="0">
                          <a:effectLst/>
                        </a:rPr>
                        <a:t> та геотермальної енергетики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біогазових технологій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палив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uk-UA" sz="2000" dirty="0">
                          <a:effectLst/>
                        </a:rPr>
                        <a:t>піролізу та </a:t>
                      </a:r>
                      <a:r>
                        <a:rPr lang="uk-UA" sz="2000" dirty="0" err="1">
                          <a:effectLst/>
                        </a:rPr>
                        <a:t>когенерації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новітніх методів передачі теплової енергії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проектування та балансування систем </a:t>
                      </a:r>
                      <a:r>
                        <a:rPr lang="uk-UA" sz="2000" dirty="0" err="1">
                          <a:effectLst/>
                        </a:rPr>
                        <a:t>теплогазоводопостачання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енергоефективних технологій та матеріалів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вітроенергетики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фотоелектричної та  термоелектричної енергетики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Лабораторія водневої енергетики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2000" dirty="0">
                          <a:effectLst/>
                        </a:rPr>
                        <a:t>Автоматизована комплексна система обліку, розподілу  і передачі електроенергії</a:t>
                      </a:r>
                      <a:endParaRPr lang="uk-UA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946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Комп’ютерна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система </a:t>
                      </a:r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інженерного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моделювання</a:t>
                      </a:r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типу ANSYS та </a:t>
                      </a:r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аналогічна</a:t>
                      </a:r>
                      <a:endParaRPr lang="uk-UA" sz="20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808038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27113" y="292100"/>
            <a:ext cx="10656887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latin typeface="+mn-lt"/>
              </a:rPr>
              <a:t>Ключова регіональна лабораторія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«Енергоефективні технології, конструкції та матеріали». </a:t>
            </a:r>
          </a:p>
        </p:txBody>
      </p:sp>
      <p:pic>
        <p:nvPicPr>
          <p:cNvPr id="22531" name="Рисунок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3" y="1654175"/>
            <a:ext cx="6443662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8"/>
          <p:cNvPicPr>
            <a:picLocks noChangeAspect="1"/>
          </p:cNvPicPr>
          <p:nvPr/>
        </p:nvPicPr>
        <p:blipFill>
          <a:blip r:embed="rId4" cstate="print"/>
          <a:srcRect l="7977" r="5675"/>
          <a:stretch>
            <a:fillRect/>
          </a:stretch>
        </p:blipFill>
        <p:spPr bwMode="auto">
          <a:xfrm>
            <a:off x="6432550" y="3162300"/>
            <a:ext cx="5370513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9509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69975" y="176213"/>
            <a:ext cx="10656888" cy="9540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latin typeface="+mn-lt"/>
              </a:rPr>
              <a:t>Ключова регіональна лабораторія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uk-U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«Енергоефективні технології, конструкції та матеріали».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9875" y="1654175"/>
            <a:ext cx="11456988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solidFill>
                  <a:srgbClr val="002060"/>
                </a:solidFill>
                <a:latin typeface="+mn-lt"/>
              </a:rPr>
              <a:t>Проект планується реалізувати за принципом державно-приватного партнерства.</a:t>
            </a:r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solidFill>
                  <a:srgbClr val="002060"/>
                </a:solidFill>
                <a:latin typeface="+mn-lt"/>
              </a:rPr>
              <a:t>До реалізації проекту планується залучити компанії, що працюють в сфері будівництва, виготовлення, постачання енергоефективних матеріалів, технологій та пристроїв. Одночасно це буде слугувати діючими рекламними макетами для цих компаній, а їхні рішення увійдуть в проектно-кошторисну документацію як рекомендовані. </a:t>
            </a:r>
          </a:p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endParaRPr lang="uk-UA" sz="2000" dirty="0">
              <a:solidFill>
                <a:srgbClr val="002060"/>
              </a:solidFill>
              <a:latin typeface="+mn-lt"/>
            </a:endParaRPr>
          </a:p>
          <a:p>
            <a:pPr algn="just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uk-UA" sz="2000" dirty="0">
                <a:solidFill>
                  <a:srgbClr val="002060"/>
                </a:solidFill>
                <a:latin typeface="+mn-lt"/>
              </a:rPr>
              <a:t>Відновлення будівлі пропонується провести в три етапи:</a:t>
            </a:r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solidFill>
                  <a:srgbClr val="002060"/>
                </a:solidFill>
                <a:latin typeface="+mn-lt"/>
              </a:rPr>
              <a:t>1 етап 2019 рік – проведення передачі будівлі на баланс університету, обстеження приміщень та конструкцій і створення проекту реконструкції будівлі;</a:t>
            </a:r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dirty="0">
                <a:solidFill>
                  <a:srgbClr val="002060"/>
                </a:solidFill>
                <a:latin typeface="+mn-lt"/>
              </a:rPr>
              <a:t>2 етап 2020-2022 рік – проведення будівельно-ремонтних робіт зі зміною функціонального призначення приміщень та створення ключової регіональної лабораторії енергоефективних технологій, конструкцій та матеріалів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9509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6813" y="1086616"/>
            <a:ext cx="11456988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b="1" dirty="0" smtClean="0"/>
              <a:t> </a:t>
            </a:r>
            <a:r>
              <a:rPr lang="en-US" sz="2400" b="1" dirty="0" err="1" smtClean="0"/>
              <a:t>Вступ</a:t>
            </a:r>
            <a:r>
              <a:rPr lang="en-US" sz="2400" b="1" dirty="0" smtClean="0"/>
              <a:t>.</a:t>
            </a:r>
            <a:r>
              <a:rPr lang="en-US" sz="2400" dirty="0" smtClean="0"/>
              <a:t> </a:t>
            </a:r>
            <a:r>
              <a:rPr lang="ru-RU" sz="2400" dirty="0" smtClean="0"/>
              <a:t>Ремонт </a:t>
            </a:r>
            <a:r>
              <a:rPr lang="ru-RU" sz="2400" dirty="0" err="1" smtClean="0"/>
              <a:t>чи</a:t>
            </a:r>
            <a:r>
              <a:rPr lang="ru-RU" sz="2400" dirty="0" smtClean="0"/>
              <a:t> </a:t>
            </a:r>
            <a:r>
              <a:rPr lang="ru-RU" sz="2400" dirty="0" err="1" smtClean="0"/>
              <a:t>підсилення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фундаментів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будівель</a:t>
            </a:r>
            <a:r>
              <a:rPr lang="ru-RU" sz="2400" dirty="0" smtClean="0"/>
              <a:t> </a:t>
            </a:r>
            <a:r>
              <a:rPr lang="ru-RU" sz="2400" dirty="0" err="1" smtClean="0"/>
              <a:t>буває</a:t>
            </a:r>
            <a:r>
              <a:rPr lang="ru-RU" sz="2400" dirty="0" smtClean="0"/>
              <a:t> </a:t>
            </a:r>
            <a:r>
              <a:rPr lang="ru-RU" sz="2400" dirty="0" err="1" smtClean="0"/>
              <a:t>необхідним</a:t>
            </a:r>
            <a:r>
              <a:rPr lang="ru-RU" sz="2400" dirty="0" smtClean="0"/>
              <a:t> у </a:t>
            </a:r>
            <a:r>
              <a:rPr lang="ru-RU" sz="2400" dirty="0" err="1" smtClean="0"/>
              <a:t>зв'язку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 </a:t>
            </a:r>
            <a:r>
              <a:rPr lang="ru-RU" sz="2400" dirty="0" err="1" smtClean="0"/>
              <a:t>недостатньою</a:t>
            </a:r>
            <a:r>
              <a:rPr lang="ru-RU" sz="2400" dirty="0" smtClean="0"/>
              <a:t> </a:t>
            </a:r>
            <a:r>
              <a:rPr lang="ru-RU" sz="2400" dirty="0" err="1" smtClean="0"/>
              <a:t>міцністю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матеріалів</a:t>
            </a:r>
            <a:r>
              <a:rPr lang="ru-RU" sz="2400" dirty="0" smtClean="0"/>
              <a:t>,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яких</a:t>
            </a:r>
            <a:r>
              <a:rPr lang="ru-RU" sz="2400" dirty="0" smtClean="0"/>
              <a:t> вони </a:t>
            </a:r>
            <a:r>
              <a:rPr lang="ru-RU" sz="2400" dirty="0" err="1" smtClean="0"/>
              <a:t>зроблені</a:t>
            </a:r>
            <a:r>
              <a:rPr lang="ru-RU" sz="2400" dirty="0" smtClean="0"/>
              <a:t>, </a:t>
            </a:r>
            <a:r>
              <a:rPr lang="ru-RU" sz="2400" dirty="0" err="1" smtClean="0"/>
              <a:t>неприпустимими</a:t>
            </a:r>
            <a:r>
              <a:rPr lang="ru-RU" sz="2400" dirty="0" smtClean="0"/>
              <a:t>  </a:t>
            </a:r>
            <a:r>
              <a:rPr lang="ru-RU" sz="2400" dirty="0" err="1" smtClean="0"/>
              <a:t>деформаціями</a:t>
            </a:r>
            <a:r>
              <a:rPr lang="ru-RU" sz="2400" dirty="0" smtClean="0"/>
              <a:t> (</a:t>
            </a:r>
            <a:r>
              <a:rPr lang="ru-RU" sz="2400" dirty="0" err="1" smtClean="0"/>
              <a:t>тріщини</a:t>
            </a:r>
            <a:r>
              <a:rPr lang="ru-RU" sz="2400" dirty="0" smtClean="0"/>
              <a:t>, перекоси), </a:t>
            </a:r>
            <a:r>
              <a:rPr lang="ru-RU" sz="2400" dirty="0" err="1" smtClean="0"/>
              <a:t>збільшенням</a:t>
            </a:r>
            <a:r>
              <a:rPr lang="ru-RU" sz="2400" dirty="0" smtClean="0"/>
              <a:t> </a:t>
            </a:r>
            <a:r>
              <a:rPr lang="ru-RU" sz="2400" dirty="0" err="1" smtClean="0"/>
              <a:t>навантажень</a:t>
            </a:r>
            <a:r>
              <a:rPr lang="ru-RU" sz="2400" dirty="0" smtClean="0"/>
              <a:t> на  </a:t>
            </a:r>
            <a:r>
              <a:rPr lang="ru-RU" sz="2400" dirty="0" err="1" smtClean="0"/>
              <a:t>перекриття</a:t>
            </a:r>
            <a:r>
              <a:rPr lang="ru-RU" sz="2400" dirty="0" smtClean="0"/>
              <a:t> та </a:t>
            </a:r>
            <a:r>
              <a:rPr lang="ru-RU" sz="2400" dirty="0" err="1" smtClean="0"/>
              <a:t>іншими</a:t>
            </a:r>
            <a:r>
              <a:rPr lang="ru-RU" sz="2400" dirty="0" smtClean="0"/>
              <a:t> причинами. </a:t>
            </a:r>
            <a:r>
              <a:rPr lang="ru-RU" sz="2400" dirty="0" err="1" smtClean="0"/>
              <a:t>Вибір</a:t>
            </a:r>
            <a:r>
              <a:rPr lang="ru-RU" sz="2400" dirty="0" smtClean="0"/>
              <a:t> </a:t>
            </a:r>
            <a:r>
              <a:rPr lang="ru-RU" sz="2400" dirty="0" err="1" smtClean="0"/>
              <a:t>способів</a:t>
            </a:r>
            <a:r>
              <a:rPr lang="ru-RU" sz="2400" dirty="0" smtClean="0"/>
              <a:t> </a:t>
            </a:r>
            <a:r>
              <a:rPr lang="ru-RU" sz="2400" dirty="0" err="1" smtClean="0"/>
              <a:t>підсилення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фундаментів</a:t>
            </a:r>
            <a:r>
              <a:rPr lang="ru-RU" sz="2400" dirty="0" smtClean="0"/>
              <a:t> </a:t>
            </a:r>
            <a:r>
              <a:rPr lang="ru-RU" sz="2400" dirty="0" err="1" smtClean="0"/>
              <a:t>залежить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характеру </a:t>
            </a:r>
            <a:r>
              <a:rPr lang="ru-RU" sz="2400" dirty="0" err="1" smtClean="0"/>
              <a:t>руйнування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причин,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його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викликали</a:t>
            </a:r>
            <a:r>
              <a:rPr lang="ru-RU" sz="2400" dirty="0" smtClean="0"/>
              <a:t>. На </a:t>
            </a:r>
            <a:r>
              <a:rPr lang="ru-RU" sz="2400" dirty="0" err="1" smtClean="0"/>
              <a:t>основі</a:t>
            </a:r>
            <a:r>
              <a:rPr lang="ru-RU" sz="2400" dirty="0" smtClean="0"/>
              <a:t> </a:t>
            </a:r>
            <a:r>
              <a:rPr lang="ru-RU" sz="2400" dirty="0" err="1" smtClean="0"/>
              <a:t>аналізу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виявлених</a:t>
            </a:r>
            <a:r>
              <a:rPr lang="ru-RU" sz="2400" dirty="0" smtClean="0"/>
              <a:t> причин </a:t>
            </a:r>
            <a:r>
              <a:rPr lang="ru-RU" sz="2400" dirty="0" err="1" smtClean="0"/>
              <a:t>і</a:t>
            </a:r>
            <a:r>
              <a:rPr lang="ru-RU" sz="2400" dirty="0" smtClean="0"/>
              <a:t> характеру </a:t>
            </a:r>
            <a:r>
              <a:rPr lang="ru-RU" sz="2400" dirty="0" err="1" smtClean="0"/>
              <a:t>руйнування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визначають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методи</a:t>
            </a:r>
            <a:r>
              <a:rPr lang="ru-RU" sz="2400" dirty="0" smtClean="0"/>
              <a:t> ремонту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зміцнення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фундаментів</a:t>
            </a:r>
            <a:r>
              <a:rPr lang="uk-UA" sz="2400" dirty="0" smtClean="0"/>
              <a:t>. М</a:t>
            </a:r>
            <a:r>
              <a:rPr lang="en-US" sz="2400" dirty="0" err="1" smtClean="0"/>
              <a:t>ікропалі</a:t>
            </a:r>
            <a:r>
              <a:rPr lang="uk-UA" sz="2400" dirty="0" smtClean="0"/>
              <a:t>, у т.ч.</a:t>
            </a:r>
            <a:r>
              <a:rPr lang="en-US" sz="2400" dirty="0" smtClean="0"/>
              <a:t> з </a:t>
            </a:r>
            <a:r>
              <a:rPr lang="en-US" sz="2400" dirty="0" err="1" smtClean="0"/>
              <a:t>поширеною</a:t>
            </a:r>
            <a:r>
              <a:rPr lang="en-US" sz="2400" dirty="0" smtClean="0"/>
              <a:t> </a:t>
            </a:r>
            <a:r>
              <a:rPr lang="en-US" sz="2400" dirty="0" err="1" smtClean="0"/>
              <a:t>п’ятою</a:t>
            </a:r>
            <a:r>
              <a:rPr lang="en-US" sz="2400" dirty="0" smtClean="0"/>
              <a:t> </a:t>
            </a:r>
            <a:r>
              <a:rPr lang="ru-RU" sz="2400" dirty="0" smtClean="0"/>
              <a:t>[1]</a:t>
            </a:r>
            <a:r>
              <a:rPr lang="uk-UA" sz="2400" dirty="0" smtClean="0"/>
              <a:t>,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виготовляються</a:t>
            </a:r>
            <a:r>
              <a:rPr lang="ru-RU" sz="2400" dirty="0" smtClean="0"/>
              <a:t>,</a:t>
            </a:r>
            <a:r>
              <a:rPr lang="uk-UA" sz="2400" dirty="0" smtClean="0"/>
              <a:t> </a:t>
            </a:r>
            <a:r>
              <a:rPr lang="uk-UA" sz="2400" dirty="0" smtClean="0"/>
              <a:t>як правило,</a:t>
            </a:r>
            <a:r>
              <a:rPr lang="ru-RU" sz="2400" dirty="0" smtClean="0"/>
              <a:t> у </a:t>
            </a:r>
            <a:r>
              <a:rPr lang="ru-RU" sz="2400" dirty="0" err="1" smtClean="0"/>
              <a:t>вигляді</a:t>
            </a:r>
            <a:r>
              <a:rPr lang="ru-RU" sz="2400" dirty="0" smtClean="0"/>
              <a:t> </a:t>
            </a:r>
            <a:r>
              <a:rPr lang="ru-RU" sz="2400" dirty="0" err="1" smtClean="0"/>
              <a:t>стержнів</a:t>
            </a:r>
            <a:r>
              <a:rPr lang="ru-RU" sz="2400" dirty="0" smtClean="0"/>
              <a:t> круглого поперечного </a:t>
            </a:r>
            <a:r>
              <a:rPr lang="ru-RU" sz="2400" dirty="0" err="1" smtClean="0"/>
              <a:t>перерізу</a:t>
            </a:r>
            <a:r>
              <a:rPr lang="ru-RU" sz="2400" dirty="0" smtClean="0"/>
              <a:t> </a:t>
            </a:r>
            <a:r>
              <a:rPr lang="ru-RU" sz="2400" dirty="0" err="1" smtClean="0"/>
              <a:t>діаметром</a:t>
            </a:r>
            <a:r>
              <a:rPr lang="ru-RU" sz="2400" dirty="0" smtClean="0"/>
              <a:t> до 250 мм </a:t>
            </a:r>
            <a:r>
              <a:rPr lang="uk-UA" sz="2400" dirty="0" smtClean="0"/>
              <a:t>і виконуються методом гідравлічного втискування з одночасним встановленням несучої здатності (показник манометра) без необхідності аналізу </a:t>
            </a:r>
            <a:r>
              <a:rPr lang="uk-UA" sz="2400" dirty="0" err="1" smtClean="0"/>
              <a:t>грунтів</a:t>
            </a:r>
            <a:r>
              <a:rPr lang="uk-UA" sz="2400" dirty="0" smtClean="0"/>
              <a:t>.</a:t>
            </a:r>
            <a:r>
              <a:rPr lang="ru-RU" sz="2400" dirty="0" smtClean="0"/>
              <a:t> </a:t>
            </a:r>
            <a:r>
              <a:rPr lang="ru-RU" sz="2400" dirty="0" err="1" smtClean="0"/>
              <a:t>Запропонован</a:t>
            </a:r>
            <a:r>
              <a:rPr lang="uk-UA" sz="2400" dirty="0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мікропал</a:t>
            </a:r>
            <a:r>
              <a:rPr lang="uk-UA" sz="2400" dirty="0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ма</a:t>
            </a:r>
            <a:r>
              <a:rPr lang="uk-UA" sz="2400" dirty="0" err="1" smtClean="0"/>
              <a:t>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високу</a:t>
            </a:r>
            <a:r>
              <a:rPr lang="ru-RU" sz="2400" dirty="0" smtClean="0"/>
              <a:t> </a:t>
            </a:r>
            <a:r>
              <a:rPr lang="ru-RU" sz="2400" dirty="0" err="1" smtClean="0"/>
              <a:t>несучу</a:t>
            </a:r>
            <a:r>
              <a:rPr lang="ru-RU" sz="2400" dirty="0" smtClean="0"/>
              <a:t> </a:t>
            </a:r>
            <a:r>
              <a:rPr lang="ru-RU" sz="2400" dirty="0" err="1" smtClean="0"/>
              <a:t>здатність</a:t>
            </a:r>
            <a:r>
              <a:rPr lang="ru-RU" sz="2400" dirty="0" smtClean="0"/>
              <a:t>, </a:t>
            </a:r>
            <a:r>
              <a:rPr lang="ru-RU" sz="2400" dirty="0" err="1" smtClean="0"/>
              <a:t>мінімальну</a:t>
            </a:r>
            <a:r>
              <a:rPr lang="ru-RU" sz="2400" dirty="0" smtClean="0"/>
              <a:t> </a:t>
            </a:r>
            <a:r>
              <a:rPr lang="ru-RU" sz="2400" dirty="0" err="1" smtClean="0"/>
              <a:t>витрату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матеріалів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нескладну</a:t>
            </a:r>
            <a:r>
              <a:rPr lang="ru-RU" sz="2400" dirty="0" smtClean="0"/>
              <a:t> </a:t>
            </a:r>
            <a:r>
              <a:rPr lang="ru-RU" sz="2400" dirty="0" err="1" smtClean="0"/>
              <a:t>технологію</a:t>
            </a:r>
            <a:r>
              <a:rPr lang="ru-RU" sz="2400" dirty="0" smtClean="0"/>
              <a:t> </a:t>
            </a:r>
            <a:r>
              <a:rPr lang="ru-RU" sz="2400" dirty="0" err="1" smtClean="0"/>
              <a:t>виготовлення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що</a:t>
            </a:r>
            <a:r>
              <a:rPr lang="ru-RU" sz="2400" dirty="0" smtClean="0"/>
              <a:t> </a:t>
            </a:r>
            <a:r>
              <a:rPr lang="ru-RU" sz="2400" dirty="0" err="1" smtClean="0"/>
              <a:t>дає</a:t>
            </a:r>
            <a:r>
              <a:rPr lang="ru-RU" sz="2400" dirty="0" smtClean="0"/>
              <a:t> </a:t>
            </a:r>
            <a:r>
              <a:rPr lang="ru-RU" sz="2400" dirty="0" err="1" smtClean="0"/>
              <a:t>можливість</a:t>
            </a:r>
            <a:r>
              <a:rPr lang="ru-RU" sz="2400" dirty="0" smtClean="0"/>
              <a:t> </a:t>
            </a:r>
            <a:r>
              <a:rPr lang="ru-RU" sz="2400" dirty="0" err="1" smtClean="0"/>
              <a:t>застосувати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при </a:t>
            </a:r>
            <a:r>
              <a:rPr lang="ru-RU" sz="2400" dirty="0" err="1" smtClean="0"/>
              <a:t>обмеженому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доступі</a:t>
            </a:r>
            <a:r>
              <a:rPr lang="ru-RU" sz="2400" dirty="0" smtClean="0"/>
              <a:t> та у </a:t>
            </a:r>
            <a:r>
              <a:rPr lang="ru-RU" sz="2400" dirty="0" err="1" smtClean="0"/>
              <a:t>складних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інженерно-геологічних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умовах</a:t>
            </a:r>
            <a:r>
              <a:rPr lang="ru-RU" sz="2400" dirty="0" smtClean="0"/>
              <a:t>.</a:t>
            </a:r>
            <a:endParaRPr lang="uk-UA" sz="24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9509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6813" y="1086616"/>
            <a:ext cx="114569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000" dirty="0" smtClean="0"/>
              <a:t> </a:t>
            </a:r>
            <a:r>
              <a:rPr lang="uk-UA" sz="2400" b="1" dirty="0" smtClean="0"/>
              <a:t>Виклад матеріалу.</a:t>
            </a:r>
            <a:r>
              <a:rPr lang="uk-UA" sz="2400" dirty="0" smtClean="0"/>
              <a:t> Спрощення технології влаштування </a:t>
            </a:r>
            <a:r>
              <a:rPr lang="uk-UA" sz="2400" dirty="0" err="1" smtClean="0"/>
              <a:t>втискуваних</a:t>
            </a:r>
            <a:r>
              <a:rPr lang="uk-UA" sz="2400" dirty="0" smtClean="0"/>
              <a:t> </a:t>
            </a:r>
            <a:r>
              <a:rPr lang="uk-UA" sz="2400" dirty="0" err="1" smtClean="0"/>
              <a:t>мікропаль</a:t>
            </a:r>
            <a:r>
              <a:rPr lang="uk-UA" sz="2400" dirty="0" smtClean="0"/>
              <a:t> за допомогою нескладного портативного механічного обладнання дає можливість влаштувати їх в умовах обмеженого доступу (наприклад, у підвальних приміщеннях) та у складних інженерно-геологічних умовах (наприклад, на схилах пагорбів). Влаштування </a:t>
            </a:r>
            <a:r>
              <a:rPr lang="uk-UA" sz="2400" dirty="0" err="1" smtClean="0"/>
              <a:t>мікропаль</a:t>
            </a:r>
            <a:r>
              <a:rPr lang="ru-RU" sz="2400" dirty="0" smtClean="0"/>
              <a:t> проводиться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використанням</a:t>
            </a:r>
            <a:r>
              <a:rPr lang="ru-RU" sz="2400" dirty="0" smtClean="0"/>
              <a:t> малогабаритного </a:t>
            </a:r>
            <a:r>
              <a:rPr lang="ru-RU" sz="2400" dirty="0" err="1" smtClean="0"/>
              <a:t>механічного</a:t>
            </a:r>
            <a:r>
              <a:rPr lang="ru-RU" sz="2400" dirty="0" smtClean="0"/>
              <a:t> </a:t>
            </a:r>
            <a:r>
              <a:rPr lang="ru-RU" sz="2400" dirty="0" err="1" smtClean="0"/>
              <a:t>обладнання</a:t>
            </a:r>
            <a:r>
              <a:rPr lang="ru-RU" sz="2400" dirty="0" smtClean="0"/>
              <a:t>, </a:t>
            </a:r>
            <a:r>
              <a:rPr lang="ru-RU" sz="2400" dirty="0" err="1" smtClean="0"/>
              <a:t>і</a:t>
            </a:r>
            <a:r>
              <a:rPr lang="ru-RU" sz="2400" dirty="0" smtClean="0"/>
              <a:t>, в </a:t>
            </a:r>
            <a:r>
              <a:rPr lang="ru-RU" sz="2400" dirty="0" err="1" smtClean="0"/>
              <a:t>залежності</a:t>
            </a:r>
            <a:r>
              <a:rPr lang="ru-RU" sz="2400" dirty="0" smtClean="0"/>
              <a:t> </a:t>
            </a:r>
            <a:r>
              <a:rPr lang="ru-RU" sz="2400" dirty="0" err="1" smtClean="0"/>
              <a:t>від</a:t>
            </a:r>
            <a:r>
              <a:rPr lang="ru-RU" sz="2400" dirty="0" smtClean="0"/>
              <a:t> </a:t>
            </a:r>
            <a:r>
              <a:rPr lang="ru-RU" sz="2400" dirty="0" err="1" smtClean="0"/>
              <a:t>інженерно-геологічних</a:t>
            </a:r>
            <a:r>
              <a:rPr lang="ru-RU" sz="2400" dirty="0" smtClean="0"/>
              <a:t> умов, </a:t>
            </a:r>
            <a:r>
              <a:rPr lang="ru-RU" sz="2400" dirty="0" err="1" smtClean="0"/>
              <a:t>може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виконуватися</a:t>
            </a:r>
            <a:r>
              <a:rPr lang="ru-RU" sz="2400" dirty="0" smtClean="0"/>
              <a:t> на </a:t>
            </a:r>
            <a:r>
              <a:rPr lang="ru-RU" sz="2400" dirty="0" err="1" smtClean="0"/>
              <a:t>глибину</a:t>
            </a:r>
            <a:r>
              <a:rPr lang="ru-RU" sz="2400" dirty="0" smtClean="0"/>
              <a:t> до 6-8м. У </a:t>
            </a:r>
            <a:r>
              <a:rPr lang="ru-RU" sz="2400" dirty="0" err="1" smtClean="0"/>
              <a:t>процесі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робіт</a:t>
            </a:r>
            <a:r>
              <a:rPr lang="ru-RU" sz="2400" dirty="0" smtClean="0"/>
              <a:t> </a:t>
            </a:r>
            <a:r>
              <a:rPr lang="ru-RU" sz="2400" dirty="0" err="1" smtClean="0"/>
              <a:t>з</a:t>
            </a:r>
            <a:r>
              <a:rPr lang="ru-RU" sz="2400" dirty="0" smtClean="0"/>
              <a:t> </a:t>
            </a:r>
            <a:r>
              <a:rPr lang="uk-UA" sz="2400" dirty="0" smtClean="0"/>
              <a:t>підсилення </a:t>
            </a:r>
            <a:r>
              <a:rPr lang="ru-RU" sz="2400" dirty="0" err="1" smtClean="0"/>
              <a:t>фундаментів</a:t>
            </a:r>
            <a:r>
              <a:rPr lang="ru-RU" sz="2400" dirty="0" smtClean="0"/>
              <a:t> </a:t>
            </a:r>
            <a:r>
              <a:rPr lang="ru-RU" sz="2400" dirty="0" err="1" smtClean="0"/>
              <a:t>інженерно-технічні</a:t>
            </a:r>
            <a:r>
              <a:rPr lang="ru-RU" sz="2400" dirty="0" smtClean="0"/>
              <a:t> </a:t>
            </a:r>
            <a:r>
              <a:rPr lang="ru-RU" sz="2400" dirty="0" err="1" smtClean="0"/>
              <a:t>працівники</a:t>
            </a:r>
            <a:r>
              <a:rPr lang="ru-RU" sz="2400" dirty="0" smtClean="0"/>
              <a:t> </a:t>
            </a:r>
            <a:r>
              <a:rPr lang="ru-RU" sz="2400" dirty="0" err="1" smtClean="0"/>
              <a:t>ремонтно</a:t>
            </a:r>
            <a:r>
              <a:rPr lang="ru-RU" sz="2400" dirty="0" smtClean="0"/>
              <a:t>- </a:t>
            </a:r>
            <a:r>
              <a:rPr lang="ru-RU" sz="2400" dirty="0" err="1" smtClean="0"/>
              <a:t>будівельних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організацій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замовники</a:t>
            </a:r>
            <a:r>
              <a:rPr lang="ru-RU" sz="2400" dirty="0" smtClean="0"/>
              <a:t> </a:t>
            </a:r>
            <a:r>
              <a:rPr lang="ru-RU" sz="2400" dirty="0" err="1" smtClean="0"/>
              <a:t>здійснюють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постійний</a:t>
            </a:r>
            <a:r>
              <a:rPr lang="ru-RU" sz="2400" dirty="0" smtClean="0"/>
              <a:t> контроль за </a:t>
            </a:r>
            <a:r>
              <a:rPr lang="ru-RU" sz="2400" dirty="0" err="1" smtClean="0"/>
              <a:t>якістю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робіт</a:t>
            </a:r>
            <a:r>
              <a:rPr lang="ru-RU" sz="2400" dirty="0" smtClean="0"/>
              <a:t>, складом  </a:t>
            </a:r>
            <a:r>
              <a:rPr lang="ru-RU" sz="2400" dirty="0" err="1" smtClean="0"/>
              <a:t>і</a:t>
            </a:r>
            <a:r>
              <a:rPr lang="ru-RU" sz="2400" dirty="0" smtClean="0"/>
              <a:t>  </a:t>
            </a:r>
            <a:r>
              <a:rPr lang="ru-RU" sz="2400" dirty="0" err="1" smtClean="0"/>
              <a:t>властивостями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будів</a:t>
            </a:r>
            <a:r>
              <a:rPr lang="uk-UA" sz="2400" dirty="0" smtClean="0"/>
              <a:t>е</a:t>
            </a:r>
            <a:r>
              <a:rPr lang="ru-RU" sz="2400" dirty="0" err="1" smtClean="0"/>
              <a:t>льних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матеріалів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відповідністю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ru-RU" sz="2400" dirty="0" smtClean="0"/>
              <a:t> </a:t>
            </a:r>
            <a:r>
              <a:rPr lang="ru-RU" sz="2400" dirty="0" err="1" smtClean="0"/>
              <a:t>діючим</a:t>
            </a:r>
            <a:r>
              <a:rPr lang="ru-RU" sz="2400" dirty="0" smtClean="0"/>
              <a:t> </a:t>
            </a:r>
            <a:r>
              <a:rPr lang="ru-RU" sz="2400" dirty="0" err="1" smtClean="0"/>
              <a:t>нормативним</a:t>
            </a:r>
            <a:r>
              <a:rPr lang="ru-RU" sz="2400" dirty="0" smtClean="0"/>
              <a:t> документам. В </a:t>
            </a:r>
            <a:r>
              <a:rPr lang="ru-RU" sz="2400" dirty="0" err="1" smtClean="0"/>
              <a:t>ході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виконання</a:t>
            </a:r>
            <a:r>
              <a:rPr lang="ru-RU" sz="2400" dirty="0" smtClean="0"/>
              <a:t> </a:t>
            </a:r>
            <a:r>
              <a:rPr lang="ru-RU" sz="2400" dirty="0" err="1" smtClean="0"/>
              <a:t>будівельно-монтажних</a:t>
            </a:r>
            <a:r>
              <a:rPr lang="ru-RU" sz="2400" dirty="0" smtClean="0"/>
              <a:t> </a:t>
            </a:r>
            <a:r>
              <a:rPr lang="ru-RU" sz="2400" dirty="0" err="1" smtClean="0"/>
              <a:t>робіт</a:t>
            </a:r>
            <a:r>
              <a:rPr lang="ru-RU" sz="2400" dirty="0" smtClean="0"/>
              <a:t> </a:t>
            </a:r>
            <a:r>
              <a:rPr lang="ru-RU" sz="2400" dirty="0" err="1" smtClean="0"/>
              <a:t>здійснюють</a:t>
            </a:r>
            <a:r>
              <a:rPr lang="ru-RU" sz="2400" dirty="0" smtClean="0"/>
              <a:t> </a:t>
            </a:r>
            <a:r>
              <a:rPr lang="ru-RU" sz="2400" dirty="0" err="1" smtClean="0"/>
              <a:t>операційний</a:t>
            </a:r>
            <a:r>
              <a:rPr lang="ru-RU" sz="2400" dirty="0" smtClean="0"/>
              <a:t> контроль </a:t>
            </a:r>
            <a:r>
              <a:rPr lang="ru-RU" sz="2400" dirty="0" err="1" smtClean="0"/>
              <a:t>виробничих</a:t>
            </a:r>
            <a:r>
              <a:rPr lang="ru-RU" sz="2400" dirty="0" smtClean="0"/>
              <a:t> </a:t>
            </a:r>
            <a:r>
              <a:rPr lang="ru-RU" sz="2400" dirty="0" err="1" smtClean="0"/>
              <a:t>процесів</a:t>
            </a:r>
            <a:r>
              <a:rPr lang="ru-RU" sz="2400" dirty="0" smtClean="0"/>
              <a:t>, </a:t>
            </a:r>
            <a:r>
              <a:rPr lang="ru-RU" sz="2400" dirty="0" err="1" smtClean="0"/>
              <a:t>який</a:t>
            </a:r>
            <a:r>
              <a:rPr lang="ru-RU" sz="2400" dirty="0" smtClean="0"/>
              <a:t> </a:t>
            </a:r>
            <a:r>
              <a:rPr lang="ru-RU" sz="2400" dirty="0" err="1" smtClean="0"/>
              <a:t>дозволяє</a:t>
            </a:r>
            <a:r>
              <a:rPr lang="ru-RU" sz="2400" dirty="0" smtClean="0"/>
              <a:t> </a:t>
            </a:r>
            <a:r>
              <a:rPr lang="ru-RU" sz="2400" dirty="0" err="1" smtClean="0"/>
              <a:t>своєчасно</a:t>
            </a:r>
            <a:r>
              <a:rPr lang="ru-RU" sz="2400" dirty="0" smtClean="0"/>
              <a:t> </a:t>
            </a:r>
            <a:r>
              <a:rPr lang="ru-RU" sz="2400" dirty="0" err="1" smtClean="0"/>
              <a:t>виявляти</a:t>
            </a:r>
            <a:r>
              <a:rPr lang="ru-RU" sz="2400" dirty="0" smtClean="0"/>
              <a:t> </a:t>
            </a:r>
            <a:r>
              <a:rPr lang="ru-RU" sz="2400" dirty="0" err="1" smtClean="0"/>
              <a:t>дефекти</a:t>
            </a:r>
            <a:r>
              <a:rPr lang="ru-RU" sz="2400" dirty="0" smtClean="0"/>
              <a:t> </a:t>
            </a:r>
            <a:r>
              <a:rPr lang="ru-RU" sz="2400" dirty="0" err="1" smtClean="0"/>
              <a:t>і</a:t>
            </a:r>
            <a:r>
              <a:rPr lang="ru-RU" sz="2400" dirty="0" smtClean="0"/>
              <a:t> </a:t>
            </a:r>
            <a:r>
              <a:rPr lang="ru-RU" sz="2400" dirty="0" err="1" smtClean="0"/>
              <a:t>вживати</a:t>
            </a:r>
            <a:r>
              <a:rPr lang="ru-RU" sz="2400" dirty="0" smtClean="0"/>
              <a:t> заходи </a:t>
            </a:r>
            <a:r>
              <a:rPr lang="ru-RU" sz="2400" dirty="0" err="1" smtClean="0"/>
              <a:t>щодо</a:t>
            </a:r>
            <a:r>
              <a:rPr lang="ru-RU" sz="2400" dirty="0" smtClean="0"/>
              <a:t> </a:t>
            </a:r>
            <a:r>
              <a:rPr lang="ru-RU" sz="2400" dirty="0" err="1" smtClean="0"/>
              <a:t>їх</a:t>
            </a:r>
            <a:r>
              <a:rPr lang="uk-UA" sz="2400" dirty="0" smtClean="0"/>
              <a:t> усунення.</a:t>
            </a:r>
            <a:endParaRPr lang="uk-UA" sz="24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750" y="31750"/>
            <a:ext cx="9509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6813" y="1086616"/>
            <a:ext cx="11456988" cy="7602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uk-UA" sz="2800" dirty="0" smtClean="0"/>
              <a:t> </a:t>
            </a:r>
            <a:r>
              <a:rPr lang="uk-UA" sz="2800" b="1" dirty="0" smtClean="0"/>
              <a:t>Висновки.</a:t>
            </a:r>
            <a:r>
              <a:rPr lang="uk-UA" sz="2800" dirty="0" smtClean="0"/>
              <a:t> Проаналізувавши дослідження</a:t>
            </a:r>
            <a:r>
              <a:rPr lang="ru-RU" sz="2800" dirty="0" smtClean="0"/>
              <a:t> [1-3]</a:t>
            </a:r>
            <a:r>
              <a:rPr lang="ru-RU" sz="2800" b="1" dirty="0" smtClean="0"/>
              <a:t> </a:t>
            </a:r>
            <a:r>
              <a:rPr lang="ru-RU" sz="2800" dirty="0" smtClean="0"/>
              <a:t> </a:t>
            </a:r>
            <a:r>
              <a:rPr lang="ru-RU" sz="2800" dirty="0" err="1" smtClean="0"/>
              <a:t>щодо</a:t>
            </a:r>
            <a:r>
              <a:rPr lang="ru-RU" sz="2800" dirty="0" smtClean="0"/>
              <a:t> </a:t>
            </a:r>
            <a:r>
              <a:rPr lang="ru-RU" sz="2800" dirty="0" err="1" smtClean="0"/>
              <a:t>використання</a:t>
            </a:r>
            <a:r>
              <a:rPr lang="ru-RU" sz="2800" dirty="0" smtClean="0"/>
              <a:t> у </a:t>
            </a:r>
            <a:r>
              <a:rPr lang="ru-RU" sz="2800" dirty="0" err="1" smtClean="0"/>
              <a:t>практиці</a:t>
            </a:r>
            <a:r>
              <a:rPr lang="ru-RU" sz="2800" dirty="0" smtClean="0"/>
              <a:t> </a:t>
            </a:r>
            <a:r>
              <a:rPr lang="ru-RU" sz="2800" dirty="0" err="1" smtClean="0"/>
              <a:t>будівництва</a:t>
            </a:r>
            <a:r>
              <a:rPr lang="ru-RU" sz="2800" dirty="0" smtClean="0"/>
              <a:t> </a:t>
            </a:r>
            <a:r>
              <a:rPr lang="uk-UA" sz="2800" dirty="0" err="1" smtClean="0"/>
              <a:t>мікро</a:t>
            </a:r>
            <a:r>
              <a:rPr lang="ru-RU" sz="2800" dirty="0" smtClean="0"/>
              <a:t>паль </a:t>
            </a:r>
            <a:r>
              <a:rPr lang="ru-RU" sz="2800" dirty="0" err="1" smtClean="0"/>
              <a:t>запропонована</a:t>
            </a:r>
            <a:r>
              <a:rPr lang="ru-RU" sz="2800" dirty="0" smtClean="0"/>
              <a:t> </a:t>
            </a:r>
            <a:r>
              <a:rPr lang="ru-RU" sz="2800" dirty="0" err="1" smtClean="0"/>
              <a:t>технологія</a:t>
            </a:r>
            <a:r>
              <a:rPr lang="ru-RU" sz="2800" dirty="0" smtClean="0"/>
              <a:t>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 smtClean="0"/>
              <a:t>виготовлення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дає</a:t>
            </a:r>
            <a:r>
              <a:rPr lang="ru-RU" sz="2800" dirty="0" smtClean="0"/>
              <a:t> </a:t>
            </a:r>
            <a:r>
              <a:rPr lang="ru-RU" sz="2800" dirty="0" err="1" smtClean="0"/>
              <a:t>економічний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ефект</a:t>
            </a:r>
            <a:r>
              <a:rPr lang="ru-RU" sz="2800" dirty="0" smtClean="0"/>
              <a:t> при </a:t>
            </a:r>
            <a:r>
              <a:rPr lang="ru-RU" sz="2800" dirty="0" err="1" smtClean="0"/>
              <a:t>їх</a:t>
            </a:r>
            <a:r>
              <a:rPr lang="ru-RU" sz="2800" dirty="0" smtClean="0"/>
              <a:t> </a:t>
            </a:r>
            <a:r>
              <a:rPr lang="ru-RU" sz="2800" dirty="0" err="1" smtClean="0"/>
              <a:t>влаштування</a:t>
            </a:r>
            <a:r>
              <a:rPr lang="ru-RU" sz="2800" dirty="0" smtClean="0"/>
              <a:t> у </a:t>
            </a:r>
            <a:r>
              <a:rPr lang="ru-RU" sz="2800" dirty="0" err="1" smtClean="0"/>
              <a:t>важкодоступних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місцях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за умов </a:t>
            </a:r>
            <a:r>
              <a:rPr lang="ru-RU" sz="2800" dirty="0" err="1" smtClean="0"/>
              <a:t>щільної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забудови</a:t>
            </a:r>
            <a:r>
              <a:rPr lang="ru-RU" sz="2800" dirty="0" smtClean="0"/>
              <a:t>.  При </a:t>
            </a:r>
            <a:r>
              <a:rPr lang="ru-RU" sz="2800" dirty="0" err="1" smtClean="0"/>
              <a:t>дослідженні</a:t>
            </a:r>
            <a:r>
              <a:rPr lang="ru-RU" sz="2800" dirty="0" smtClean="0"/>
              <a:t> напружено-</a:t>
            </a:r>
            <a:r>
              <a:rPr lang="ru-RU" sz="2800" dirty="0" err="1" smtClean="0"/>
              <a:t>деформованого</a:t>
            </a:r>
            <a:r>
              <a:rPr lang="ru-RU" sz="2800" dirty="0" smtClean="0"/>
              <a:t> стану </a:t>
            </a:r>
            <a:r>
              <a:rPr lang="uk-UA" sz="2800" dirty="0" err="1" smtClean="0"/>
              <a:t>мікропаль</a:t>
            </a:r>
            <a:r>
              <a:rPr lang="uk-UA" sz="2800" dirty="0"/>
              <a:t> з </a:t>
            </a:r>
            <a:r>
              <a:rPr lang="uk-UA" sz="2800" dirty="0" err="1" smtClean="0"/>
              <a:t>поширенною</a:t>
            </a:r>
            <a:r>
              <a:rPr lang="uk-UA" sz="2800" dirty="0" smtClean="0"/>
              <a:t> </a:t>
            </a:r>
            <a:r>
              <a:rPr lang="uk-UA" sz="2800" dirty="0" err="1"/>
              <a:t>пятою</a:t>
            </a:r>
            <a:r>
              <a:rPr lang="uk-UA" sz="2800" dirty="0"/>
              <a:t> </a:t>
            </a:r>
            <a:r>
              <a:rPr lang="ru-RU" sz="2800" dirty="0" err="1" smtClean="0"/>
              <a:t>було</a:t>
            </a:r>
            <a:r>
              <a:rPr lang="ru-RU" sz="2800" dirty="0" smtClean="0"/>
              <a:t> </a:t>
            </a:r>
            <a:r>
              <a:rPr lang="ru-RU" sz="2800" dirty="0" err="1" smtClean="0"/>
              <a:t>виявлено</a:t>
            </a:r>
            <a:r>
              <a:rPr lang="ru-RU" sz="2800" dirty="0" smtClean="0"/>
              <a:t> </a:t>
            </a:r>
            <a:r>
              <a:rPr lang="ru-RU" sz="2800" dirty="0" err="1" smtClean="0"/>
              <a:t>залежність</a:t>
            </a:r>
            <a:r>
              <a:rPr lang="ru-RU" sz="2800" dirty="0" smtClean="0"/>
              <a:t> </a:t>
            </a:r>
            <a:r>
              <a:rPr lang="uk-UA" sz="2800" dirty="0" smtClean="0"/>
              <a:t>діаметру </a:t>
            </a:r>
            <a:r>
              <a:rPr lang="uk-UA" sz="2800" dirty="0" err="1" smtClean="0"/>
              <a:t>пяти</a:t>
            </a:r>
            <a:r>
              <a:rPr lang="uk-UA" sz="2800" dirty="0" smtClean="0"/>
              <a:t> поширення на несучу здатність палі. </a:t>
            </a:r>
            <a:r>
              <a:rPr lang="ru-RU" sz="2800" dirty="0" err="1" smtClean="0"/>
              <a:t>Існуюча</a:t>
            </a:r>
            <a:r>
              <a:rPr lang="ru-RU" sz="2800" dirty="0" smtClean="0"/>
              <a:t> методика </a:t>
            </a:r>
            <a:r>
              <a:rPr lang="ru-RU" sz="2800" dirty="0" err="1" smtClean="0"/>
              <a:t>розрахунку</a:t>
            </a:r>
            <a:r>
              <a:rPr lang="ru-RU" sz="2800" dirty="0" smtClean="0"/>
              <a:t> </a:t>
            </a:r>
            <a:r>
              <a:rPr lang="ru-RU" sz="2800" dirty="0" err="1" smtClean="0"/>
              <a:t>дає</a:t>
            </a:r>
            <a:r>
              <a:rPr lang="ru-RU" sz="2800" dirty="0" smtClean="0"/>
              <a:t> </a:t>
            </a:r>
            <a:r>
              <a:rPr lang="ru-RU" sz="2800" dirty="0" err="1" smtClean="0"/>
              <a:t>можливість</a:t>
            </a:r>
            <a:r>
              <a:rPr lang="ru-RU" sz="2800" dirty="0" smtClean="0"/>
              <a:t> теоретично </a:t>
            </a:r>
            <a:r>
              <a:rPr lang="uk-UA" sz="2800" dirty="0" smtClean="0"/>
              <a:t>проаналізувати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несучу</a:t>
            </a:r>
            <a:r>
              <a:rPr lang="ru-RU" sz="2800" dirty="0" smtClean="0"/>
              <a:t> </a:t>
            </a:r>
            <a:r>
              <a:rPr lang="ru-RU" sz="2800" dirty="0" err="1" smtClean="0"/>
              <a:t>здатність</a:t>
            </a:r>
            <a:r>
              <a:rPr lang="uk-UA" sz="2800" dirty="0" smtClean="0"/>
              <a:t> </a:t>
            </a:r>
            <a:r>
              <a:rPr lang="uk-UA" sz="2800" dirty="0" err="1" smtClean="0"/>
              <a:t>втискуваних</a:t>
            </a:r>
            <a:r>
              <a:rPr lang="uk-UA" sz="2800" dirty="0" smtClean="0"/>
              <a:t> </a:t>
            </a:r>
            <a:r>
              <a:rPr lang="uk-UA" sz="2800" dirty="0" err="1" smtClean="0"/>
              <a:t>мікропаль</a:t>
            </a:r>
            <a:r>
              <a:rPr lang="uk-UA" sz="2800" dirty="0" smtClean="0"/>
              <a:t> у т.ч.</a:t>
            </a:r>
            <a:r>
              <a:rPr lang="ru-RU" sz="2800" dirty="0" smtClean="0"/>
              <a:t>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поширеною</a:t>
            </a:r>
            <a:r>
              <a:rPr lang="ru-RU" sz="2800" dirty="0" smtClean="0"/>
              <a:t> </a:t>
            </a:r>
            <a:r>
              <a:rPr lang="ru-RU" sz="2800" dirty="0" err="1" smtClean="0"/>
              <a:t>п’ятою</a:t>
            </a:r>
            <a:r>
              <a:rPr lang="ru-RU" sz="2800" dirty="0" smtClean="0"/>
              <a:t> на </a:t>
            </a:r>
            <a:r>
              <a:rPr lang="ru-RU" sz="2800" dirty="0" err="1" smtClean="0"/>
              <a:t>дію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вертикальних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навантажень</a:t>
            </a:r>
            <a:r>
              <a:rPr lang="uk-UA" sz="2800" dirty="0" smtClean="0"/>
              <a:t>.</a:t>
            </a:r>
            <a:endParaRPr lang="en-US" sz="2800" dirty="0" smtClean="0"/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/>
          </a:p>
          <a:p>
            <a:pPr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uk-UA" sz="4000" b="1" dirty="0" smtClean="0"/>
              <a:t>Дякую за увагу!</a:t>
            </a:r>
            <a:endParaRPr lang="en-US" sz="4000" b="1" dirty="0" smtClean="0"/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rgbClr val="002060"/>
              </a:solidFill>
              <a:latin typeface="+mn-lt"/>
            </a:endParaRPr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rgbClr val="002060"/>
              </a:solidFill>
              <a:latin typeface="+mn-lt"/>
            </a:endParaRPr>
          </a:p>
          <a:p>
            <a:pPr indent="-342900" algn="just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en-US" sz="2000" dirty="0" smtClean="0">
              <a:solidFill>
                <a:srgbClr val="002060"/>
              </a:solidFill>
              <a:latin typeface="+mn-lt"/>
            </a:endParaRPr>
          </a:p>
          <a:p>
            <a:pPr indent="-342900" algn="ctr" fontAlgn="auto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endParaRPr lang="uk-UA" sz="2000" dirty="0">
              <a:solidFill>
                <a:srgbClr val="00206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813</Words>
  <Application>Microsoft Office PowerPoint</Application>
  <PresentationFormat>Широкоэкранный</PresentationFormat>
  <Paragraphs>92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Тема Office</vt:lpstr>
      <vt:lpstr>Лист Microsoft Excel 97-2003</vt:lpstr>
      <vt:lpstr>   Презентація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Програма розвитку та стратегія</dc:title>
  <dc:creator>Myroslav Mazur</dc:creator>
  <cp:lastModifiedBy>SSB</cp:lastModifiedBy>
  <cp:revision>195</cp:revision>
  <dcterms:created xsi:type="dcterms:W3CDTF">2019-04-08T02:57:12Z</dcterms:created>
  <dcterms:modified xsi:type="dcterms:W3CDTF">2019-06-12T13:45:35Z</dcterms:modified>
</cp:coreProperties>
</file>