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handoutMasterIdLst>
    <p:handoutMasterId r:id="rId37"/>
  </p:handoutMasterIdLst>
  <p:sldIdLst>
    <p:sldId id="256" r:id="rId2"/>
    <p:sldId id="258" r:id="rId3"/>
    <p:sldId id="257" r:id="rId4"/>
    <p:sldId id="272" r:id="rId5"/>
    <p:sldId id="274" r:id="rId6"/>
    <p:sldId id="275" r:id="rId7"/>
    <p:sldId id="285" r:id="rId8"/>
    <p:sldId id="276" r:id="rId9"/>
    <p:sldId id="277" r:id="rId10"/>
    <p:sldId id="278" r:id="rId11"/>
    <p:sldId id="284" r:id="rId12"/>
    <p:sldId id="287" r:id="rId13"/>
    <p:sldId id="286" r:id="rId14"/>
    <p:sldId id="279" r:id="rId15"/>
    <p:sldId id="280" r:id="rId16"/>
    <p:sldId id="281" r:id="rId17"/>
    <p:sldId id="282" r:id="rId18"/>
    <p:sldId id="259" r:id="rId19"/>
    <p:sldId id="260" r:id="rId20"/>
    <p:sldId id="261" r:id="rId21"/>
    <p:sldId id="262" r:id="rId22"/>
    <p:sldId id="263" r:id="rId23"/>
    <p:sldId id="294" r:id="rId24"/>
    <p:sldId id="264" r:id="rId25"/>
    <p:sldId id="265" r:id="rId26"/>
    <p:sldId id="266" r:id="rId27"/>
    <p:sldId id="269" r:id="rId28"/>
    <p:sldId id="283" r:id="rId29"/>
    <p:sldId id="288" r:id="rId30"/>
    <p:sldId id="271" r:id="rId31"/>
    <p:sldId id="289" r:id="rId32"/>
    <p:sldId id="290" r:id="rId33"/>
    <p:sldId id="291" r:id="rId34"/>
    <p:sldId id="268" r:id="rId35"/>
  </p:sldIdLst>
  <p:sldSz cx="13004800" cy="9753600"/>
  <p:notesSz cx="10020300" cy="6888163"/>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oefler Text"/>
          <a:ea typeface="Hoefler Text"/>
          <a:cs typeface="Hoefler Text"/>
        </a:font>
        <a:srgbClr val="5E0033"/>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D9E3E9"/>
          </a:solidFill>
        </a:fill>
      </a:tcStyle>
    </a:wholeTbl>
    <a:band2H>
      <a:tcTxStyle/>
      <a:tcStyle>
        <a:tcBdr/>
        <a:fill>
          <a:solidFill>
            <a:srgbClr val="EDF1F4"/>
          </a:solidFill>
        </a:fill>
      </a:tcStyle>
    </a:band2H>
    <a:firstCol>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chemeClr val="accent1"/>
          </a:solidFill>
        </a:fill>
      </a:tcStyle>
    </a:firstCol>
    <a:lastRow>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381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chemeClr val="accent1"/>
          </a:solidFill>
        </a:fill>
      </a:tcStyle>
    </a:lastRow>
    <a:firstRow>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381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chemeClr val="accent1"/>
          </a:solidFill>
        </a:fill>
      </a:tcStyle>
    </a:firstRow>
  </a:tblStyle>
  <a:tblStyle styleId="{C7B018BB-80A7-4F77-B60F-C8B233D01FF8}" styleName="">
    <a:tblBg/>
    <a:wholeTbl>
      <a:tcTxStyle b="off" i="off">
        <a:font>
          <a:latin typeface="Hoefler Text"/>
          <a:ea typeface="Hoefler Text"/>
          <a:cs typeface="Hoefler Text"/>
        </a:font>
        <a:srgbClr val="5E0033"/>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chemeClr val="accent3"/>
          </a:solidFill>
        </a:fill>
      </a:tcStyle>
    </a:firstCol>
    <a:lastRow>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381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chemeClr val="accent3"/>
          </a:solidFill>
        </a:fill>
      </a:tcStyle>
    </a:lastRow>
    <a:firstRow>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381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chemeClr val="accent3"/>
          </a:solidFill>
        </a:fill>
      </a:tcStyle>
    </a:firstRow>
  </a:tblStyle>
  <a:tblStyle styleId="{EEE7283C-3CF3-47DC-8721-378D4A62B228}" styleName="">
    <a:tblBg/>
    <a:wholeTbl>
      <a:tcTxStyle b="off" i="off">
        <a:font>
          <a:latin typeface="Hoefler Text"/>
          <a:ea typeface="Hoefler Text"/>
          <a:cs typeface="Hoefler Text"/>
        </a:font>
        <a:srgbClr val="5E0033"/>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chemeClr val="accent6"/>
          </a:solidFill>
        </a:fill>
      </a:tcStyle>
    </a:firstCol>
    <a:lastRow>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381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chemeClr val="accent6"/>
          </a:solidFill>
        </a:fill>
      </a:tcStyle>
    </a:lastRow>
    <a:firstRow>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381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chemeClr val="accent6"/>
          </a:solidFill>
        </a:fill>
      </a:tcStyle>
    </a:firstRow>
  </a:tblStyle>
  <a:tblStyle styleId="{CF821DB8-F4EB-4A41-A1BA-3FCAFE7338EE}" styleName="">
    <a:tblBg/>
    <a:wholeTbl>
      <a:tcTxStyle b="off" i="off">
        <a:font>
          <a:latin typeface="Hoefler Text"/>
          <a:ea typeface="Hoefler Text"/>
          <a:cs typeface="Hoefler Text"/>
        </a:font>
        <a:srgbClr val="5E003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6E7"/>
          </a:solidFill>
        </a:fill>
      </a:tcStyle>
    </a:wholeTbl>
    <a:band2H>
      <a:tcTxStyle/>
      <a:tcStyle>
        <a:tcBdr/>
        <a:fill>
          <a:solidFill>
            <a:srgbClr val="5E5E5E"/>
          </a:solidFill>
        </a:fill>
      </a:tcStyle>
    </a:band2H>
    <a:firstCol>
      <a:tcTxStyle b="on" i="off">
        <a:font>
          <a:latin typeface="Hoefler Text"/>
          <a:ea typeface="Hoefler Text"/>
          <a:cs typeface="Hoefler Text"/>
        </a:font>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Hoefler Text"/>
          <a:ea typeface="Hoefler Text"/>
          <a:cs typeface="Hoefler Text"/>
        </a:font>
        <a:srgbClr val="5E0033"/>
      </a:tcTxStyle>
      <a:tcStyle>
        <a:tcBdr>
          <a:left>
            <a:ln w="12700" cap="flat">
              <a:noFill/>
              <a:miter lim="400000"/>
            </a:ln>
          </a:left>
          <a:right>
            <a:ln w="12700" cap="flat">
              <a:noFill/>
              <a:miter lim="400000"/>
            </a:ln>
          </a:right>
          <a:top>
            <a:ln w="50800" cap="flat">
              <a:solidFill>
                <a:srgbClr val="5E0033"/>
              </a:solidFill>
              <a:prstDash val="solid"/>
              <a:round/>
            </a:ln>
          </a:top>
          <a:bottom>
            <a:ln w="25400" cap="flat">
              <a:solidFill>
                <a:srgbClr val="5E0033"/>
              </a:solidFill>
              <a:prstDash val="solid"/>
              <a:round/>
            </a:ln>
          </a:bottom>
          <a:insideH>
            <a:ln w="12700" cap="flat">
              <a:noFill/>
              <a:miter lim="400000"/>
            </a:ln>
          </a:insideH>
          <a:insideV>
            <a:ln w="12700" cap="flat">
              <a:noFill/>
              <a:miter lim="400000"/>
            </a:ln>
          </a:insideV>
        </a:tcBdr>
        <a:fill>
          <a:solidFill>
            <a:srgbClr val="5E5E5E"/>
          </a:solidFill>
        </a:fill>
      </a:tcStyle>
    </a:lastRow>
    <a:firstRow>
      <a:tcTxStyle b="on" i="off">
        <a:font>
          <a:latin typeface="Hoefler Text"/>
          <a:ea typeface="Hoefler Text"/>
          <a:cs typeface="Hoefler Text"/>
        </a:font>
        <a:srgbClr val="5E5E5E"/>
      </a:tcTxStyle>
      <a:tcStyle>
        <a:tcBdr>
          <a:left>
            <a:ln w="12700" cap="flat">
              <a:noFill/>
              <a:miter lim="400000"/>
            </a:ln>
          </a:left>
          <a:right>
            <a:ln w="12700" cap="flat">
              <a:noFill/>
              <a:miter lim="400000"/>
            </a:ln>
          </a:right>
          <a:top>
            <a:ln w="25400" cap="flat">
              <a:solidFill>
                <a:srgbClr val="5E0033"/>
              </a:solidFill>
              <a:prstDash val="solid"/>
              <a:round/>
            </a:ln>
          </a:top>
          <a:bottom>
            <a:ln w="25400" cap="flat">
              <a:solidFill>
                <a:srgbClr val="5E0033"/>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oefler Text"/>
          <a:ea typeface="Hoefler Text"/>
          <a:cs typeface="Hoefler Text"/>
        </a:font>
        <a:srgbClr val="5E0033"/>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D1CACC"/>
          </a:solidFill>
        </a:fill>
      </a:tcStyle>
    </a:wholeTbl>
    <a:band2H>
      <a:tcTxStyle/>
      <a:tcStyle>
        <a:tcBdr/>
        <a:fill>
          <a:solidFill>
            <a:srgbClr val="E9E6E7"/>
          </a:solidFill>
        </a:fill>
      </a:tcStyle>
    </a:band2H>
    <a:firstCol>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0033"/>
          </a:solidFill>
        </a:fill>
      </a:tcStyle>
    </a:firstCol>
    <a:lastRow>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381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0033"/>
          </a:solidFill>
        </a:fill>
      </a:tcStyle>
    </a:lastRow>
    <a:firstRow>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381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0033"/>
          </a:solidFill>
        </a:fill>
      </a:tcStyle>
    </a:firstRow>
  </a:tblStyle>
  <a:tblStyle styleId="{2708684C-4D16-4618-839F-0558EEFCDFE6}" styleName="">
    <a:tblBg/>
    <a:wholeTbl>
      <a:tcTxStyle b="off"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
          <a:latin typeface="Hoefler Text"/>
          <a:ea typeface="Hoefler Text"/>
          <a:cs typeface="Hoefler Text"/>
        </a:font>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002" autoAdjust="0"/>
  </p:normalViewPr>
  <p:slideViewPr>
    <p:cSldViewPr>
      <p:cViewPr varScale="1">
        <p:scale>
          <a:sx n="42" d="100"/>
          <a:sy n="42" d="100"/>
        </p:scale>
        <p:origin x="1332" y="48"/>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341430" cy="345288"/>
          </a:xfrm>
          <a:prstGeom prst="rect">
            <a:avLst/>
          </a:prstGeom>
        </p:spPr>
        <p:txBody>
          <a:bodyPr vert="horz" lIns="92254" tIns="46127" rIns="92254" bIns="46127" rtlCol="0"/>
          <a:lstStyle>
            <a:lvl1pPr algn="l">
              <a:defRPr sz="1200"/>
            </a:lvl1pPr>
          </a:lstStyle>
          <a:p>
            <a:endParaRPr lang="ru-RU"/>
          </a:p>
        </p:txBody>
      </p:sp>
      <p:sp>
        <p:nvSpPr>
          <p:cNvPr id="3" name="Дата 2"/>
          <p:cNvSpPr>
            <a:spLocks noGrp="1"/>
          </p:cNvSpPr>
          <p:nvPr>
            <p:ph type="dt" sz="quarter" idx="1"/>
          </p:nvPr>
        </p:nvSpPr>
        <p:spPr>
          <a:xfrm>
            <a:off x="5676536" y="0"/>
            <a:ext cx="4341430" cy="345288"/>
          </a:xfrm>
          <a:prstGeom prst="rect">
            <a:avLst/>
          </a:prstGeom>
        </p:spPr>
        <p:txBody>
          <a:bodyPr vert="horz" lIns="92254" tIns="46127" rIns="92254" bIns="46127" rtlCol="0"/>
          <a:lstStyle>
            <a:lvl1pPr algn="r">
              <a:defRPr sz="1200"/>
            </a:lvl1pPr>
          </a:lstStyle>
          <a:p>
            <a:fld id="{788D0686-A31D-4943-B7E6-BDAA3D646830}" type="datetimeFigureOut">
              <a:rPr lang="ru-RU" smtClean="0"/>
              <a:t>16.03.2019</a:t>
            </a:fld>
            <a:endParaRPr lang="ru-RU"/>
          </a:p>
        </p:txBody>
      </p:sp>
      <p:sp>
        <p:nvSpPr>
          <p:cNvPr id="4" name="Нижний колонтитул 3"/>
          <p:cNvSpPr>
            <a:spLocks noGrp="1"/>
          </p:cNvSpPr>
          <p:nvPr>
            <p:ph type="ftr" sz="quarter" idx="2"/>
          </p:nvPr>
        </p:nvSpPr>
        <p:spPr>
          <a:xfrm>
            <a:off x="0" y="6542876"/>
            <a:ext cx="4341430" cy="345288"/>
          </a:xfrm>
          <a:prstGeom prst="rect">
            <a:avLst/>
          </a:prstGeom>
        </p:spPr>
        <p:txBody>
          <a:bodyPr vert="horz" lIns="92254" tIns="46127" rIns="92254" bIns="46127" rtlCol="0" anchor="b"/>
          <a:lstStyle>
            <a:lvl1pPr algn="l">
              <a:defRPr sz="1200"/>
            </a:lvl1pPr>
          </a:lstStyle>
          <a:p>
            <a:endParaRPr lang="ru-RU"/>
          </a:p>
        </p:txBody>
      </p:sp>
      <p:sp>
        <p:nvSpPr>
          <p:cNvPr id="5" name="Номер слайда 4"/>
          <p:cNvSpPr>
            <a:spLocks noGrp="1"/>
          </p:cNvSpPr>
          <p:nvPr>
            <p:ph type="sldNum" sz="quarter" idx="3"/>
          </p:nvPr>
        </p:nvSpPr>
        <p:spPr>
          <a:xfrm>
            <a:off x="5676536" y="6542876"/>
            <a:ext cx="4341430" cy="345288"/>
          </a:xfrm>
          <a:prstGeom prst="rect">
            <a:avLst/>
          </a:prstGeom>
        </p:spPr>
        <p:txBody>
          <a:bodyPr vert="horz" lIns="92254" tIns="46127" rIns="92254" bIns="46127" rtlCol="0" anchor="b"/>
          <a:lstStyle>
            <a:lvl1pPr algn="r">
              <a:defRPr sz="1200"/>
            </a:lvl1pPr>
          </a:lstStyle>
          <a:p>
            <a:fld id="{74511406-7711-44F5-A766-3CBFAC3A2583}" type="slidenum">
              <a:rPr lang="ru-RU" smtClean="0"/>
              <a:t>‹#›</a:t>
            </a:fld>
            <a:endParaRPr lang="ru-RU"/>
          </a:p>
        </p:txBody>
      </p:sp>
    </p:spTree>
    <p:extLst>
      <p:ext uri="{BB962C8B-B14F-4D97-AF65-F5344CB8AC3E}">
        <p14:creationId xmlns:p14="http://schemas.microsoft.com/office/powerpoint/2010/main" val="2936567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 name="Shape 24"/>
          <p:cNvSpPr>
            <a:spLocks noGrp="1" noRot="1" noChangeAspect="1"/>
          </p:cNvSpPr>
          <p:nvPr>
            <p:ph type="sldImg"/>
          </p:nvPr>
        </p:nvSpPr>
        <p:spPr>
          <a:xfrm>
            <a:off x="3289300" y="515938"/>
            <a:ext cx="3444875" cy="2584450"/>
          </a:xfrm>
          <a:prstGeom prst="rect">
            <a:avLst/>
          </a:prstGeom>
        </p:spPr>
        <p:txBody>
          <a:bodyPr lIns="92254" tIns="46127" rIns="92254" bIns="46127"/>
          <a:lstStyle/>
          <a:p>
            <a:endParaRPr/>
          </a:p>
        </p:txBody>
      </p:sp>
      <p:sp>
        <p:nvSpPr>
          <p:cNvPr id="25" name="Shape 25"/>
          <p:cNvSpPr>
            <a:spLocks noGrp="1"/>
          </p:cNvSpPr>
          <p:nvPr>
            <p:ph type="body" sz="quarter" idx="1"/>
          </p:nvPr>
        </p:nvSpPr>
        <p:spPr>
          <a:xfrm>
            <a:off x="1336040" y="3271878"/>
            <a:ext cx="7348220" cy="3099673"/>
          </a:xfrm>
          <a:prstGeom prst="rect">
            <a:avLst/>
          </a:prstGeom>
        </p:spPr>
        <p:txBody>
          <a:bodyPr lIns="92254" tIns="46127" rIns="92254" bIns="46127"/>
          <a:lstStyle/>
          <a:p>
            <a:endParaRPr/>
          </a:p>
        </p:txBody>
      </p:sp>
    </p:spTree>
    <p:extLst>
      <p:ext uri="{BB962C8B-B14F-4D97-AF65-F5344CB8AC3E}">
        <p14:creationId xmlns:p14="http://schemas.microsoft.com/office/powerpoint/2010/main" val="3145398440"/>
      </p:ext>
    </p:extLst>
  </p:cSld>
  <p:clrMap bg1="lt1" tx1="dk1" bg2="lt2" tx2="dk2" accent1="accent1" accent2="accent2" accent3="accent3" accent4="accent4" accent5="accent5" accent6="accent6" hlink="hlink" folHlink="folHlink"/>
  <p:notesStyle>
    <a:lvl1pPr defTabSz="457200" latinLnBrk="0">
      <a:lnSpc>
        <a:spcPct val="116999"/>
      </a:lnSpc>
      <a:defRPr sz="2200">
        <a:latin typeface="+mj-lt"/>
        <a:ea typeface="+mj-ea"/>
        <a:cs typeface="+mj-cs"/>
        <a:sym typeface="Helvetica Neue"/>
      </a:defRPr>
    </a:lvl1pPr>
    <a:lvl2pPr indent="228600" defTabSz="457200" latinLnBrk="0">
      <a:lnSpc>
        <a:spcPct val="116999"/>
      </a:lnSpc>
      <a:defRPr sz="2200">
        <a:latin typeface="+mj-lt"/>
        <a:ea typeface="+mj-ea"/>
        <a:cs typeface="+mj-cs"/>
        <a:sym typeface="Helvetica Neue"/>
      </a:defRPr>
    </a:lvl2pPr>
    <a:lvl3pPr indent="457200" defTabSz="457200" latinLnBrk="0">
      <a:lnSpc>
        <a:spcPct val="116999"/>
      </a:lnSpc>
      <a:defRPr sz="2200">
        <a:latin typeface="+mj-lt"/>
        <a:ea typeface="+mj-ea"/>
        <a:cs typeface="+mj-cs"/>
        <a:sym typeface="Helvetica Neue"/>
      </a:defRPr>
    </a:lvl3pPr>
    <a:lvl4pPr indent="685800" defTabSz="457200" latinLnBrk="0">
      <a:lnSpc>
        <a:spcPct val="116999"/>
      </a:lnSpc>
      <a:defRPr sz="2200">
        <a:latin typeface="+mj-lt"/>
        <a:ea typeface="+mj-ea"/>
        <a:cs typeface="+mj-cs"/>
        <a:sym typeface="Helvetica Neue"/>
      </a:defRPr>
    </a:lvl4pPr>
    <a:lvl5pPr indent="914400" defTabSz="457200" latinLnBrk="0">
      <a:lnSpc>
        <a:spcPct val="116999"/>
      </a:lnSpc>
      <a:defRPr sz="2200">
        <a:latin typeface="+mj-lt"/>
        <a:ea typeface="+mj-ea"/>
        <a:cs typeface="+mj-cs"/>
        <a:sym typeface="Helvetica Neue"/>
      </a:defRPr>
    </a:lvl5pPr>
    <a:lvl6pPr indent="1143000" defTabSz="457200" latinLnBrk="0">
      <a:lnSpc>
        <a:spcPct val="116999"/>
      </a:lnSpc>
      <a:defRPr sz="2200">
        <a:latin typeface="+mj-lt"/>
        <a:ea typeface="+mj-ea"/>
        <a:cs typeface="+mj-cs"/>
        <a:sym typeface="Helvetica Neue"/>
      </a:defRPr>
    </a:lvl6pPr>
    <a:lvl7pPr indent="1371600" defTabSz="457200" latinLnBrk="0">
      <a:lnSpc>
        <a:spcPct val="116999"/>
      </a:lnSpc>
      <a:defRPr sz="2200">
        <a:latin typeface="+mj-lt"/>
        <a:ea typeface="+mj-ea"/>
        <a:cs typeface="+mj-cs"/>
        <a:sym typeface="Helvetica Neue"/>
      </a:defRPr>
    </a:lvl7pPr>
    <a:lvl8pPr indent="1600200" defTabSz="457200" latinLnBrk="0">
      <a:lnSpc>
        <a:spcPct val="116999"/>
      </a:lnSpc>
      <a:defRPr sz="2200">
        <a:latin typeface="+mj-lt"/>
        <a:ea typeface="+mj-ea"/>
        <a:cs typeface="+mj-cs"/>
        <a:sym typeface="Helvetica Neue"/>
      </a:defRPr>
    </a:lvl8pPr>
    <a:lvl9pPr indent="1828800" defTabSz="457200" latinLnBrk="0">
      <a:lnSpc>
        <a:spcPct val="116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877123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164636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hape 11"/>
          <p:cNvSpPr>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8" name="Shape 18"/>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3"/>
          <p:cNvSpPr>
            <a:spLocks noGrp="1"/>
          </p:cNvSpPr>
          <p:nvPr>
            <p:ph type="sldNum" sz="quarter" idx="10"/>
          </p:nvPr>
        </p:nvSpPr>
        <p:spPr/>
        <p:txBody>
          <a:bodyPr/>
          <a:lstStyle>
            <a:lvl1pPr>
              <a:defRPr/>
            </a:lvl1pPr>
          </a:lstStyle>
          <a:p>
            <a:fld id="{7F2CF6F3-45AD-4F85-9B34-7C5557173480}" type="slidenum">
              <a:rPr lang="uk-UA" altLang="ru-RU"/>
              <a:pPr/>
              <a:t>‹#›</a:t>
            </a:fld>
            <a:endParaRPr lang="uk-UA" altLang="ru-RU"/>
          </a:p>
        </p:txBody>
      </p:sp>
    </p:spTree>
    <p:extLst>
      <p:ext uri="{BB962C8B-B14F-4D97-AF65-F5344CB8AC3E}">
        <p14:creationId xmlns:p14="http://schemas.microsoft.com/office/powerpoint/2010/main" val="23366119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5" cstate="print"/>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40" y="319746"/>
            <a:ext cx="11704320" cy="1767299"/>
          </a:xfrm>
          <a:prstGeom prst="rect">
            <a:avLst/>
          </a:prstGeom>
          <a:ln w="12700">
            <a:miter lim="400000"/>
          </a:ln>
        </p:spPr>
        <p:txBody>
          <a:bodyPr lIns="50800" tIns="50800" rIns="50800" bIns="50800" anchor="ctr"/>
          <a:lstStyle/>
          <a:p>
            <a:endParaRPr/>
          </a:p>
        </p:txBody>
      </p:sp>
      <p:sp>
        <p:nvSpPr>
          <p:cNvPr id="3" name="Shape 3"/>
          <p:cNvSpPr>
            <a:spLocks noGrp="1"/>
          </p:cNvSpPr>
          <p:nvPr>
            <p:ph type="body" idx="1"/>
          </p:nvPr>
        </p:nvSpPr>
        <p:spPr>
          <a:xfrm>
            <a:off x="650240" y="2087044"/>
            <a:ext cx="11704320" cy="6814516"/>
          </a:xfrm>
          <a:prstGeom prst="rect">
            <a:avLst/>
          </a:prstGeom>
          <a:ln w="12700">
            <a:miter lim="400000"/>
          </a:ln>
        </p:spPr>
        <p:txBody>
          <a:bodyPr lIns="50800" tIns="50800" rIns="50800" bIns="50800" anchor="ctr"/>
          <a:lstStyle/>
          <a:p>
            <a:pPr>
              <a:buBlip>
                <a:blip r:embed="rId6"/>
              </a:buBlip>
            </a:pPr>
            <a:endParaRPr/>
          </a:p>
        </p:txBody>
      </p:sp>
      <p:sp>
        <p:nvSpPr>
          <p:cNvPr id="4" name="Shape 4"/>
          <p:cNvSpPr>
            <a:spLocks noGrp="1"/>
          </p:cNvSpPr>
          <p:nvPr>
            <p:ph type="sldNum" sz="quarter" idx="2"/>
          </p:nvPr>
        </p:nvSpPr>
        <p:spPr>
          <a:xfrm>
            <a:off x="6302375" y="9131300"/>
            <a:ext cx="386715" cy="431800"/>
          </a:xfrm>
          <a:prstGeom prst="rect">
            <a:avLst/>
          </a:prstGeom>
          <a:ln w="12700">
            <a:miter lim="400000"/>
          </a:ln>
        </p:spPr>
        <p:txBody>
          <a:bodyPr wrap="none" lIns="50800" tIns="50800" rIns="50800" bIns="50800">
            <a:spAutoFit/>
          </a:bodyPr>
          <a:lstStyle>
            <a:lvl1pPr algn="l" defTabSz="914400">
              <a:defRPr sz="2200">
                <a:solidFill>
                  <a:srgbClr val="5E5E5E"/>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p:txStyles>
    <p:titleStyle>
      <a:lvl1pPr marL="0" marR="0" indent="0" algn="ctr" defTabSz="584200" rtl="0" latinLnBrk="0">
        <a:lnSpc>
          <a:spcPct val="100000"/>
        </a:lnSpc>
        <a:spcBef>
          <a:spcPts val="0"/>
        </a:spcBef>
        <a:spcAft>
          <a:spcPts val="0"/>
        </a:spcAft>
        <a:buClrTx/>
        <a:buSzTx/>
        <a:buFontTx/>
        <a:buNone/>
        <a:tabLst/>
        <a:defRPr sz="7800" b="0" i="0" u="none" strike="noStrike" cap="none" spc="0" baseline="0">
          <a:ln>
            <a:noFill/>
          </a:ln>
          <a:solidFill>
            <a:srgbClr val="767367"/>
          </a:solidFill>
          <a:uFillTx/>
          <a:latin typeface="Baskerville"/>
          <a:ea typeface="Baskerville"/>
          <a:cs typeface="Baskerville"/>
          <a:sym typeface="Baskerville"/>
        </a:defRPr>
      </a:lvl1pPr>
      <a:lvl2pPr marL="0" marR="0" indent="0" algn="ctr" defTabSz="584200" rtl="0" latinLnBrk="0">
        <a:lnSpc>
          <a:spcPct val="100000"/>
        </a:lnSpc>
        <a:spcBef>
          <a:spcPts val="0"/>
        </a:spcBef>
        <a:spcAft>
          <a:spcPts val="0"/>
        </a:spcAft>
        <a:buClrTx/>
        <a:buSzTx/>
        <a:buFontTx/>
        <a:buNone/>
        <a:tabLst/>
        <a:defRPr sz="7800" b="0" i="0" u="none" strike="noStrike" cap="none" spc="0" baseline="0">
          <a:ln>
            <a:noFill/>
          </a:ln>
          <a:solidFill>
            <a:srgbClr val="767367"/>
          </a:solidFill>
          <a:uFillTx/>
          <a:latin typeface="Baskerville"/>
          <a:ea typeface="Baskerville"/>
          <a:cs typeface="Baskerville"/>
          <a:sym typeface="Baskerville"/>
        </a:defRPr>
      </a:lvl2pPr>
      <a:lvl3pPr marL="0" marR="0" indent="0" algn="ctr" defTabSz="584200" rtl="0" latinLnBrk="0">
        <a:lnSpc>
          <a:spcPct val="100000"/>
        </a:lnSpc>
        <a:spcBef>
          <a:spcPts val="0"/>
        </a:spcBef>
        <a:spcAft>
          <a:spcPts val="0"/>
        </a:spcAft>
        <a:buClrTx/>
        <a:buSzTx/>
        <a:buFontTx/>
        <a:buNone/>
        <a:tabLst/>
        <a:defRPr sz="7800" b="0" i="0" u="none" strike="noStrike" cap="none" spc="0" baseline="0">
          <a:ln>
            <a:noFill/>
          </a:ln>
          <a:solidFill>
            <a:srgbClr val="767367"/>
          </a:solidFill>
          <a:uFillTx/>
          <a:latin typeface="Baskerville"/>
          <a:ea typeface="Baskerville"/>
          <a:cs typeface="Baskerville"/>
          <a:sym typeface="Baskerville"/>
        </a:defRPr>
      </a:lvl3pPr>
      <a:lvl4pPr marL="0" marR="0" indent="0" algn="ctr" defTabSz="584200" rtl="0" latinLnBrk="0">
        <a:lnSpc>
          <a:spcPct val="100000"/>
        </a:lnSpc>
        <a:spcBef>
          <a:spcPts val="0"/>
        </a:spcBef>
        <a:spcAft>
          <a:spcPts val="0"/>
        </a:spcAft>
        <a:buClrTx/>
        <a:buSzTx/>
        <a:buFontTx/>
        <a:buNone/>
        <a:tabLst/>
        <a:defRPr sz="7800" b="0" i="0" u="none" strike="noStrike" cap="none" spc="0" baseline="0">
          <a:ln>
            <a:noFill/>
          </a:ln>
          <a:solidFill>
            <a:srgbClr val="767367"/>
          </a:solidFill>
          <a:uFillTx/>
          <a:latin typeface="Baskerville"/>
          <a:ea typeface="Baskerville"/>
          <a:cs typeface="Baskerville"/>
          <a:sym typeface="Baskerville"/>
        </a:defRPr>
      </a:lvl4pPr>
      <a:lvl5pPr marL="0" marR="0" indent="0" algn="ctr" defTabSz="584200" rtl="0" latinLnBrk="0">
        <a:lnSpc>
          <a:spcPct val="100000"/>
        </a:lnSpc>
        <a:spcBef>
          <a:spcPts val="0"/>
        </a:spcBef>
        <a:spcAft>
          <a:spcPts val="0"/>
        </a:spcAft>
        <a:buClrTx/>
        <a:buSzTx/>
        <a:buFontTx/>
        <a:buNone/>
        <a:tabLst/>
        <a:defRPr sz="7800" b="0" i="0" u="none" strike="noStrike" cap="none" spc="0" baseline="0">
          <a:ln>
            <a:noFill/>
          </a:ln>
          <a:solidFill>
            <a:srgbClr val="767367"/>
          </a:solidFill>
          <a:uFillTx/>
          <a:latin typeface="Baskerville"/>
          <a:ea typeface="Baskerville"/>
          <a:cs typeface="Baskerville"/>
          <a:sym typeface="Baskerville"/>
        </a:defRPr>
      </a:lvl5pPr>
      <a:lvl6pPr marL="0" marR="0" indent="457200" algn="ctr" defTabSz="584200" rtl="0" latinLnBrk="0">
        <a:lnSpc>
          <a:spcPct val="100000"/>
        </a:lnSpc>
        <a:spcBef>
          <a:spcPts val="0"/>
        </a:spcBef>
        <a:spcAft>
          <a:spcPts val="0"/>
        </a:spcAft>
        <a:buClrTx/>
        <a:buSzTx/>
        <a:buFontTx/>
        <a:buNone/>
        <a:tabLst/>
        <a:defRPr sz="7800" b="0" i="0" u="none" strike="noStrike" cap="none" spc="0" baseline="0">
          <a:ln>
            <a:noFill/>
          </a:ln>
          <a:solidFill>
            <a:srgbClr val="767367"/>
          </a:solidFill>
          <a:uFillTx/>
          <a:latin typeface="Baskerville"/>
          <a:ea typeface="Baskerville"/>
          <a:cs typeface="Baskerville"/>
          <a:sym typeface="Baskerville"/>
        </a:defRPr>
      </a:lvl6pPr>
      <a:lvl7pPr marL="0" marR="0" indent="914400" algn="ctr" defTabSz="584200" rtl="0" latinLnBrk="0">
        <a:lnSpc>
          <a:spcPct val="100000"/>
        </a:lnSpc>
        <a:spcBef>
          <a:spcPts val="0"/>
        </a:spcBef>
        <a:spcAft>
          <a:spcPts val="0"/>
        </a:spcAft>
        <a:buClrTx/>
        <a:buSzTx/>
        <a:buFontTx/>
        <a:buNone/>
        <a:tabLst/>
        <a:defRPr sz="7800" b="0" i="0" u="none" strike="noStrike" cap="none" spc="0" baseline="0">
          <a:ln>
            <a:noFill/>
          </a:ln>
          <a:solidFill>
            <a:srgbClr val="767367"/>
          </a:solidFill>
          <a:uFillTx/>
          <a:latin typeface="Baskerville"/>
          <a:ea typeface="Baskerville"/>
          <a:cs typeface="Baskerville"/>
          <a:sym typeface="Baskerville"/>
        </a:defRPr>
      </a:lvl7pPr>
      <a:lvl8pPr marL="0" marR="0" indent="1371600" algn="ctr" defTabSz="584200" rtl="0" latinLnBrk="0">
        <a:lnSpc>
          <a:spcPct val="100000"/>
        </a:lnSpc>
        <a:spcBef>
          <a:spcPts val="0"/>
        </a:spcBef>
        <a:spcAft>
          <a:spcPts val="0"/>
        </a:spcAft>
        <a:buClrTx/>
        <a:buSzTx/>
        <a:buFontTx/>
        <a:buNone/>
        <a:tabLst/>
        <a:defRPr sz="7800" b="0" i="0" u="none" strike="noStrike" cap="none" spc="0" baseline="0">
          <a:ln>
            <a:noFill/>
          </a:ln>
          <a:solidFill>
            <a:srgbClr val="767367"/>
          </a:solidFill>
          <a:uFillTx/>
          <a:latin typeface="Baskerville"/>
          <a:ea typeface="Baskerville"/>
          <a:cs typeface="Baskerville"/>
          <a:sym typeface="Baskerville"/>
        </a:defRPr>
      </a:lvl8pPr>
      <a:lvl9pPr marL="0" marR="0" indent="1828800" algn="ctr" defTabSz="584200" rtl="0" latinLnBrk="0">
        <a:lnSpc>
          <a:spcPct val="100000"/>
        </a:lnSpc>
        <a:spcBef>
          <a:spcPts val="0"/>
        </a:spcBef>
        <a:spcAft>
          <a:spcPts val="0"/>
        </a:spcAft>
        <a:buClrTx/>
        <a:buSzTx/>
        <a:buFontTx/>
        <a:buNone/>
        <a:tabLst/>
        <a:defRPr sz="7800" b="0" i="0" u="none" strike="noStrike" cap="none" spc="0" baseline="0">
          <a:ln>
            <a:noFill/>
          </a:ln>
          <a:solidFill>
            <a:srgbClr val="767367"/>
          </a:solidFill>
          <a:uFillTx/>
          <a:latin typeface="Baskerville"/>
          <a:ea typeface="Baskerville"/>
          <a:cs typeface="Baskerville"/>
          <a:sym typeface="Baskerville"/>
        </a:defRPr>
      </a:lvl9pPr>
    </p:titleStyle>
    <p:bodyStyle>
      <a:lvl1pPr marL="393700" marR="0" indent="-393700" algn="l" defTabSz="584200" rtl="0" latinLnBrk="0">
        <a:lnSpc>
          <a:spcPct val="100000"/>
        </a:lnSpc>
        <a:spcBef>
          <a:spcPts val="3600"/>
        </a:spcBef>
        <a:spcAft>
          <a:spcPts val="0"/>
        </a:spcAft>
        <a:buClrTx/>
        <a:buSzPct val="50000"/>
        <a:buFontTx/>
        <a:buBlip>
          <a:blip r:embed="rId6"/>
        </a:buBlip>
        <a:tabLst/>
        <a:defRPr sz="3600" b="0" i="0" u="none" strike="noStrike" cap="none" spc="0" baseline="0">
          <a:ln>
            <a:noFill/>
          </a:ln>
          <a:solidFill>
            <a:srgbClr val="5E5E5E"/>
          </a:solidFill>
          <a:uFillTx/>
          <a:latin typeface="Hoefler Text"/>
          <a:ea typeface="Hoefler Text"/>
          <a:cs typeface="Hoefler Text"/>
          <a:sym typeface="Hoefler Text"/>
        </a:defRPr>
      </a:lvl1pPr>
      <a:lvl2pPr marL="1181100" marR="0" indent="-787400" algn="l" defTabSz="584200" rtl="0" latinLnBrk="0">
        <a:lnSpc>
          <a:spcPct val="100000"/>
        </a:lnSpc>
        <a:spcBef>
          <a:spcPts val="3600"/>
        </a:spcBef>
        <a:spcAft>
          <a:spcPts val="0"/>
        </a:spcAft>
        <a:buClrTx/>
        <a:buSzPct val="50000"/>
        <a:buFontTx/>
        <a:buBlip>
          <a:blip r:embed="rId6"/>
        </a:buBlip>
        <a:tabLst/>
        <a:defRPr sz="3600" b="0" i="0" u="none" strike="noStrike" cap="none" spc="0" baseline="0">
          <a:ln>
            <a:noFill/>
          </a:ln>
          <a:solidFill>
            <a:srgbClr val="5E5E5E"/>
          </a:solidFill>
          <a:uFillTx/>
          <a:latin typeface="Hoefler Text"/>
          <a:ea typeface="Hoefler Text"/>
          <a:cs typeface="Hoefler Text"/>
          <a:sym typeface="Hoefler Text"/>
        </a:defRPr>
      </a:lvl2pPr>
      <a:lvl3pPr marL="1574800" marR="0" indent="-787400" algn="l" defTabSz="584200" rtl="0" latinLnBrk="0">
        <a:lnSpc>
          <a:spcPct val="100000"/>
        </a:lnSpc>
        <a:spcBef>
          <a:spcPts val="3600"/>
        </a:spcBef>
        <a:spcAft>
          <a:spcPts val="0"/>
        </a:spcAft>
        <a:buClrTx/>
        <a:buSzPct val="50000"/>
        <a:buFontTx/>
        <a:buBlip>
          <a:blip r:embed="rId6"/>
        </a:buBlip>
        <a:tabLst/>
        <a:defRPr sz="3600" b="0" i="0" u="none" strike="noStrike" cap="none" spc="0" baseline="0">
          <a:ln>
            <a:noFill/>
          </a:ln>
          <a:solidFill>
            <a:srgbClr val="5E5E5E"/>
          </a:solidFill>
          <a:uFillTx/>
          <a:latin typeface="Hoefler Text"/>
          <a:ea typeface="Hoefler Text"/>
          <a:cs typeface="Hoefler Text"/>
          <a:sym typeface="Hoefler Text"/>
        </a:defRPr>
      </a:lvl3pPr>
      <a:lvl4pPr marL="1968500" marR="0" indent="-787400" algn="l" defTabSz="584200" rtl="0" latinLnBrk="0">
        <a:lnSpc>
          <a:spcPct val="100000"/>
        </a:lnSpc>
        <a:spcBef>
          <a:spcPts val="3600"/>
        </a:spcBef>
        <a:spcAft>
          <a:spcPts val="0"/>
        </a:spcAft>
        <a:buClrTx/>
        <a:buSzPct val="50000"/>
        <a:buFontTx/>
        <a:buBlip>
          <a:blip r:embed="rId6"/>
        </a:buBlip>
        <a:tabLst/>
        <a:defRPr sz="3600" b="0" i="0" u="none" strike="noStrike" cap="none" spc="0" baseline="0">
          <a:ln>
            <a:noFill/>
          </a:ln>
          <a:solidFill>
            <a:srgbClr val="5E5E5E"/>
          </a:solidFill>
          <a:uFillTx/>
          <a:latin typeface="Hoefler Text"/>
          <a:ea typeface="Hoefler Text"/>
          <a:cs typeface="Hoefler Text"/>
          <a:sym typeface="Hoefler Text"/>
        </a:defRPr>
      </a:lvl4pPr>
      <a:lvl5pPr marL="2362200" marR="0" indent="-787400" algn="l" defTabSz="584200" rtl="0" latinLnBrk="0">
        <a:lnSpc>
          <a:spcPct val="100000"/>
        </a:lnSpc>
        <a:spcBef>
          <a:spcPts val="3600"/>
        </a:spcBef>
        <a:spcAft>
          <a:spcPts val="0"/>
        </a:spcAft>
        <a:buClrTx/>
        <a:buSzPct val="50000"/>
        <a:buFontTx/>
        <a:buBlip>
          <a:blip r:embed="rId6"/>
        </a:buBlip>
        <a:tabLst/>
        <a:defRPr sz="3600" b="0" i="0" u="none" strike="noStrike" cap="none" spc="0" baseline="0">
          <a:ln>
            <a:noFill/>
          </a:ln>
          <a:solidFill>
            <a:srgbClr val="5E5E5E"/>
          </a:solidFill>
          <a:uFillTx/>
          <a:latin typeface="Hoefler Text"/>
          <a:ea typeface="Hoefler Text"/>
          <a:cs typeface="Hoefler Text"/>
          <a:sym typeface="Hoefler Text"/>
        </a:defRPr>
      </a:lvl5pPr>
      <a:lvl6pPr marL="2819400" marR="0" indent="-787400" algn="l" defTabSz="584200" rtl="0" latinLnBrk="0">
        <a:lnSpc>
          <a:spcPct val="100000"/>
        </a:lnSpc>
        <a:spcBef>
          <a:spcPts val="3600"/>
        </a:spcBef>
        <a:spcAft>
          <a:spcPts val="0"/>
        </a:spcAft>
        <a:buClrTx/>
        <a:buSzPct val="50000"/>
        <a:buFontTx/>
        <a:buBlip>
          <a:blip r:embed="rId7"/>
        </a:buBlip>
        <a:tabLst/>
        <a:defRPr sz="3600" b="0" i="0" u="none" strike="noStrike" cap="none" spc="0" baseline="0">
          <a:ln>
            <a:noFill/>
          </a:ln>
          <a:solidFill>
            <a:srgbClr val="5E5E5E"/>
          </a:solidFill>
          <a:uFillTx/>
          <a:latin typeface="Hoefler Text"/>
          <a:ea typeface="Hoefler Text"/>
          <a:cs typeface="Hoefler Text"/>
          <a:sym typeface="Hoefler Text"/>
        </a:defRPr>
      </a:lvl6pPr>
      <a:lvl7pPr marL="3276600" marR="0" indent="-787400" algn="l" defTabSz="584200" rtl="0" latinLnBrk="0">
        <a:lnSpc>
          <a:spcPct val="100000"/>
        </a:lnSpc>
        <a:spcBef>
          <a:spcPts val="3600"/>
        </a:spcBef>
        <a:spcAft>
          <a:spcPts val="0"/>
        </a:spcAft>
        <a:buClrTx/>
        <a:buSzPct val="50000"/>
        <a:buFontTx/>
        <a:buBlip>
          <a:blip r:embed="rId7"/>
        </a:buBlip>
        <a:tabLst/>
        <a:defRPr sz="3600" b="0" i="0" u="none" strike="noStrike" cap="none" spc="0" baseline="0">
          <a:ln>
            <a:noFill/>
          </a:ln>
          <a:solidFill>
            <a:srgbClr val="5E5E5E"/>
          </a:solidFill>
          <a:uFillTx/>
          <a:latin typeface="Hoefler Text"/>
          <a:ea typeface="Hoefler Text"/>
          <a:cs typeface="Hoefler Text"/>
          <a:sym typeface="Hoefler Text"/>
        </a:defRPr>
      </a:lvl7pPr>
      <a:lvl8pPr marL="3733800" marR="0" indent="-787400" algn="l" defTabSz="584200" rtl="0" latinLnBrk="0">
        <a:lnSpc>
          <a:spcPct val="100000"/>
        </a:lnSpc>
        <a:spcBef>
          <a:spcPts val="3600"/>
        </a:spcBef>
        <a:spcAft>
          <a:spcPts val="0"/>
        </a:spcAft>
        <a:buClrTx/>
        <a:buSzPct val="50000"/>
        <a:buFontTx/>
        <a:buBlip>
          <a:blip r:embed="rId7"/>
        </a:buBlip>
        <a:tabLst/>
        <a:defRPr sz="3600" b="0" i="0" u="none" strike="noStrike" cap="none" spc="0" baseline="0">
          <a:ln>
            <a:noFill/>
          </a:ln>
          <a:solidFill>
            <a:srgbClr val="5E5E5E"/>
          </a:solidFill>
          <a:uFillTx/>
          <a:latin typeface="Hoefler Text"/>
          <a:ea typeface="Hoefler Text"/>
          <a:cs typeface="Hoefler Text"/>
          <a:sym typeface="Hoefler Text"/>
        </a:defRPr>
      </a:lvl8pPr>
      <a:lvl9pPr marL="4191000" marR="0" indent="-787400" algn="l" defTabSz="584200" rtl="0" latinLnBrk="0">
        <a:lnSpc>
          <a:spcPct val="100000"/>
        </a:lnSpc>
        <a:spcBef>
          <a:spcPts val="3600"/>
        </a:spcBef>
        <a:spcAft>
          <a:spcPts val="0"/>
        </a:spcAft>
        <a:buClrTx/>
        <a:buSzPct val="50000"/>
        <a:buFontTx/>
        <a:buBlip>
          <a:blip r:embed="rId7"/>
        </a:buBlip>
        <a:tabLst/>
        <a:defRPr sz="3600" b="0" i="0" u="none" strike="noStrike" cap="none" spc="0" baseline="0">
          <a:ln>
            <a:noFill/>
          </a:ln>
          <a:solidFill>
            <a:srgbClr val="5E5E5E"/>
          </a:solidFill>
          <a:uFillTx/>
          <a:latin typeface="Hoefler Text"/>
          <a:ea typeface="Hoefler Text"/>
          <a:cs typeface="Hoefler Text"/>
          <a:sym typeface="Hoefler Text"/>
        </a:defRPr>
      </a:lvl9pPr>
    </p:bodyStyle>
    <p:otherStyle>
      <a:lvl1pPr marL="0" marR="0" indent="0" algn="l" defTabSz="9144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oefler Text"/>
        </a:defRPr>
      </a:lvl1pPr>
      <a:lvl2pPr marL="0" marR="0" indent="228600" algn="l" defTabSz="9144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oefler Text"/>
        </a:defRPr>
      </a:lvl2pPr>
      <a:lvl3pPr marL="0" marR="0" indent="457200" algn="l" defTabSz="9144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oefler Text"/>
        </a:defRPr>
      </a:lvl3pPr>
      <a:lvl4pPr marL="0" marR="0" indent="685800" algn="l" defTabSz="9144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oefler Text"/>
        </a:defRPr>
      </a:lvl4pPr>
      <a:lvl5pPr marL="0" marR="0" indent="914400" algn="l" defTabSz="9144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oefler Text"/>
        </a:defRPr>
      </a:lvl5pPr>
      <a:lvl6pPr marL="0" marR="0" indent="0" algn="l" defTabSz="9144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oefler Text"/>
        </a:defRPr>
      </a:lvl6pPr>
      <a:lvl7pPr marL="0" marR="0" indent="0" algn="l" defTabSz="9144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oefler Text"/>
        </a:defRPr>
      </a:lvl7pPr>
      <a:lvl8pPr marL="0" marR="0" indent="0" algn="l" defTabSz="9144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oefler Text"/>
        </a:defRPr>
      </a:lvl8pPr>
      <a:lvl9pPr marL="0" marR="0" indent="0" algn="l" defTabSz="9144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oefler Tex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33.emf"/></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1.png" descr="image1.jpg"/>
          <p:cNvPicPr>
            <a:picLocks noChangeAspect="1"/>
          </p:cNvPicPr>
          <p:nvPr/>
        </p:nvPicPr>
        <p:blipFill>
          <a:blip r:embed="rId2" cstate="print">
            <a:extLst/>
          </a:blip>
          <a:stretch>
            <a:fillRect/>
          </a:stretch>
        </p:blipFill>
        <p:spPr>
          <a:xfrm>
            <a:off x="5868987" y="663575"/>
            <a:ext cx="1265238" cy="1763713"/>
          </a:xfrm>
          <a:prstGeom prst="rect">
            <a:avLst/>
          </a:prstGeom>
          <a:ln w="12700">
            <a:miter lim="400000"/>
          </a:ln>
        </p:spPr>
      </p:pic>
      <p:sp>
        <p:nvSpPr>
          <p:cNvPr id="28" name="Shape 28"/>
          <p:cNvSpPr>
            <a:spLocks noGrp="1"/>
          </p:cNvSpPr>
          <p:nvPr>
            <p:ph type="title" idx="4294967295"/>
          </p:nvPr>
        </p:nvSpPr>
        <p:spPr>
          <a:xfrm>
            <a:off x="909637" y="2692400"/>
            <a:ext cx="11183939" cy="1447800"/>
          </a:xfrm>
          <a:prstGeom prst="rect">
            <a:avLst/>
          </a:prstGeom>
          <a:extLst>
            <a:ext uri="{C572A759-6A51-4108-AA02-DFA0A04FC94B}">
              <ma14:wrappingTextBoxFlag xmlns:ma14="http://schemas.microsoft.com/office/mac/drawingml/2011/main" xmlns="" val="1"/>
            </a:ext>
          </a:extLst>
        </p:spPr>
        <p:txBody>
          <a:bodyPr anchor="t">
            <a:normAutofit/>
          </a:bodyPr>
          <a:lstStyle>
            <a:lvl1pPr defTabSz="449262">
              <a:defRPr sz="2800" u="sng">
                <a:solidFill>
                  <a:srgbClr val="000000"/>
                </a:solidFill>
                <a:latin typeface="Times New Roman"/>
                <a:ea typeface="Times New Roman"/>
                <a:cs typeface="Times New Roman"/>
                <a:sym typeface="Times New Roman"/>
              </a:defRPr>
            </a:lvl1pPr>
          </a:lstStyle>
          <a:p>
            <a:r>
              <a:rPr dirty="0"/>
              <a:t>ДЕРЖАВНІ БУДІВЕЛЬНІ НОРМИ УКРАЇНИ</a:t>
            </a:r>
          </a:p>
        </p:txBody>
      </p:sp>
      <p:sp>
        <p:nvSpPr>
          <p:cNvPr id="29" name="Shape 29"/>
          <p:cNvSpPr>
            <a:spLocks noGrp="1"/>
          </p:cNvSpPr>
          <p:nvPr>
            <p:ph type="body" idx="4294967295"/>
          </p:nvPr>
        </p:nvSpPr>
        <p:spPr>
          <a:xfrm>
            <a:off x="787400" y="3290886"/>
            <a:ext cx="11430000" cy="6122417"/>
          </a:xfrm>
          <a:prstGeom prst="rect">
            <a:avLst/>
          </a:prstGeom>
          <a:extLst>
            <a:ext uri="{C572A759-6A51-4108-AA02-DFA0A04FC94B}">
              <ma14:wrappingTextBoxFlag xmlns:ma14="http://schemas.microsoft.com/office/mac/drawingml/2011/main" xmlns="" val="1"/>
            </a:ext>
          </a:extLst>
        </p:spPr>
        <p:txBody>
          <a:bodyPr anchor="t">
            <a:normAutofit/>
          </a:bodyPr>
          <a:lstStyle/>
          <a:p>
            <a:pPr marL="0" indent="0" algn="ctr" defTabSz="449262">
              <a:spcBef>
                <a:spcPts val="0"/>
              </a:spcBef>
              <a:buSzTx/>
              <a:buNone/>
              <a:defRPr sz="2800" b="1">
                <a:solidFill>
                  <a:srgbClr val="000000"/>
                </a:solidFill>
                <a:latin typeface="Times New Roman"/>
                <a:ea typeface="Times New Roman"/>
                <a:cs typeface="Times New Roman"/>
                <a:sym typeface="Times New Roman"/>
              </a:defRPr>
            </a:pPr>
            <a:r>
              <a:rPr dirty="0"/>
              <a:t>Інженерне обладнання будинків і споруд</a:t>
            </a:r>
          </a:p>
          <a:p>
            <a:pPr marL="0" indent="0" algn="ctr" defTabSz="449262">
              <a:spcBef>
                <a:spcPts val="0"/>
              </a:spcBef>
              <a:buSzTx/>
              <a:buNone/>
              <a:defRPr sz="2800" b="1">
                <a:solidFill>
                  <a:srgbClr val="000000"/>
                </a:solidFill>
                <a:latin typeface="Times New Roman"/>
                <a:ea typeface="Times New Roman"/>
                <a:cs typeface="Times New Roman"/>
                <a:sym typeface="Times New Roman"/>
              </a:defRPr>
            </a:pPr>
            <a:r>
              <a:rPr dirty="0"/>
              <a:t>ПРИРОДНЕ І ШТУЧНЕ ОСВІТЛЕННЯ</a:t>
            </a:r>
          </a:p>
          <a:p>
            <a:pPr marL="0" indent="0" algn="ctr" defTabSz="449262">
              <a:spcBef>
                <a:spcPts val="0"/>
              </a:spcBef>
              <a:buSzTx/>
              <a:buNone/>
              <a:defRPr sz="2800" b="1">
                <a:solidFill>
                  <a:srgbClr val="000000"/>
                </a:solidFill>
                <a:latin typeface="Times New Roman"/>
                <a:ea typeface="Times New Roman"/>
                <a:cs typeface="Times New Roman"/>
                <a:sym typeface="Times New Roman"/>
              </a:defRPr>
            </a:pPr>
            <a:r>
              <a:rPr dirty="0"/>
              <a:t>ДБН </a:t>
            </a:r>
            <a:r>
              <a:rPr dirty="0" smtClean="0"/>
              <a:t>В.2.5-28:201</a:t>
            </a:r>
            <a:r>
              <a:rPr lang="uk-UA" dirty="0" smtClean="0"/>
              <a:t>8</a:t>
            </a:r>
            <a:endParaRPr dirty="0"/>
          </a:p>
          <a:p>
            <a:pPr marL="0" indent="0" defTabSz="449262">
              <a:spcBef>
                <a:spcPts val="0"/>
              </a:spcBef>
              <a:buSzTx/>
              <a:buNone/>
              <a:defRPr sz="2800">
                <a:solidFill>
                  <a:srgbClr val="000000"/>
                </a:solidFill>
                <a:latin typeface="Times New Roman"/>
                <a:ea typeface="Times New Roman"/>
                <a:cs typeface="Times New Roman"/>
                <a:sym typeface="Times New Roman"/>
              </a:defRPr>
            </a:pPr>
            <a:endParaRPr dirty="0"/>
          </a:p>
          <a:p>
            <a:pPr marL="0" indent="0" algn="ctr" defTabSz="449262">
              <a:spcBef>
                <a:spcPts val="0"/>
              </a:spcBef>
              <a:buSzTx/>
              <a:buNone/>
              <a:defRPr sz="2400">
                <a:solidFill>
                  <a:srgbClr val="000000"/>
                </a:solidFill>
                <a:latin typeface="Times New Roman"/>
                <a:ea typeface="Times New Roman"/>
                <a:cs typeface="Times New Roman"/>
                <a:sym typeface="Times New Roman"/>
              </a:defRPr>
            </a:pPr>
            <a:r>
              <a:rPr dirty="0" smtClean="0"/>
              <a:t>( </a:t>
            </a:r>
            <a:r>
              <a:rPr lang="uk-UA" dirty="0"/>
              <a:t>Д</a:t>
            </a:r>
            <a:r>
              <a:rPr dirty="0" err="1" smtClean="0"/>
              <a:t>руга</a:t>
            </a:r>
            <a:r>
              <a:rPr lang="en-US" dirty="0" smtClean="0"/>
              <a:t> </a:t>
            </a:r>
            <a:r>
              <a:rPr dirty="0" smtClean="0"/>
              <a:t> </a:t>
            </a:r>
            <a:r>
              <a:rPr dirty="0"/>
              <a:t>редакція)</a:t>
            </a:r>
          </a:p>
          <a:p>
            <a:pPr marL="0" indent="0" algn="ctr" defTabSz="449262">
              <a:spcBef>
                <a:spcPts val="0"/>
              </a:spcBef>
              <a:buSzTx/>
              <a:buNone/>
              <a:defRPr sz="2000" b="1">
                <a:solidFill>
                  <a:srgbClr val="000000"/>
                </a:solidFill>
                <a:latin typeface="Times New Roman"/>
                <a:ea typeface="Times New Roman"/>
                <a:cs typeface="Times New Roman"/>
                <a:sym typeface="Times New Roman"/>
              </a:defRPr>
            </a:pPr>
            <a:endParaRPr dirty="0"/>
          </a:p>
          <a:p>
            <a:pPr marL="0" indent="0" defTabSz="449262">
              <a:spcBef>
                <a:spcPts val="0"/>
              </a:spcBef>
              <a:buSzTx/>
              <a:buNone/>
              <a:defRPr sz="2800" i="1">
                <a:solidFill>
                  <a:srgbClr val="000000"/>
                </a:solidFill>
                <a:latin typeface="Times New Roman"/>
                <a:ea typeface="Times New Roman"/>
                <a:cs typeface="Times New Roman"/>
                <a:sym typeface="Times New Roman"/>
              </a:defRPr>
            </a:pPr>
            <a:r>
              <a:rPr lang="uk-UA" dirty="0" smtClean="0"/>
              <a:t>На зміну </a:t>
            </a:r>
            <a:r>
              <a:rPr dirty="0" smtClean="0"/>
              <a:t>ДБН </a:t>
            </a:r>
            <a:r>
              <a:rPr dirty="0"/>
              <a:t>В.2.5-28-2006</a:t>
            </a:r>
          </a:p>
          <a:p>
            <a:pPr marL="0" indent="0" defTabSz="449262">
              <a:spcBef>
                <a:spcPts val="0"/>
              </a:spcBef>
              <a:buSzTx/>
              <a:buNone/>
              <a:defRPr sz="2800" b="1" i="1">
                <a:solidFill>
                  <a:srgbClr val="000000"/>
                </a:solidFill>
                <a:latin typeface="Times New Roman"/>
                <a:ea typeface="Times New Roman"/>
                <a:cs typeface="Times New Roman"/>
                <a:sym typeface="Times New Roman"/>
              </a:defRPr>
            </a:pPr>
            <a:r>
              <a:rPr dirty="0"/>
              <a:t>Замовник:  </a:t>
            </a:r>
            <a:r>
              <a:rPr b="0" i="0" dirty="0"/>
              <a:t>Мінрегіонбуд   та ЖКХ   України</a:t>
            </a:r>
          </a:p>
          <a:p>
            <a:pPr marL="0" indent="0" defTabSz="449262">
              <a:spcBef>
                <a:spcPts val="0"/>
              </a:spcBef>
              <a:buSzTx/>
              <a:buNone/>
              <a:defRPr sz="2800" b="1" i="1">
                <a:solidFill>
                  <a:srgbClr val="000000"/>
                </a:solidFill>
                <a:latin typeface="Times New Roman"/>
                <a:ea typeface="Times New Roman"/>
                <a:cs typeface="Times New Roman"/>
                <a:sym typeface="Times New Roman"/>
              </a:defRPr>
            </a:pPr>
            <a:endParaRPr b="0" i="0" dirty="0"/>
          </a:p>
          <a:p>
            <a:pPr marL="0" indent="0" defTabSz="449262">
              <a:spcBef>
                <a:spcPts val="0"/>
              </a:spcBef>
              <a:buSzTx/>
              <a:buNone/>
              <a:defRPr sz="2800" b="1" i="1">
                <a:solidFill>
                  <a:srgbClr val="000000"/>
                </a:solidFill>
                <a:latin typeface="Times New Roman"/>
                <a:ea typeface="Times New Roman"/>
                <a:cs typeface="Times New Roman"/>
                <a:sym typeface="Times New Roman"/>
              </a:defRPr>
            </a:pPr>
            <a:endParaRPr b="0" i="0" dirty="0"/>
          </a:p>
          <a:p>
            <a:pPr marL="0" indent="0" defTabSz="449262">
              <a:spcBef>
                <a:spcPts val="0"/>
              </a:spcBef>
              <a:buSzTx/>
              <a:buNone/>
              <a:defRPr sz="2800" b="1" i="1">
                <a:solidFill>
                  <a:srgbClr val="000000"/>
                </a:solidFill>
                <a:latin typeface="Times New Roman"/>
                <a:ea typeface="Times New Roman"/>
                <a:cs typeface="Times New Roman"/>
                <a:sym typeface="Times New Roman"/>
              </a:defRPr>
            </a:pPr>
            <a:r>
              <a:rPr dirty="0"/>
              <a:t>Виконавці: </a:t>
            </a:r>
            <a:r>
              <a:rPr lang="uk-UA" dirty="0" smtClean="0"/>
              <a:t> </a:t>
            </a:r>
            <a:r>
              <a:rPr dirty="0" smtClean="0"/>
              <a:t> </a:t>
            </a:r>
            <a:r>
              <a:rPr b="0" i="0" dirty="0"/>
              <a:t>ТОВ  «КиївПромЕлектроПроект»</a:t>
            </a:r>
          </a:p>
          <a:p>
            <a:pPr marL="0" indent="0" defTabSz="449262">
              <a:spcBef>
                <a:spcPts val="0"/>
              </a:spcBef>
              <a:buSzTx/>
              <a:buNone/>
              <a:defRPr sz="2800">
                <a:solidFill>
                  <a:srgbClr val="000000"/>
                </a:solidFill>
                <a:latin typeface="Times New Roman"/>
                <a:ea typeface="Times New Roman"/>
                <a:cs typeface="Times New Roman"/>
                <a:sym typeface="Times New Roman"/>
              </a:defRPr>
            </a:pPr>
            <a:r>
              <a:rPr dirty="0"/>
              <a:t>                       ДП  НДІБК</a:t>
            </a:r>
          </a:p>
          <a:p>
            <a:pPr marL="0" indent="0" defTabSz="449262">
              <a:spcBef>
                <a:spcPts val="0"/>
              </a:spcBef>
              <a:buSzTx/>
              <a:buNone/>
              <a:defRPr sz="2800">
                <a:solidFill>
                  <a:srgbClr val="000000"/>
                </a:solidFill>
                <a:latin typeface="Times New Roman"/>
                <a:ea typeface="Times New Roman"/>
                <a:cs typeface="Times New Roman"/>
                <a:sym typeface="Times New Roman"/>
              </a:defRPr>
            </a:pPr>
            <a:r>
              <a:rPr dirty="0"/>
              <a:t>                       КНУБА МО </a:t>
            </a:r>
            <a:r>
              <a:rPr lang="uk-UA" dirty="0" smtClean="0"/>
              <a:t>України</a:t>
            </a:r>
          </a:p>
          <a:p>
            <a:pPr marL="0" indent="0" defTabSz="449262">
              <a:spcBef>
                <a:spcPts val="0"/>
              </a:spcBef>
              <a:buSzTx/>
              <a:buNone/>
              <a:defRPr sz="2800">
                <a:solidFill>
                  <a:srgbClr val="000000"/>
                </a:solidFill>
                <a:latin typeface="Times New Roman"/>
                <a:ea typeface="Times New Roman"/>
                <a:cs typeface="Times New Roman"/>
                <a:sym typeface="Times New Roman"/>
              </a:defRPr>
            </a:pPr>
            <a:r>
              <a:rPr lang="uk-UA" dirty="0"/>
              <a:t>                       </a:t>
            </a:r>
            <a:r>
              <a:rPr lang="uk-UA" dirty="0" smtClean="0"/>
              <a:t>НУВГП МО України  </a:t>
            </a:r>
            <a:r>
              <a:rPr dirty="0" smtClean="0"/>
              <a:t> </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p:nvPr/>
        </p:nvSpPr>
        <p:spPr>
          <a:xfrm>
            <a:off x="814387" y="336074"/>
            <a:ext cx="11430001" cy="65659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49262">
              <a:defRPr b="1">
                <a:solidFill>
                  <a:srgbClr val="000000"/>
                </a:solidFill>
                <a:latin typeface="Times New Roman"/>
                <a:ea typeface="Times New Roman"/>
                <a:cs typeface="Times New Roman"/>
                <a:sym typeface="Times New Roman"/>
              </a:defRPr>
            </a:lvl1pPr>
          </a:lstStyle>
          <a:p>
            <a:r>
              <a:rPr dirty="0"/>
              <a:t>Сфера застосування</a:t>
            </a:r>
          </a:p>
        </p:txBody>
      </p:sp>
      <p:sp>
        <p:nvSpPr>
          <p:cNvPr id="5" name="Прямоугольник 4"/>
          <p:cNvSpPr/>
          <p:nvPr/>
        </p:nvSpPr>
        <p:spPr>
          <a:xfrm>
            <a:off x="1515196" y="1204392"/>
            <a:ext cx="10729192" cy="7298345"/>
          </a:xfrm>
          <a:prstGeom prst="rect">
            <a:avLst/>
          </a:prstGeom>
        </p:spPr>
        <p:txBody>
          <a:bodyPr wrap="square">
            <a:spAutoFit/>
          </a:bodyPr>
          <a:lstStyle/>
          <a:p>
            <a:pPr indent="450215" algn="just">
              <a:lnSpc>
                <a:spcPct val="114000"/>
              </a:lnSpc>
              <a:spcAft>
                <a:spcPts val="600"/>
              </a:spcAft>
            </a:pPr>
            <a:r>
              <a:rPr lang="uk-UA"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Ці будівельні Норми поширюються на проектування освітлення територій, приміщень нових та існуючих, що підлягають реконструкції, будівель і споруд житлового, цивільного, виробничого призначення та цивільного захисту, місць виконання робіт на відкритих просторах, територій промислових та сільськогосподарських підприємств, залізничних колій площ підприємств, зовнішнього освітлення міст, поселень та сільських населених пунктів, вулиць та доріг, озеленених територій (парки, сквери, лісопарки), зон відпочинку на ландшафтно-рекреаційних територіях та курортних зон, пляжів, транспортних та пішохідних тунелів, переходів, фасадів будівель, прибудинкових територій, дитячих майданчиків сміттєвих майданчиків, автостоянок та гаражів, автозаправок, торговельних майданчиків, ринків, кладовищ. </a:t>
            </a:r>
            <a:endParaRPr lang="ru-RU"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4000"/>
              </a:lnSpc>
              <a:spcAft>
                <a:spcPts val="600"/>
              </a:spcAft>
            </a:pPr>
            <a:r>
              <a:rPr lang="uk-UA"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На культові (сакральні) споруди мають поширюватись вимоги цих Норм в частині аварійного та евакуаційного освітлення. Проектування пристроїв місцевого освітлення, які постачаються комплектно зі станками, машинами і виробничими меблями, слід також виконувати відповідно до цих Норм</a:t>
            </a:r>
            <a:r>
              <a:rPr lang="uk-UA" sz="2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14000"/>
              </a:lnSpc>
              <a:spcAft>
                <a:spcPts val="600"/>
              </a:spcAft>
            </a:pPr>
            <a:r>
              <a:rPr lang="uk-UA"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На основі цих будівельних Норм можуть розроблятися галузеві норми освітлення, які враховують специфіку технологічного процесу і будівельних рішень будівель і споруд галузі </a:t>
            </a:r>
            <a:endParaRPr lang="ru-RU"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Table 31"/>
          <p:cNvGraphicFramePr/>
          <p:nvPr>
            <p:extLst>
              <p:ext uri="{D42A27DB-BD31-4B8C-83A1-F6EECF244321}">
                <p14:modId xmlns:p14="http://schemas.microsoft.com/office/powerpoint/2010/main" val="3740430238"/>
              </p:ext>
            </p:extLst>
          </p:nvPr>
        </p:nvGraphicFramePr>
        <p:xfrm>
          <a:off x="1245816" y="844550"/>
          <a:ext cx="11089232" cy="8569647"/>
        </p:xfrm>
        <a:graphic>
          <a:graphicData uri="http://schemas.openxmlformats.org/drawingml/2006/table">
            <a:tbl>
              <a:tblPr>
                <a:tableStyleId>{4C3C2611-4C71-4FC5-86AE-919BDF0F9419}</a:tableStyleId>
              </a:tblPr>
              <a:tblGrid>
                <a:gridCol w="5900876">
                  <a:extLst>
                    <a:ext uri="{9D8B030D-6E8A-4147-A177-3AD203B41FA5}">
                      <a16:colId xmlns:a16="http://schemas.microsoft.com/office/drawing/2014/main" val="20000"/>
                    </a:ext>
                  </a:extLst>
                </a:gridCol>
                <a:gridCol w="5188356">
                  <a:extLst>
                    <a:ext uri="{9D8B030D-6E8A-4147-A177-3AD203B41FA5}">
                      <a16:colId xmlns:a16="http://schemas.microsoft.com/office/drawing/2014/main" val="20001"/>
                    </a:ext>
                  </a:extLst>
                </a:gridCol>
              </a:tblGrid>
              <a:tr h="8569647">
                <a:tc>
                  <a:txBody>
                    <a:bodyPr/>
                    <a:lstStyle/>
                    <a:p>
                      <a:pPr marL="207962" indent="-52387" algn="just" defTabSz="449262">
                        <a:lnSpc>
                          <a:spcPct val="114000"/>
                        </a:lnSpc>
                        <a:spcAft>
                          <a:spcPts val="600"/>
                        </a:spcAft>
                        <a:tabLst>
                          <a:tab pos="266700" algn="l"/>
                          <a:tab pos="5753100" algn="l"/>
                        </a:tabLst>
                        <a:defRPr sz="1600">
                          <a:solidFill>
                            <a:srgbClr val="000000"/>
                          </a:solidFill>
                          <a:latin typeface="Times New Roman"/>
                          <a:ea typeface="Times New Roman"/>
                          <a:cs typeface="Times New Roman"/>
                          <a:sym typeface="Times New Roman"/>
                        </a:defRPr>
                      </a:pPr>
                      <a:r>
                        <a:rPr lang="uk-UA" noProof="0" dirty="0" smtClean="0"/>
                        <a:t>1</a:t>
                      </a:r>
                      <a:r>
                        <a:rPr lang="uk-UA" sz="1800" noProof="0" dirty="0" smtClean="0"/>
                        <a:t>	. Сфера  застосування</a:t>
                      </a:r>
                    </a:p>
                    <a:p>
                      <a:pPr marL="207962" indent="-52387" algn="just"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2. Нормативні  посилання</a:t>
                      </a:r>
                    </a:p>
                    <a:p>
                      <a:pPr marL="207962" indent="-52387" algn="just"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3. Терміни та     визначення      понять</a:t>
                      </a:r>
                    </a:p>
                    <a:p>
                      <a:pPr marL="207962" indent="-52387" algn="just"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4. Познаки та  скорочення </a:t>
                      </a:r>
                    </a:p>
                    <a:p>
                      <a:pPr marL="207962" indent="-52387" algn="just"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5. Загальні  положення</a:t>
                      </a:r>
                    </a:p>
                    <a:p>
                      <a:pPr marL="207962" indent="-52387" algn="just"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6. Природне освітлення</a:t>
                      </a:r>
                      <a:endParaRPr lang="uk-UA" u="sng" noProof="0" dirty="0" smtClean="0"/>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7. Суміщене освітлення</a:t>
                      </a:r>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 Штучне освітлення</a:t>
                      </a:r>
                      <a:endParaRPr lang="uk-UA" u="sng" noProof="0" dirty="0" smtClean="0"/>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8.1. Загальні положення</a:t>
                      </a:r>
                      <a:endParaRPr lang="uk-UA" u="sng" noProof="0" dirty="0" smtClean="0"/>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8.2. Освітлення </a:t>
                      </a:r>
                      <a:r>
                        <a:rPr lang="uk-UA" sz="1800" b="0" i="0" u="none" strike="noStrike" cap="none" spc="0" baseline="0" dirty="0" smtClean="0">
                          <a:ln>
                            <a:noFill/>
                          </a:ln>
                          <a:solidFill>
                            <a:srgbClr val="000000"/>
                          </a:solidFill>
                          <a:uFillTx/>
                          <a:latin typeface="Times New Roman"/>
                          <a:ea typeface="Times New Roman"/>
                          <a:cs typeface="Times New Roman"/>
                          <a:sym typeface="Times New Roman"/>
                        </a:rPr>
                        <a:t>робочих місць всередині</a:t>
                      </a:r>
                      <a:r>
                        <a:rPr lang="uk-UA" noProof="0" dirty="0" smtClean="0"/>
                        <a:t> будівель</a:t>
                      </a:r>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8.3. Освітлення площадок підприємств і місць виконання робіт поза будівлями</a:t>
                      </a:r>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8.4. Освітлення приміщень житлових будівель</a:t>
                      </a:r>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8.5. Зовнішнє освітлення населених пунктів</a:t>
                      </a:r>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8.6. Зовнішнє архітектурне освітлення будинків і споруд</a:t>
                      </a:r>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8.7. Освітлення вітрин</a:t>
                      </a:r>
                      <a:endParaRPr lang="uk-UA" u="sng" noProof="0" dirty="0" smtClean="0"/>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8.8. Рекламне освітлення</a:t>
                      </a:r>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8.9. Аварійне освітлення</a:t>
                      </a:r>
                      <a:endParaRPr lang="uk-UA" u="sng" noProof="0" dirty="0" smtClean="0"/>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8.10. Аварійне освітлення автотранспортних тунелів</a:t>
                      </a:r>
                    </a:p>
                    <a:p>
                      <a:pPr marL="207962" marR="0" lvl="0" indent="-52387" algn="l" defTabSz="449262" rtl="0" eaLnBrk="1" fontAlgn="auto" latinLnBrk="0" hangingPunct="1">
                        <a:lnSpc>
                          <a:spcPct val="114000"/>
                        </a:lnSpc>
                        <a:spcBef>
                          <a:spcPts val="0"/>
                        </a:spcBef>
                        <a:spcAft>
                          <a:spcPts val="600"/>
                        </a:spcAft>
                        <a:buClrTx/>
                        <a:buSzTx/>
                        <a:buFontTx/>
                        <a:buNone/>
                        <a:tabLst>
                          <a:tab pos="266700" algn="l"/>
                          <a:tab pos="5753100" algn="l"/>
                        </a:tabLst>
                        <a:defRPr sz="1800">
                          <a:solidFill>
                            <a:srgbClr val="000000"/>
                          </a:solidFill>
                          <a:latin typeface="Times New Roman"/>
                          <a:ea typeface="Times New Roman"/>
                          <a:cs typeface="Times New Roman"/>
                          <a:sym typeface="Times New Roman"/>
                        </a:defRPr>
                      </a:pPr>
                      <a:r>
                        <a:rPr lang="uk-UA" noProof="0" dirty="0" smtClean="0"/>
                        <a:t>8.11.</a:t>
                      </a:r>
                      <a:r>
                        <a:rPr lang="uk-UA" baseline="0" noProof="0" dirty="0" smtClean="0"/>
                        <a:t> </a:t>
                      </a:r>
                      <a:r>
                        <a:rPr lang="uk-UA" noProof="0" dirty="0" smtClean="0"/>
                        <a:t>Охоронне та чергове освітлення</a:t>
                      </a:r>
                    </a:p>
                    <a:p>
                      <a:pPr marL="207962" indent="-52387" defTabSz="449262">
                        <a:lnSpc>
                          <a:spcPct val="114000"/>
                        </a:lnSpc>
                        <a:spcAft>
                          <a:spcPts val="600"/>
                        </a:spcAft>
                        <a:tabLst>
                          <a:tab pos="266700" algn="l"/>
                          <a:tab pos="5753100" algn="l"/>
                        </a:tabLst>
                        <a:defRPr sz="1800">
                          <a:solidFill>
                            <a:srgbClr val="000000"/>
                          </a:solidFill>
                          <a:latin typeface="Times New Roman"/>
                          <a:ea typeface="Times New Roman"/>
                          <a:cs typeface="Times New Roman"/>
                          <a:sym typeface="Times New Roman"/>
                        </a:defRPr>
                      </a:pPr>
                      <a:endParaRPr lang="uk-UA" noProof="0" dirty="0"/>
                    </a:p>
                  </a:txBody>
                  <a:tcPr marL="50800" marR="50800" marT="50800" marB="50800" horzOverflow="overflow">
                    <a:lnL w="12700">
                      <a:miter lim="400000"/>
                    </a:lnL>
                    <a:lnR w="12700">
                      <a:miter lim="400000"/>
                    </a:lnR>
                    <a:lnT w="12700">
                      <a:miter lim="400000"/>
                    </a:lnT>
                    <a:lnB w="12700">
                      <a:miter lim="400000"/>
                    </a:lnB>
                    <a:noFill/>
                  </a:tcPr>
                </a:tc>
                <a:tc>
                  <a:txBody>
                    <a:bodyPr/>
                    <a:lstStyle/>
                    <a:p>
                      <a:pPr defTabSz="449262">
                        <a:lnSpc>
                          <a:spcPct val="114000"/>
                        </a:lnSpc>
                        <a:spcAft>
                          <a:spcPts val="600"/>
                        </a:spcAft>
                        <a:tabLst>
                          <a:tab pos="266700" algn="l"/>
                          <a:tab pos="5753100" algn="l"/>
                        </a:tabLst>
                        <a:defRPr sz="1800" b="1">
                          <a:solidFill>
                            <a:srgbClr val="000000"/>
                          </a:solidFill>
                          <a:latin typeface="Times New Roman"/>
                          <a:ea typeface="Times New Roman"/>
                          <a:cs typeface="Times New Roman"/>
                          <a:sym typeface="Times New Roman"/>
                        </a:defRPr>
                      </a:pPr>
                      <a:r>
                        <a:rPr lang="uk-UA" noProof="0" dirty="0" smtClean="0"/>
                        <a:t>Додатки</a:t>
                      </a:r>
                    </a:p>
                    <a:p>
                      <a:pPr defTabSz="449262">
                        <a:lnSpc>
                          <a:spcPct val="114000"/>
                        </a:lnSpc>
                        <a:spcAft>
                          <a:spcPts val="600"/>
                        </a:spcAft>
                        <a:tabLst>
                          <a:tab pos="266700" algn="l"/>
                          <a:tab pos="5753100" algn="l"/>
                        </a:tabLst>
                        <a:defRPr sz="1600" b="1">
                          <a:solidFill>
                            <a:srgbClr val="000000"/>
                          </a:solidFill>
                          <a:latin typeface="Times New Roman"/>
                          <a:ea typeface="Times New Roman"/>
                          <a:cs typeface="Times New Roman"/>
                          <a:sym typeface="Times New Roman"/>
                        </a:defRPr>
                      </a:pPr>
                      <a:r>
                        <a:rPr lang="uk-UA" sz="1800" noProof="0" dirty="0" smtClean="0"/>
                        <a:t>Додаток А.   </a:t>
                      </a:r>
                      <a:r>
                        <a:rPr lang="uk-UA" sz="1800" b="0" noProof="0" dirty="0" smtClean="0"/>
                        <a:t> Визначення розряду робіт при відстані від об'єкта розрізнення</a:t>
                      </a:r>
                      <a:r>
                        <a:rPr lang="uk-UA" sz="1800" b="0" baseline="0" noProof="0" dirty="0" smtClean="0"/>
                        <a:t>  </a:t>
                      </a:r>
                      <a:r>
                        <a:rPr lang="uk-UA" sz="1800" b="0" noProof="0" dirty="0" smtClean="0"/>
                        <a:t>до очей працюючого понад 0,5 м. </a:t>
                      </a:r>
                    </a:p>
                    <a:p>
                      <a:pPr defTabSz="449262">
                        <a:lnSpc>
                          <a:spcPct val="114000"/>
                        </a:lnSpc>
                        <a:spcAft>
                          <a:spcPts val="600"/>
                        </a:spcAft>
                        <a:tabLst>
                          <a:tab pos="266700" algn="l"/>
                          <a:tab pos="5753100" algn="l"/>
                        </a:tabLst>
                        <a:defRPr sz="1600" b="1">
                          <a:solidFill>
                            <a:srgbClr val="000000"/>
                          </a:solidFill>
                          <a:latin typeface="Times New Roman"/>
                          <a:ea typeface="Times New Roman"/>
                          <a:cs typeface="Times New Roman"/>
                          <a:sym typeface="Times New Roman"/>
                        </a:defRPr>
                      </a:pPr>
                      <a:r>
                        <a:rPr lang="uk-UA" sz="1800" noProof="0" dirty="0" smtClean="0"/>
                        <a:t>Додаток Б</a:t>
                      </a:r>
                      <a:r>
                        <a:rPr lang="uk-UA" sz="1800" b="0" noProof="0" dirty="0" smtClean="0"/>
                        <a:t>.  Визначення еквівалентного розміру протяжних об'єктів     розрізнення</a:t>
                      </a:r>
                    </a:p>
                    <a:p>
                      <a:pPr defTabSz="449262">
                        <a:lnSpc>
                          <a:spcPct val="114000"/>
                        </a:lnSpc>
                        <a:spcAft>
                          <a:spcPts val="600"/>
                        </a:spcAft>
                        <a:tabLst>
                          <a:tab pos="266700" algn="l"/>
                          <a:tab pos="5753100" algn="l"/>
                        </a:tabLst>
                        <a:defRPr sz="1600" b="1">
                          <a:solidFill>
                            <a:srgbClr val="000000"/>
                          </a:solidFill>
                          <a:latin typeface="Times New Roman"/>
                          <a:ea typeface="Times New Roman"/>
                          <a:cs typeface="Times New Roman"/>
                          <a:sym typeface="Times New Roman"/>
                        </a:defRPr>
                      </a:pPr>
                      <a:r>
                        <a:rPr lang="uk-UA" sz="1800" noProof="0" dirty="0" smtClean="0"/>
                        <a:t>Додаток В</a:t>
                      </a:r>
                      <a:r>
                        <a:rPr lang="uk-UA" sz="1800" b="0" noProof="0" dirty="0" smtClean="0"/>
                        <a:t>.</a:t>
                      </a:r>
                      <a:r>
                        <a:rPr lang="uk-UA" sz="1600" b="1" i="0" u="none" strike="noStrike" cap="none" spc="0" baseline="0" dirty="0" smtClean="0">
                          <a:ln>
                            <a:noFill/>
                          </a:ln>
                          <a:solidFill>
                            <a:srgbClr val="5E0033"/>
                          </a:solidFill>
                          <a:effectLst/>
                          <a:uFillTx/>
                          <a:latin typeface="Hoefler Text"/>
                          <a:ea typeface="Hoefler Text"/>
                          <a:cs typeface="Hoefler Text"/>
                          <a:sym typeface="Times New Roman"/>
                        </a:rPr>
                        <a:t> </a:t>
                      </a:r>
                      <a:r>
                        <a:rPr lang="uk-UA" sz="1800" b="0" i="0" u="none" strike="noStrike" cap="none" spc="0" baseline="0" dirty="0" smtClean="0">
                          <a:ln>
                            <a:noFill/>
                          </a:ln>
                          <a:solidFill>
                            <a:srgbClr val="000000"/>
                          </a:solidFill>
                          <a:uFillTx/>
                          <a:latin typeface="Times New Roman"/>
                          <a:ea typeface="Times New Roman"/>
                          <a:cs typeface="Times New Roman"/>
                          <a:sym typeface="Times New Roman"/>
                        </a:rPr>
                        <a:t>Визначення коефіцієнта експлуатації </a:t>
                      </a:r>
                      <a:endParaRPr lang="uk-UA" sz="1800" b="0" i="0" u="none" strike="noStrike" cap="none" spc="0" baseline="0" noProof="0" dirty="0" smtClean="0">
                        <a:ln>
                          <a:noFill/>
                        </a:ln>
                        <a:solidFill>
                          <a:srgbClr val="000000"/>
                        </a:solidFill>
                        <a:uFillTx/>
                        <a:latin typeface="Times New Roman"/>
                        <a:ea typeface="Times New Roman"/>
                        <a:cs typeface="Times New Roman"/>
                        <a:sym typeface="Hoefler Text"/>
                      </a:endParaRPr>
                    </a:p>
                    <a:p>
                      <a:pPr defTabSz="449262">
                        <a:lnSpc>
                          <a:spcPct val="114000"/>
                        </a:lnSpc>
                        <a:spcAft>
                          <a:spcPts val="600"/>
                        </a:spcAft>
                        <a:tabLst>
                          <a:tab pos="266700" algn="l"/>
                          <a:tab pos="5753100" algn="l"/>
                        </a:tabLst>
                        <a:defRPr sz="1600" b="1">
                          <a:solidFill>
                            <a:srgbClr val="000000"/>
                          </a:solidFill>
                          <a:latin typeface="Times New Roman"/>
                          <a:ea typeface="Times New Roman"/>
                          <a:cs typeface="Times New Roman"/>
                          <a:sym typeface="Times New Roman"/>
                        </a:defRPr>
                      </a:pPr>
                      <a:r>
                        <a:rPr lang="uk-UA" sz="1800" noProof="0" dirty="0" smtClean="0"/>
                        <a:t>Додаток Г</a:t>
                      </a:r>
                      <a:r>
                        <a:rPr lang="uk-UA" sz="1800" b="0" noProof="0" dirty="0" smtClean="0"/>
                        <a:t>.  </a:t>
                      </a:r>
                      <a:r>
                        <a:rPr lang="uk-UA" sz="1800" b="0" i="0" u="none" strike="noStrike" cap="none" spc="0" baseline="0" noProof="0" dirty="0" smtClean="0">
                          <a:ln>
                            <a:noFill/>
                          </a:ln>
                          <a:solidFill>
                            <a:srgbClr val="000000"/>
                          </a:solidFill>
                          <a:uFillTx/>
                          <a:latin typeface="Times New Roman"/>
                          <a:ea typeface="Times New Roman"/>
                          <a:cs typeface="Times New Roman"/>
                          <a:sym typeface="Hoefler Text"/>
                        </a:rPr>
                        <a:t>Нормовані показники </a:t>
                      </a:r>
                      <a:r>
                        <a:rPr lang="uk-UA" sz="1800" b="0" i="0" u="none" strike="noStrike" cap="none" spc="0" baseline="0" dirty="0" smtClean="0">
                          <a:ln>
                            <a:noFill/>
                          </a:ln>
                          <a:solidFill>
                            <a:srgbClr val="000000"/>
                          </a:solidFill>
                          <a:uFillTx/>
                          <a:latin typeface="Times New Roman"/>
                          <a:ea typeface="Times New Roman"/>
                          <a:cs typeface="Times New Roman"/>
                          <a:sym typeface="Times New Roman"/>
                        </a:rPr>
                        <a:t>освітлення приміщень загальнопромислових будівель і споруд</a:t>
                      </a:r>
                      <a:r>
                        <a:rPr lang="uk-UA" sz="1800" b="0" i="0" u="none" strike="noStrike" cap="none" spc="0" baseline="0" noProof="0" dirty="0" smtClean="0">
                          <a:ln>
                            <a:noFill/>
                          </a:ln>
                          <a:solidFill>
                            <a:srgbClr val="000000"/>
                          </a:solidFill>
                          <a:uFillTx/>
                          <a:latin typeface="Times New Roman"/>
                          <a:ea typeface="Times New Roman"/>
                          <a:cs typeface="Times New Roman"/>
                          <a:sym typeface="Hoefler Text"/>
                        </a:rPr>
                        <a:t> </a:t>
                      </a:r>
                    </a:p>
                    <a:p>
                      <a:pPr defTabSz="449262">
                        <a:lnSpc>
                          <a:spcPct val="114000"/>
                        </a:lnSpc>
                        <a:spcAft>
                          <a:spcPts val="600"/>
                        </a:spcAft>
                        <a:tabLst>
                          <a:tab pos="266700" algn="l"/>
                          <a:tab pos="5753100" algn="l"/>
                        </a:tabLst>
                        <a:defRPr sz="1600" b="1">
                          <a:solidFill>
                            <a:srgbClr val="000000"/>
                          </a:solidFill>
                          <a:latin typeface="Times New Roman"/>
                          <a:ea typeface="Times New Roman"/>
                          <a:cs typeface="Times New Roman"/>
                          <a:sym typeface="Times New Roman"/>
                        </a:defRPr>
                      </a:pPr>
                      <a:r>
                        <a:rPr lang="uk-UA" sz="1800" noProof="0" dirty="0" smtClean="0"/>
                        <a:t>Додаток Д</a:t>
                      </a:r>
                      <a:r>
                        <a:rPr lang="uk-UA" sz="1800" b="0" noProof="0" dirty="0" smtClean="0"/>
                        <a:t>. Зони яскравості тунелю в денному режимі освітлення</a:t>
                      </a:r>
                    </a:p>
                    <a:p>
                      <a:pPr defTabSz="449262">
                        <a:lnSpc>
                          <a:spcPct val="114000"/>
                        </a:lnSpc>
                        <a:spcAft>
                          <a:spcPts val="600"/>
                        </a:spcAft>
                        <a:tabLst>
                          <a:tab pos="266700" algn="l"/>
                          <a:tab pos="5753100" algn="l"/>
                        </a:tabLst>
                        <a:defRPr sz="1600" b="1">
                          <a:solidFill>
                            <a:srgbClr val="000000"/>
                          </a:solidFill>
                          <a:latin typeface="Times New Roman"/>
                          <a:ea typeface="Times New Roman"/>
                          <a:cs typeface="Times New Roman"/>
                          <a:sym typeface="Times New Roman"/>
                        </a:defRPr>
                      </a:pPr>
                      <a:r>
                        <a:rPr lang="uk-UA" sz="1800" noProof="0" dirty="0" smtClean="0"/>
                        <a:t>Додаток Ж</a:t>
                      </a:r>
                      <a:r>
                        <a:rPr lang="uk-UA" sz="1800" b="0" noProof="0" dirty="0" smtClean="0"/>
                        <a:t>. Значення коефіцієнтів для розрахунку річної середньодобової</a:t>
                      </a:r>
                      <a:br>
                        <a:rPr lang="uk-UA" sz="1800" b="0" noProof="0" dirty="0" smtClean="0"/>
                      </a:br>
                      <a:r>
                        <a:rPr lang="uk-UA" sz="1800" b="0" noProof="0" dirty="0" smtClean="0"/>
                        <a:t>інтенсивності руху транспорту у містах України </a:t>
                      </a:r>
                      <a:r>
                        <a:rPr lang="uk-UA" sz="1800" noProof="0" dirty="0" smtClean="0"/>
                        <a:t>Додаток З</a:t>
                      </a:r>
                      <a:r>
                        <a:rPr lang="uk-UA" sz="1800" b="0" noProof="0" dirty="0" smtClean="0"/>
                        <a:t>. </a:t>
                      </a:r>
                      <a:r>
                        <a:rPr lang="uk-UA" sz="1800" b="0" i="0" u="none" strike="noStrike" cap="none" spc="0" baseline="0" dirty="0" smtClean="0">
                          <a:ln>
                            <a:noFill/>
                          </a:ln>
                          <a:solidFill>
                            <a:srgbClr val="000000"/>
                          </a:solidFill>
                          <a:uFillTx/>
                          <a:latin typeface="Times New Roman"/>
                          <a:ea typeface="Times New Roman"/>
                          <a:cs typeface="Times New Roman"/>
                          <a:sym typeface="Times New Roman"/>
                        </a:rPr>
                        <a:t>Розрахункові формули</a:t>
                      </a:r>
                      <a:endParaRPr lang="uk-UA" sz="1800" b="0" noProof="0" dirty="0" smtClean="0"/>
                    </a:p>
                    <a:p>
                      <a:pPr defTabSz="449262">
                        <a:lnSpc>
                          <a:spcPct val="114000"/>
                        </a:lnSpc>
                        <a:spcAft>
                          <a:spcPts val="600"/>
                        </a:spcAft>
                        <a:tabLst>
                          <a:tab pos="266700" algn="l"/>
                          <a:tab pos="5753100" algn="l"/>
                        </a:tabLst>
                        <a:defRPr sz="1600" b="1">
                          <a:solidFill>
                            <a:srgbClr val="000000"/>
                          </a:solidFill>
                          <a:latin typeface="Times New Roman"/>
                          <a:ea typeface="Times New Roman"/>
                          <a:cs typeface="Times New Roman"/>
                          <a:sym typeface="Times New Roman"/>
                        </a:defRPr>
                      </a:pPr>
                      <a:r>
                        <a:rPr lang="uk-UA" sz="1800" b="1" i="0" u="none" strike="noStrike" cap="none" spc="0" baseline="0" dirty="0" smtClean="0">
                          <a:ln>
                            <a:noFill/>
                          </a:ln>
                          <a:solidFill>
                            <a:srgbClr val="000000"/>
                          </a:solidFill>
                          <a:uFillTx/>
                          <a:latin typeface="Times New Roman"/>
                          <a:ea typeface="Times New Roman"/>
                          <a:cs typeface="Times New Roman"/>
                          <a:sym typeface="Times New Roman"/>
                        </a:rPr>
                        <a:t>Додаток І</a:t>
                      </a:r>
                      <a:r>
                        <a:rPr lang="uk-UA" sz="1800" b="0" i="0" u="none" strike="noStrike" cap="none" spc="0" baseline="0" dirty="0" smtClean="0">
                          <a:ln>
                            <a:noFill/>
                          </a:ln>
                          <a:solidFill>
                            <a:srgbClr val="000000"/>
                          </a:solidFill>
                          <a:uFillTx/>
                          <a:latin typeface="Times New Roman"/>
                          <a:ea typeface="Times New Roman"/>
                          <a:cs typeface="Times New Roman"/>
                          <a:sym typeface="Times New Roman"/>
                        </a:rPr>
                        <a:t>. Розрахунок природного освітлення</a:t>
                      </a:r>
                    </a:p>
                    <a:p>
                      <a:pPr defTabSz="449262">
                        <a:lnSpc>
                          <a:spcPct val="114000"/>
                        </a:lnSpc>
                        <a:spcAft>
                          <a:spcPts val="600"/>
                        </a:spcAft>
                        <a:tabLst>
                          <a:tab pos="266700" algn="l"/>
                          <a:tab pos="5753100" algn="l"/>
                        </a:tabLst>
                        <a:defRPr sz="1600" b="1">
                          <a:solidFill>
                            <a:srgbClr val="000000"/>
                          </a:solidFill>
                          <a:latin typeface="Times New Roman"/>
                          <a:ea typeface="Times New Roman"/>
                          <a:cs typeface="Times New Roman"/>
                          <a:sym typeface="Times New Roman"/>
                        </a:defRPr>
                      </a:pPr>
                      <a:r>
                        <a:rPr lang="uk-UA" sz="1800" noProof="0" dirty="0" smtClean="0"/>
                        <a:t>Додаток К</a:t>
                      </a:r>
                      <a:r>
                        <a:rPr lang="uk-UA" sz="1800" b="0" noProof="0" dirty="0" smtClean="0"/>
                        <a:t>. </a:t>
                      </a:r>
                      <a:r>
                        <a:rPr lang="uk-UA" sz="1800" b="0" i="0" u="none" strike="noStrike" cap="none" spc="0" baseline="0" dirty="0" smtClean="0">
                          <a:ln>
                            <a:noFill/>
                          </a:ln>
                          <a:solidFill>
                            <a:srgbClr val="000000"/>
                          </a:solidFill>
                          <a:uFillTx/>
                          <a:latin typeface="Times New Roman"/>
                          <a:ea typeface="Times New Roman"/>
                          <a:cs typeface="Times New Roman"/>
                          <a:sym typeface="Times New Roman"/>
                        </a:rPr>
                        <a:t>Вибір зони комфортного освітлення для світлодіодів</a:t>
                      </a:r>
                      <a:r>
                        <a:rPr lang="uk-UA" sz="1800" b="0" i="0" u="none" strike="noStrike" cap="none" spc="0" baseline="0" noProof="0" dirty="0" smtClean="0">
                          <a:ln>
                            <a:noFill/>
                          </a:ln>
                          <a:solidFill>
                            <a:srgbClr val="000000"/>
                          </a:solidFill>
                          <a:uFillTx/>
                          <a:latin typeface="Times New Roman"/>
                          <a:ea typeface="Times New Roman"/>
                          <a:cs typeface="Times New Roman"/>
                          <a:sym typeface="Hoefler Text"/>
                        </a:rPr>
                        <a:t>    </a:t>
                      </a:r>
                    </a:p>
                    <a:p>
                      <a:pPr>
                        <a:lnSpc>
                          <a:spcPct val="114000"/>
                        </a:lnSpc>
                        <a:spcAft>
                          <a:spcPts val="600"/>
                        </a:spcAft>
                      </a:pPr>
                      <a:r>
                        <a:rPr lang="uk-UA" sz="1800" b="1" i="0" u="none" strike="noStrike" cap="none" spc="0" baseline="0" noProof="0" dirty="0" smtClean="0">
                          <a:ln>
                            <a:noFill/>
                          </a:ln>
                          <a:solidFill>
                            <a:srgbClr val="000000"/>
                          </a:solidFill>
                          <a:uFillTx/>
                          <a:latin typeface="Times New Roman"/>
                          <a:ea typeface="Times New Roman"/>
                          <a:cs typeface="Times New Roman"/>
                          <a:sym typeface="Hoefler Text"/>
                        </a:rPr>
                        <a:t>Додаток Л. </a:t>
                      </a:r>
                      <a:r>
                        <a:rPr lang="uk-UA" sz="1800" b="0" i="0" u="none" strike="noStrike" cap="none" spc="0" baseline="0" dirty="0" smtClean="0">
                          <a:ln>
                            <a:noFill/>
                          </a:ln>
                          <a:solidFill>
                            <a:srgbClr val="000000"/>
                          </a:solidFill>
                          <a:uFillTx/>
                          <a:latin typeface="Times New Roman"/>
                          <a:ea typeface="Times New Roman"/>
                          <a:cs typeface="Times New Roman"/>
                          <a:sym typeface="Hoefler Text"/>
                        </a:rPr>
                        <a:t>Рекомендації по вибору струмової уставки захисного апарату для групи світлодіодних світильників </a:t>
                      </a:r>
                      <a:endParaRPr lang="uk-UA" sz="1800" b="0" i="0" u="none" strike="noStrike" cap="none" spc="0" baseline="0" noProof="0" dirty="0" smtClean="0">
                        <a:ln>
                          <a:noFill/>
                        </a:ln>
                        <a:solidFill>
                          <a:srgbClr val="000000"/>
                        </a:solidFill>
                        <a:uFillTx/>
                        <a:latin typeface="Times New Roman"/>
                        <a:ea typeface="Times New Roman"/>
                        <a:cs typeface="Times New Roman"/>
                        <a:sym typeface="Hoefler Text"/>
                      </a:endParaRPr>
                    </a:p>
                  </a:txBody>
                  <a:tcPr marL="50800" marR="50800" marT="50800" marB="50800" horzOverflow="overflow">
                    <a:lnL w="12700">
                      <a:miter lim="400000"/>
                    </a:lnL>
                    <a:lnR w="12700">
                      <a:miter lim="400000"/>
                    </a:lnR>
                    <a:lnT w="12700">
                      <a:miter lim="400000"/>
                    </a:lnT>
                    <a:lnB w="12700">
                      <a:miter lim="400000"/>
                    </a:lnB>
                    <a:noFill/>
                  </a:tcPr>
                </a:tc>
                <a:extLst>
                  <a:ext uri="{0D108BD9-81ED-4DB2-BD59-A6C34878D82A}">
                    <a16:rowId xmlns:a16="http://schemas.microsoft.com/office/drawing/2014/main" val="10000"/>
                  </a:ext>
                </a:extLst>
              </a:tr>
            </a:tbl>
          </a:graphicData>
        </a:graphic>
      </p:graphicFrame>
      <p:sp>
        <p:nvSpPr>
          <p:cNvPr id="32" name="Shape 32"/>
          <p:cNvSpPr>
            <a:spLocks noGrp="1"/>
          </p:cNvSpPr>
          <p:nvPr>
            <p:ph type="title" idx="4294967295"/>
          </p:nvPr>
        </p:nvSpPr>
        <p:spPr>
          <a:xfrm>
            <a:off x="787400" y="196850"/>
            <a:ext cx="11430000" cy="647700"/>
          </a:xfrm>
          <a:prstGeom prst="rect">
            <a:avLst/>
          </a:prstGeom>
          <a:extLst>
            <a:ext uri="{C572A759-6A51-4108-AA02-DFA0A04FC94B}">
              <ma14:wrappingTextBoxFlag xmlns:ma14="http://schemas.microsoft.com/office/mac/drawingml/2011/main" xmlns="" val="1"/>
            </a:ext>
          </a:extLst>
        </p:spPr>
        <p:txBody>
          <a:bodyPr>
            <a:normAutofit/>
          </a:bodyPr>
          <a:lstStyle>
            <a:lvl1pPr defTabSz="449262">
              <a:defRPr sz="3600" b="1">
                <a:solidFill>
                  <a:srgbClr val="000000"/>
                </a:solidFill>
                <a:latin typeface="Times New Roman"/>
                <a:ea typeface="Times New Roman"/>
                <a:cs typeface="Times New Roman"/>
                <a:sym typeface="Times New Roman"/>
              </a:defRPr>
            </a:lvl1pPr>
          </a:lstStyle>
          <a:p>
            <a:r>
              <a:rPr sz="2800" dirty="0"/>
              <a:t>Зміст</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89832" y="1492424"/>
            <a:ext cx="10729192" cy="9040295"/>
          </a:xfrm>
          <a:prstGeom prst="rect">
            <a:avLst/>
          </a:prstGeom>
        </p:spPr>
        <p:txBody>
          <a:bodyPr wrap="square">
            <a:spAutoFit/>
          </a:bodyPr>
          <a:lstStyle/>
          <a:p>
            <a:pPr marL="457200" indent="-457200" algn="just">
              <a:lnSpc>
                <a:spcPct val="110000"/>
              </a:lnSpc>
              <a:spcAft>
                <a:spcPts val="900"/>
              </a:spcAft>
              <a:buAutoNum type="arabicPeriod"/>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Скореговані норми, розрахункові формули та методики розрахунку природного освітлення, які узгоджені з МОЗ України.</a:t>
            </a:r>
          </a:p>
          <a:p>
            <a:pPr marL="457200" indent="-457200" algn="just">
              <a:lnSpc>
                <a:spcPct val="110000"/>
              </a:lnSpc>
              <a:spcAft>
                <a:spcPts val="900"/>
              </a:spcAft>
              <a:buAutoNum type="arabicPeriod"/>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В освітлювальні прилади додані світлодіодні світильники.</a:t>
            </a:r>
          </a:p>
          <a:p>
            <a:pPr marL="457200" lvl="0" indent="-457200" algn="just">
              <a:lnSpc>
                <a:spcPct val="110000"/>
              </a:lnSpc>
              <a:spcAft>
                <a:spcPts val="900"/>
              </a:spcAft>
              <a:buFontTx/>
              <a:buAutoNum type="arabicPeriod"/>
            </a:pP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Норми штучного освітлення скореговані в рамках гармонізації з європейськими нормативами, а саме EN 12464-1: </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2002 Light and lighting – Lighting of work places. – Part 1: Indoor work places.</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(Світло та освітлення - Освітлення робочих місць. - Частина 1: Внутрішнє  освітлення робочих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місць) та EN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12464-2: </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2007 Light and lighting – Lighting of work places. – Part 2: Outdoor work places.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(Світло та освітлення - Освітлення робочих місць. - Частина 2: Зовнішнє освітлення робочих місць</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10000"/>
              </a:lnSpc>
              <a:spcAft>
                <a:spcPts val="900"/>
              </a:spcAft>
              <a:buFontTx/>
              <a:buAutoNum type="arabicPeriod"/>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Скореговані визначення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розподілу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аварійного освітлення на: евакуаційне і резервне, відповідно до європейського нормативу </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CEN</a:t>
            </a:r>
            <a:r>
              <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 </a:t>
            </a:r>
            <a:r>
              <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12101-4:2009 </a:t>
            </a:r>
            <a:r>
              <a:rPr lang="en-US"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Emergency escape lighting systems</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та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норми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аварійного освітлення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доведені до значень стандарту ISO 30061:2007(E) </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Emergency lighting</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Аварійне освітлення</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marL="457200" lvl="0" indent="-457200" algn="just">
              <a:lnSpc>
                <a:spcPct val="110000"/>
              </a:lnSpc>
              <a:spcAft>
                <a:spcPts val="900"/>
              </a:spcAft>
              <a:buFontTx/>
              <a:buAutoNum type="arabicPeriod"/>
            </a:pP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Додані нові розділи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«Зовнішнє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освітлення населених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пунктів», «Зовнішнє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архітектурне освітлення будівель і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споруд», «Освітлення вітрин» та «Рекламне освітлення». </a:t>
            </a:r>
            <a:endPar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10000"/>
              </a:lnSpc>
              <a:spcAft>
                <a:spcPts val="900"/>
              </a:spcAft>
              <a:buFontTx/>
              <a:buAutoNum type="arabicPeriod"/>
            </a:pPr>
            <a:endPar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14000"/>
              </a:lnSpc>
              <a:spcAft>
                <a:spcPts val="900"/>
              </a:spcAft>
              <a:buAutoNum type="arabicPeriod"/>
            </a:pPr>
            <a:endPar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1553692" y="700336"/>
            <a:ext cx="10709348" cy="374461"/>
          </a:xfrm>
          <a:prstGeom prst="rect">
            <a:avLst/>
          </a:prstGeom>
        </p:spPr>
        <p:txBody>
          <a:bodyPr wrap="square">
            <a:spAutoFit/>
          </a:bodyPr>
          <a:lstStyle/>
          <a:p>
            <a:pPr indent="450215" algn="just">
              <a:lnSpc>
                <a:spcPts val="2200"/>
              </a:lnSpc>
            </a:pPr>
            <a:r>
              <a:rPr lang="uk-UA"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ЩО НОВОГО В РЕДАКЦІЇ ДБН </a:t>
            </a:r>
            <a:r>
              <a:rPr lang="ru-RU" sz="3200" dirty="0" smtClean="0">
                <a:solidFill>
                  <a:srgbClr val="000000"/>
                </a:solidFill>
                <a:latin typeface="Times New Roman" panose="02020603050405020304" pitchFamily="18" charset="0"/>
                <a:cs typeface="Times New Roman" panose="02020603050405020304" pitchFamily="18" charset="0"/>
              </a:rPr>
              <a:t>В.2.5-28</a:t>
            </a:r>
            <a:r>
              <a:rPr lang="uk-UA"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uk-UA" sz="3200" i="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2018р</a:t>
            </a:r>
            <a:r>
              <a:rPr lang="uk-UA"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ru-RU" sz="32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297874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17824" y="1820883"/>
            <a:ext cx="10729192" cy="875048"/>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1.1. </a:t>
            </a:r>
            <a:r>
              <a:rPr lang="uk-UA" sz="2400" dirty="0">
                <a:solidFill>
                  <a:srgbClr val="000000"/>
                </a:solidFill>
                <a:latin typeface="Times New Roman" panose="02020603050405020304" pitchFamily="18" charset="0"/>
                <a:cs typeface="Times New Roman" panose="02020603050405020304" pitchFamily="18" charset="0"/>
              </a:rPr>
              <a:t>Винесено врахування особливостей світлового клімату з нормування у розрахунок</a:t>
            </a:r>
            <a:r>
              <a:rPr lang="uk-UA" sz="2400" dirty="0" smtClean="0">
                <a:solidFill>
                  <a:srgbClr val="000000"/>
                </a:solidFill>
                <a:latin typeface="Times New Roman" panose="02020603050405020304" pitchFamily="18" charset="0"/>
                <a:cs typeface="Times New Roman" panose="02020603050405020304" pitchFamily="18" charset="0"/>
              </a:rPr>
              <a:t>.</a:t>
            </a:r>
            <a:endPar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1553692" y="700336"/>
            <a:ext cx="10709348" cy="1046440"/>
          </a:xfrm>
          <a:prstGeom prst="rect">
            <a:avLst/>
          </a:prstGeom>
        </p:spPr>
        <p:txBody>
          <a:bodyPr wrap="square">
            <a:spAutoFit/>
          </a:bodyPr>
          <a:lstStyle/>
          <a:p>
            <a:pPr indent="450215" algn="just"/>
            <a:r>
              <a:rPr lang="uk-UA"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 </a:t>
            </a:r>
            <a:r>
              <a:rPr lang="uk-UA" sz="30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Скореговані </a:t>
            </a:r>
            <a:r>
              <a:rPr lang="uk-UA" sz="3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розрахункові формули та методики розрахунку природного освітлення</a:t>
            </a:r>
            <a:endParaRPr lang="ru-RU" sz="3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6" name="Рисунок 15"/>
          <p:cNvPicPr>
            <a:picLocks noChangeAspect="1"/>
          </p:cNvPicPr>
          <p:nvPr/>
        </p:nvPicPr>
        <p:blipFill rotWithShape="1">
          <a:blip r:embed="rId2" cstate="print"/>
          <a:srcRect l="31174" t="33266" r="26191" b="27360"/>
          <a:stretch/>
        </p:blipFill>
        <p:spPr>
          <a:xfrm>
            <a:off x="3262040" y="2258407"/>
            <a:ext cx="8636224" cy="4486350"/>
          </a:xfrm>
          <a:prstGeom prst="rect">
            <a:avLst/>
          </a:prstGeom>
        </p:spPr>
      </p:pic>
      <p:sp>
        <p:nvSpPr>
          <p:cNvPr id="19" name="Прямоугольник 18"/>
          <p:cNvSpPr/>
          <p:nvPr/>
        </p:nvSpPr>
        <p:spPr>
          <a:xfrm>
            <a:off x="1173808" y="6821016"/>
            <a:ext cx="11449272" cy="2308324"/>
          </a:xfrm>
          <a:prstGeom prst="rect">
            <a:avLst/>
          </a:prstGeom>
        </p:spPr>
        <p:txBody>
          <a:bodyPr wrap="square">
            <a:spAutoFit/>
          </a:bodyPr>
          <a:lstStyle/>
          <a:p>
            <a:pPr algn="l"/>
            <a:r>
              <a:rPr lang="uk-UA" sz="2400" i="1" dirty="0">
                <a:solidFill>
                  <a:srgbClr val="000000"/>
                </a:solidFill>
                <a:latin typeface="Times New Roman" panose="02020603050405020304" pitchFamily="18" charset="0"/>
                <a:cs typeface="Times New Roman" panose="02020603050405020304" pitchFamily="18" charset="0"/>
              </a:rPr>
              <a:t>Переваги:</a:t>
            </a:r>
            <a:r>
              <a:rPr lang="uk-UA" sz="2400" dirty="0">
                <a:solidFill>
                  <a:srgbClr val="000000"/>
                </a:solidFill>
                <a:latin typeface="Times New Roman" panose="02020603050405020304" pitchFamily="18" charset="0"/>
                <a:cs typeface="Times New Roman" panose="02020603050405020304" pitchFamily="18" charset="0"/>
              </a:rPr>
              <a:t> </a:t>
            </a:r>
            <a:r>
              <a:rPr lang="uk-UA" sz="2400" i="1" dirty="0">
                <a:solidFill>
                  <a:srgbClr val="000000"/>
                </a:solidFill>
                <a:latin typeface="Times New Roman" panose="02020603050405020304" pitchFamily="18" charset="0"/>
                <a:cs typeface="Times New Roman" panose="02020603050405020304" pitchFamily="18" charset="0"/>
              </a:rPr>
              <a:t>Спрощення нормування природного освітлення. </a:t>
            </a:r>
            <a:r>
              <a:rPr lang="uk-UA" sz="2400" i="1" dirty="0" smtClean="0">
                <a:solidFill>
                  <a:srgbClr val="000000"/>
                </a:solidFill>
                <a:latin typeface="Times New Roman" panose="02020603050405020304" pitchFamily="18" charset="0"/>
                <a:cs typeface="Times New Roman" panose="02020603050405020304" pitchFamily="18" charset="0"/>
              </a:rPr>
              <a:t>Узгоджено </a:t>
            </a:r>
            <a:r>
              <a:rPr lang="uk-UA" sz="2400" i="1" dirty="0">
                <a:solidFill>
                  <a:srgbClr val="000000"/>
                </a:solidFill>
                <a:latin typeface="Times New Roman" panose="02020603050405020304" pitchFamily="18" charset="0"/>
                <a:cs typeface="Times New Roman" panose="02020603050405020304" pitchFamily="18" charset="0"/>
              </a:rPr>
              <a:t>з МОЗ </a:t>
            </a:r>
            <a:r>
              <a:rPr lang="uk-UA" sz="2400" i="1" dirty="0" smtClean="0">
                <a:solidFill>
                  <a:srgbClr val="000000"/>
                </a:solidFill>
                <a:latin typeface="Times New Roman" panose="02020603050405020304" pitchFamily="18" charset="0"/>
                <a:cs typeface="Times New Roman" panose="02020603050405020304" pitchFamily="18" charset="0"/>
              </a:rPr>
              <a:t>України</a:t>
            </a:r>
            <a:r>
              <a:rPr lang="uk-UA" sz="2400" i="1" dirty="0">
                <a:solidFill>
                  <a:srgbClr val="000000"/>
                </a:solidFill>
                <a:latin typeface="Times New Roman" panose="02020603050405020304" pitchFamily="18" charset="0"/>
                <a:cs typeface="Times New Roman" panose="02020603050405020304" pitchFamily="18" charset="0"/>
              </a:rPr>
              <a:t>. </a:t>
            </a:r>
            <a:endParaRPr lang="ru-RU" sz="2400" dirty="0">
              <a:solidFill>
                <a:srgbClr val="000000"/>
              </a:solidFill>
              <a:latin typeface="Times New Roman" panose="02020603050405020304" pitchFamily="18" charset="0"/>
              <a:cs typeface="Times New Roman" panose="02020603050405020304" pitchFamily="18" charset="0"/>
            </a:endParaRPr>
          </a:p>
          <a:p>
            <a:pPr algn="l"/>
            <a:r>
              <a:rPr lang="uk-UA" sz="2400" i="1" dirty="0">
                <a:solidFill>
                  <a:srgbClr val="000000"/>
                </a:solidFill>
                <a:latin typeface="Times New Roman" panose="02020603050405020304" pitchFamily="18" charset="0"/>
                <a:cs typeface="Times New Roman" panose="02020603050405020304" pitchFamily="18" charset="0"/>
              </a:rPr>
              <a:t>Виправлення помилки врахування яскравості протилежних будівель, оскільки у старий редакції фасад протилежного будинку мав значення коефіцієнта світлового клімату такий же самий, як вікно, з якого він спостерігається, а він, найчастіше, має протилежну орієнтацію і освітлюється сонцем зовсім інакше, ніж вікно. Помилка досягала 12%.</a:t>
            </a:r>
            <a:endParaRPr lang="ru-RU"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895976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16758" y="556320"/>
            <a:ext cx="10729192" cy="904863"/>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1.2. </a:t>
            </a:r>
            <a:r>
              <a:rPr lang="uk-UA" sz="2400" dirty="0">
                <a:solidFill>
                  <a:srgbClr val="000000"/>
                </a:solidFill>
                <a:latin typeface="Times New Roman" panose="02020603050405020304" pitchFamily="18" charset="0"/>
                <a:cs typeface="Times New Roman" panose="02020603050405020304" pitchFamily="18" charset="0"/>
              </a:rPr>
              <a:t>Уточнено зонування території України за ресурсами світлового клімату і значень коефіцієнтів світлового клімату</a:t>
            </a:r>
            <a:endPar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9" name="Прямоугольник 18"/>
          <p:cNvSpPr/>
          <p:nvPr/>
        </p:nvSpPr>
        <p:spPr>
          <a:xfrm>
            <a:off x="1311326" y="6549974"/>
            <a:ext cx="11161240" cy="1569660"/>
          </a:xfrm>
          <a:prstGeom prst="rect">
            <a:avLst/>
          </a:prstGeom>
        </p:spPr>
        <p:txBody>
          <a:bodyPr wrap="square">
            <a:spAutoFit/>
          </a:bodyPr>
          <a:lstStyle/>
          <a:p>
            <a:pPr algn="l"/>
            <a:r>
              <a:rPr lang="uk-UA" sz="2400" i="1" u="sng" dirty="0">
                <a:solidFill>
                  <a:srgbClr val="000000"/>
                </a:solidFill>
                <a:latin typeface="Times New Roman" panose="02020603050405020304" pitchFamily="18" charset="0"/>
                <a:cs typeface="Times New Roman" panose="02020603050405020304" pitchFamily="18" charset="0"/>
              </a:rPr>
              <a:t>Переваги:</a:t>
            </a:r>
            <a:r>
              <a:rPr lang="uk-UA" sz="2400" u="sng" dirty="0">
                <a:solidFill>
                  <a:srgbClr val="000000"/>
                </a:solidFill>
                <a:latin typeface="Times New Roman" panose="02020603050405020304" pitchFamily="18" charset="0"/>
                <a:cs typeface="Times New Roman" panose="02020603050405020304" pitchFamily="18" charset="0"/>
              </a:rPr>
              <a:t> </a:t>
            </a:r>
            <a:r>
              <a:rPr lang="uk-UA" sz="2400" i="1" dirty="0">
                <a:solidFill>
                  <a:srgbClr val="000000"/>
                </a:solidFill>
                <a:latin typeface="Times New Roman" panose="02020603050405020304" pitchFamily="18" charset="0"/>
                <a:cs typeface="Times New Roman" panose="02020603050405020304" pitchFamily="18" charset="0"/>
              </a:rPr>
              <a:t>Враховано зміну клімату, що дасть можливість більш </a:t>
            </a:r>
            <a:r>
              <a:rPr lang="uk-UA" sz="2400" i="1" dirty="0" err="1">
                <a:solidFill>
                  <a:srgbClr val="000000"/>
                </a:solidFill>
                <a:latin typeface="Times New Roman" panose="02020603050405020304" pitchFamily="18" charset="0"/>
                <a:cs typeface="Times New Roman" panose="02020603050405020304" pitchFamily="18" charset="0"/>
              </a:rPr>
              <a:t>коректно</a:t>
            </a:r>
            <a:r>
              <a:rPr lang="uk-UA" sz="2400" i="1" dirty="0">
                <a:solidFill>
                  <a:srgbClr val="000000"/>
                </a:solidFill>
                <a:latin typeface="Times New Roman" panose="02020603050405020304" pitchFamily="18" charset="0"/>
                <a:cs typeface="Times New Roman" panose="02020603050405020304" pitchFamily="18" charset="0"/>
              </a:rPr>
              <a:t> розраховувати необхідну мінімальну площу вікон у різних регіонах України. Наприклад, за старою редакцією різниця між площею зенітного ліхтаря у Рівному та Одесі складає 12%, за новою редакцією вона досягає 21%. </a:t>
            </a:r>
            <a:endParaRPr lang="ru-RU" sz="24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rotWithShape="1">
          <a:blip r:embed="rId2" cstate="print"/>
          <a:srcRect l="27852" t="49197" r="23422" b="18601"/>
          <a:stretch/>
        </p:blipFill>
        <p:spPr>
          <a:xfrm>
            <a:off x="1101800" y="1708448"/>
            <a:ext cx="11165599" cy="4567745"/>
          </a:xfrm>
          <a:prstGeom prst="rect">
            <a:avLst/>
          </a:prstGeom>
        </p:spPr>
      </p:pic>
    </p:spTree>
    <p:extLst>
      <p:ext uri="{BB962C8B-B14F-4D97-AF65-F5344CB8AC3E}">
        <p14:creationId xmlns:p14="http://schemas.microsoft.com/office/powerpoint/2010/main" val="63525224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16758" y="556320"/>
            <a:ext cx="11018290" cy="904863"/>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1.3. </a:t>
            </a:r>
            <a:r>
              <a:rPr lang="uk-UA" sz="2400" dirty="0">
                <a:solidFill>
                  <a:srgbClr val="000000"/>
                </a:solidFill>
                <a:latin typeface="Times New Roman" panose="02020603050405020304" pitchFamily="18" charset="0"/>
                <a:cs typeface="Times New Roman" panose="02020603050405020304" pitchFamily="18" charset="0"/>
              </a:rPr>
              <a:t>Уточнено методику розрахунку коефіцієнту світлового клімату при</a:t>
            </a:r>
            <a:r>
              <a:rPr lang="ru-RU" sz="2400" dirty="0">
                <a:solidFill>
                  <a:srgbClr val="000000"/>
                </a:solidFill>
                <a:latin typeface="Times New Roman" panose="02020603050405020304" pitchFamily="18" charset="0"/>
                <a:cs typeface="Times New Roman" panose="02020603050405020304" pitchFamily="18" charset="0"/>
              </a:rPr>
              <a:t> </a:t>
            </a:r>
            <a:r>
              <a:rPr lang="uk-UA" sz="2400" dirty="0" smtClean="0">
                <a:solidFill>
                  <a:srgbClr val="000000"/>
                </a:solidFill>
                <a:latin typeface="Times New Roman" panose="02020603050405020304" pitchFamily="18" charset="0"/>
                <a:cs typeface="Times New Roman" panose="02020603050405020304" pitchFamily="18" charset="0"/>
              </a:rPr>
              <a:t>нахилених </a:t>
            </a:r>
            <a:r>
              <a:rPr lang="uk-UA" sz="2400" dirty="0">
                <a:solidFill>
                  <a:srgbClr val="000000"/>
                </a:solidFill>
                <a:latin typeface="Times New Roman" panose="02020603050405020304" pitchFamily="18" charset="0"/>
                <a:cs typeface="Times New Roman" panose="02020603050405020304" pitchFamily="18" charset="0"/>
              </a:rPr>
              <a:t>до горизонту світлопрорізах</a:t>
            </a:r>
            <a:endPar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9" name="Прямоугольник 18"/>
          <p:cNvSpPr/>
          <p:nvPr/>
        </p:nvSpPr>
        <p:spPr>
          <a:xfrm>
            <a:off x="1352752" y="3612878"/>
            <a:ext cx="10729192" cy="830997"/>
          </a:xfrm>
          <a:prstGeom prst="rect">
            <a:avLst/>
          </a:prstGeom>
        </p:spPr>
        <p:txBody>
          <a:bodyPr wrap="square">
            <a:spAutoFit/>
          </a:bodyPr>
          <a:lstStyle/>
          <a:p>
            <a:pPr algn="l"/>
            <a:r>
              <a:rPr lang="uk-UA" sz="2400" i="1" u="sng" dirty="0">
                <a:solidFill>
                  <a:srgbClr val="000000"/>
                </a:solidFill>
                <a:latin typeface="Times New Roman" panose="02020603050405020304" pitchFamily="18" charset="0"/>
                <a:cs typeface="Times New Roman" panose="02020603050405020304" pitchFamily="18" charset="0"/>
              </a:rPr>
              <a:t>Переваги:</a:t>
            </a:r>
            <a:r>
              <a:rPr lang="uk-UA" sz="2400" u="sng" dirty="0">
                <a:solidFill>
                  <a:srgbClr val="000000"/>
                </a:solidFill>
                <a:latin typeface="Times New Roman" panose="02020603050405020304" pitchFamily="18" charset="0"/>
                <a:cs typeface="Times New Roman" panose="02020603050405020304" pitchFamily="18" charset="0"/>
              </a:rPr>
              <a:t> </a:t>
            </a:r>
            <a:r>
              <a:rPr lang="uk-UA" sz="2400" i="1" dirty="0">
                <a:solidFill>
                  <a:srgbClr val="000000"/>
                </a:solidFill>
                <a:latin typeface="Times New Roman" panose="02020603050405020304" pitchFamily="18" charset="0"/>
                <a:cs typeface="Times New Roman" panose="02020603050405020304" pitchFamily="18" charset="0"/>
              </a:rPr>
              <a:t>У старій редакції розрахунок нахилених до горизонту вікон зовсім не розглядався. Тому між проектантами та експертами виникали суперечки. </a:t>
            </a:r>
            <a:endParaRPr lang="ru-RU" sz="2400" dirty="0">
              <a:solidFill>
                <a:srgbClr val="0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291843" y="4426034"/>
            <a:ext cx="10729192" cy="904863"/>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1.4. </a:t>
            </a:r>
            <a:r>
              <a:rPr lang="uk-UA" sz="2400" dirty="0">
                <a:solidFill>
                  <a:srgbClr val="000000"/>
                </a:solidFill>
                <a:latin typeface="Times New Roman" panose="02020603050405020304" pitchFamily="18" charset="0"/>
                <a:cs typeface="Times New Roman" panose="02020603050405020304" pitchFamily="18" charset="0"/>
              </a:rPr>
              <a:t>Уточнено методику розрахунку коефіцієнту природного освітлення (КПО) у приміщеннях, що мають кілька світлопрорізів різної орієнтації.</a:t>
            </a:r>
            <a:endPar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1533848" y="8333184"/>
            <a:ext cx="11161240" cy="830997"/>
          </a:xfrm>
          <a:prstGeom prst="rect">
            <a:avLst/>
          </a:prstGeom>
        </p:spPr>
        <p:txBody>
          <a:bodyPr wrap="square">
            <a:spAutoFit/>
          </a:bodyPr>
          <a:lstStyle/>
          <a:p>
            <a:pPr algn="l"/>
            <a:r>
              <a:rPr lang="uk-UA" sz="2400" i="1" u="sng" dirty="0">
                <a:solidFill>
                  <a:srgbClr val="000000"/>
                </a:solidFill>
                <a:latin typeface="Times New Roman" panose="02020603050405020304" pitchFamily="18" charset="0"/>
                <a:cs typeface="Times New Roman" panose="02020603050405020304" pitchFamily="18" charset="0"/>
              </a:rPr>
              <a:t>Переваги:</a:t>
            </a:r>
            <a:r>
              <a:rPr lang="uk-UA" sz="2400" u="sng" dirty="0">
                <a:solidFill>
                  <a:srgbClr val="000000"/>
                </a:solidFill>
                <a:latin typeface="Times New Roman" panose="02020603050405020304" pitchFamily="18" charset="0"/>
                <a:cs typeface="Times New Roman" panose="02020603050405020304" pitchFamily="18" charset="0"/>
              </a:rPr>
              <a:t> </a:t>
            </a:r>
            <a:r>
              <a:rPr lang="uk-UA" sz="2400" i="1" dirty="0">
                <a:solidFill>
                  <a:srgbClr val="000000"/>
                </a:solidFill>
                <a:latin typeface="Times New Roman" panose="02020603050405020304" pitchFamily="18" charset="0"/>
                <a:cs typeface="Times New Roman" panose="02020603050405020304" pitchFamily="18" charset="0"/>
              </a:rPr>
              <a:t>У старій редакції розрахунок КПО у приміщеннях, що мають кілька вікон різної орієнтації зовсім не розглядався. </a:t>
            </a:r>
            <a:endParaRPr lang="ru-RU" sz="24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3622080" y="5740896"/>
            <a:ext cx="6361905" cy="2123810"/>
          </a:xfrm>
          <a:prstGeom prst="rect">
            <a:avLst/>
          </a:prstGeom>
        </p:spPr>
      </p:pic>
      <p:pic>
        <p:nvPicPr>
          <p:cNvPr id="10" name="Рисунок 9"/>
          <p:cNvPicPr>
            <a:picLocks noChangeAspect="1"/>
          </p:cNvPicPr>
          <p:nvPr/>
        </p:nvPicPr>
        <p:blipFill>
          <a:blip r:embed="rId3"/>
          <a:stretch>
            <a:fillRect/>
          </a:stretch>
        </p:blipFill>
        <p:spPr>
          <a:xfrm>
            <a:off x="8014568" y="1033192"/>
            <a:ext cx="2712955" cy="2548349"/>
          </a:xfrm>
          <a:prstGeom prst="rect">
            <a:avLst/>
          </a:prstGeom>
        </p:spPr>
      </p:pic>
    </p:spTree>
    <p:extLst>
      <p:ext uri="{BB962C8B-B14F-4D97-AF65-F5344CB8AC3E}">
        <p14:creationId xmlns:p14="http://schemas.microsoft.com/office/powerpoint/2010/main" val="97671828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173808" y="772344"/>
            <a:ext cx="10729192" cy="904863"/>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1.5. </a:t>
            </a:r>
            <a:r>
              <a:rPr lang="uk-UA" sz="2400" dirty="0">
                <a:solidFill>
                  <a:srgbClr val="000000"/>
                </a:solidFill>
                <a:latin typeface="Times New Roman" panose="02020603050405020304" pitchFamily="18" charset="0"/>
                <a:cs typeface="Times New Roman" panose="02020603050405020304" pitchFamily="18" charset="0"/>
              </a:rPr>
              <a:t>Уточнено </a:t>
            </a:r>
            <a:r>
              <a:rPr lang="uk-UA" sz="2400" dirty="0" smtClean="0">
                <a:solidFill>
                  <a:srgbClr val="000000"/>
                </a:solidFill>
                <a:latin typeface="Times New Roman" panose="02020603050405020304" pitchFamily="18" charset="0"/>
                <a:cs typeface="Times New Roman" panose="02020603050405020304" pitchFamily="18" charset="0"/>
              </a:rPr>
              <a:t>положення </a:t>
            </a:r>
            <a:r>
              <a:rPr lang="uk-UA" sz="2400" dirty="0">
                <a:solidFill>
                  <a:srgbClr val="000000"/>
                </a:solidFill>
                <a:latin typeface="Times New Roman" panose="02020603050405020304" pitchFamily="18" charset="0"/>
                <a:cs typeface="Times New Roman" panose="02020603050405020304" pitchFamily="18" charset="0"/>
              </a:rPr>
              <a:t>розрахункових точок у приміщеннях та їх мінімальної кількості.</a:t>
            </a:r>
            <a:endPar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Прямоугольник 7"/>
          <p:cNvSpPr/>
          <p:nvPr/>
        </p:nvSpPr>
        <p:spPr>
          <a:xfrm>
            <a:off x="1147682" y="3240261"/>
            <a:ext cx="11161240" cy="1569660"/>
          </a:xfrm>
          <a:prstGeom prst="rect">
            <a:avLst/>
          </a:prstGeom>
        </p:spPr>
        <p:txBody>
          <a:bodyPr wrap="square">
            <a:spAutoFit/>
          </a:bodyPr>
          <a:lstStyle/>
          <a:p>
            <a:pPr algn="just"/>
            <a:r>
              <a:rPr lang="uk-UA" sz="2400" i="1" u="sng" dirty="0">
                <a:solidFill>
                  <a:srgbClr val="000000"/>
                </a:solidFill>
                <a:latin typeface="Times New Roman" panose="02020603050405020304" pitchFamily="18" charset="0"/>
                <a:cs typeface="Times New Roman" panose="02020603050405020304" pitchFamily="18" charset="0"/>
              </a:rPr>
              <a:t>Переваги:</a:t>
            </a:r>
            <a:r>
              <a:rPr lang="uk-UA" sz="2400" u="sng" dirty="0">
                <a:solidFill>
                  <a:srgbClr val="000000"/>
                </a:solidFill>
                <a:latin typeface="Times New Roman" panose="02020603050405020304" pitchFamily="18" charset="0"/>
                <a:cs typeface="Times New Roman" panose="02020603050405020304" pitchFamily="18" charset="0"/>
              </a:rPr>
              <a:t> </a:t>
            </a:r>
            <a:r>
              <a:rPr lang="uk-UA" sz="2400" i="1" dirty="0" smtClean="0">
                <a:solidFill>
                  <a:srgbClr val="000000"/>
                </a:solidFill>
                <a:latin typeface="Times New Roman" panose="02020603050405020304" pitchFamily="18" charset="0"/>
                <a:cs typeface="Times New Roman" panose="02020603050405020304" pitchFamily="18" charset="0"/>
              </a:rPr>
              <a:t>У </a:t>
            </a:r>
            <a:r>
              <a:rPr lang="uk-UA" sz="2400" i="1" dirty="0">
                <a:solidFill>
                  <a:srgbClr val="000000"/>
                </a:solidFill>
                <a:latin typeface="Times New Roman" panose="02020603050405020304" pitchFamily="18" charset="0"/>
                <a:cs typeface="Times New Roman" panose="02020603050405020304" pitchFamily="18" charset="0"/>
              </a:rPr>
              <a:t>старій редакції положення розрахункових точок у великогабаритних виробничих приміщеннях глибиною більше 6 м визначалось невірно (редакційна помилка), а мінімальна кількість розрахункових точок при верхньому освітленні не обмовлялась. </a:t>
            </a:r>
            <a:endParaRPr lang="ru-RU" sz="2400" dirty="0">
              <a:solidFill>
                <a:srgbClr val="0000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173808" y="4910416"/>
            <a:ext cx="10945216" cy="904863"/>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1.6. </a:t>
            </a:r>
            <a:r>
              <a:rPr lang="uk-UA" sz="2400" dirty="0">
                <a:solidFill>
                  <a:srgbClr val="000000"/>
                </a:solidFill>
                <a:latin typeface="Times New Roman" panose="02020603050405020304" pitchFamily="18" charset="0"/>
                <a:cs typeface="Times New Roman" panose="02020603050405020304" pitchFamily="18" charset="0"/>
              </a:rPr>
              <a:t>Розроблено метод розрахунку КПО від верхніх світлопрорізів при їх частковому затіненні навколишньою забудовою.</a:t>
            </a:r>
            <a:endParaRPr lang="ru-RU"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12" name="Группа 11"/>
          <p:cNvGrpSpPr/>
          <p:nvPr/>
        </p:nvGrpSpPr>
        <p:grpSpPr>
          <a:xfrm>
            <a:off x="3118024" y="1563387"/>
            <a:ext cx="6426666" cy="1565684"/>
            <a:chOff x="1281641" y="1808014"/>
            <a:chExt cx="11038603" cy="2689257"/>
          </a:xfrm>
        </p:grpSpPr>
        <p:pic>
          <p:nvPicPr>
            <p:cNvPr id="10" name="Рисунок 9"/>
            <p:cNvPicPr>
              <a:picLocks noChangeAspect="1"/>
            </p:cNvPicPr>
            <p:nvPr/>
          </p:nvPicPr>
          <p:blipFill>
            <a:blip r:embed="rId2"/>
            <a:stretch>
              <a:fillRect/>
            </a:stretch>
          </p:blipFill>
          <p:spPr>
            <a:xfrm>
              <a:off x="1281641" y="1808014"/>
              <a:ext cx="5669758" cy="2689257"/>
            </a:xfrm>
            <a:prstGeom prst="rect">
              <a:avLst/>
            </a:prstGeom>
          </p:spPr>
        </p:pic>
        <p:pic>
          <p:nvPicPr>
            <p:cNvPr id="11" name="Рисунок 10"/>
            <p:cNvPicPr>
              <a:picLocks noChangeAspect="1"/>
            </p:cNvPicPr>
            <p:nvPr/>
          </p:nvPicPr>
          <p:blipFill>
            <a:blip r:embed="rId3"/>
            <a:stretch>
              <a:fillRect/>
            </a:stretch>
          </p:blipFill>
          <p:spPr>
            <a:xfrm>
              <a:off x="7207252" y="1808014"/>
              <a:ext cx="5112992" cy="2689257"/>
            </a:xfrm>
            <a:prstGeom prst="rect">
              <a:avLst/>
            </a:prstGeom>
          </p:spPr>
        </p:pic>
      </p:grpSp>
      <p:pic>
        <p:nvPicPr>
          <p:cNvPr id="13" name="Рисунок 12"/>
          <p:cNvPicPr>
            <a:picLocks noChangeAspect="1"/>
          </p:cNvPicPr>
          <p:nvPr/>
        </p:nvPicPr>
        <p:blipFill>
          <a:blip r:embed="rId4"/>
          <a:stretch>
            <a:fillRect/>
          </a:stretch>
        </p:blipFill>
        <p:spPr>
          <a:xfrm>
            <a:off x="4045267" y="5892843"/>
            <a:ext cx="4761389" cy="1859441"/>
          </a:xfrm>
          <a:prstGeom prst="rect">
            <a:avLst/>
          </a:prstGeom>
        </p:spPr>
      </p:pic>
      <p:sp>
        <p:nvSpPr>
          <p:cNvPr id="15" name="Прямоугольник 14"/>
          <p:cNvSpPr/>
          <p:nvPr/>
        </p:nvSpPr>
        <p:spPr>
          <a:xfrm>
            <a:off x="957784" y="8068959"/>
            <a:ext cx="11161240" cy="1200329"/>
          </a:xfrm>
          <a:prstGeom prst="rect">
            <a:avLst/>
          </a:prstGeom>
        </p:spPr>
        <p:txBody>
          <a:bodyPr wrap="square">
            <a:spAutoFit/>
          </a:bodyPr>
          <a:lstStyle/>
          <a:p>
            <a:pPr algn="just"/>
            <a:r>
              <a:rPr lang="uk-UA" sz="2400" i="1" u="sng" dirty="0">
                <a:solidFill>
                  <a:srgbClr val="000000"/>
                </a:solidFill>
                <a:latin typeface="Times New Roman" panose="02020603050405020304" pitchFamily="18" charset="0"/>
                <a:cs typeface="Times New Roman" panose="02020603050405020304" pitchFamily="18" charset="0"/>
              </a:rPr>
              <a:t>Переваги:</a:t>
            </a:r>
            <a:r>
              <a:rPr lang="uk-UA" sz="2400" u="sng" dirty="0">
                <a:solidFill>
                  <a:srgbClr val="000000"/>
                </a:solidFill>
                <a:latin typeface="Times New Roman" panose="02020603050405020304" pitchFamily="18" charset="0"/>
                <a:cs typeface="Times New Roman" panose="02020603050405020304" pitchFamily="18" charset="0"/>
              </a:rPr>
              <a:t> </a:t>
            </a:r>
            <a:r>
              <a:rPr lang="uk-UA" sz="2400" i="1" dirty="0" smtClean="0">
                <a:solidFill>
                  <a:srgbClr val="000000"/>
                </a:solidFill>
                <a:latin typeface="Times New Roman" panose="02020603050405020304" pitchFamily="18" charset="0"/>
                <a:cs typeface="Times New Roman" panose="02020603050405020304" pitchFamily="18" charset="0"/>
              </a:rPr>
              <a:t>У </a:t>
            </a:r>
            <a:r>
              <a:rPr lang="uk-UA" sz="2400" i="1" dirty="0">
                <a:solidFill>
                  <a:srgbClr val="000000"/>
                </a:solidFill>
                <a:latin typeface="Times New Roman" panose="02020603050405020304" pitchFamily="18" charset="0"/>
                <a:cs typeface="Times New Roman" panose="02020603050405020304" pitchFamily="18" charset="0"/>
              </a:rPr>
              <a:t>старій редакції </a:t>
            </a:r>
            <a:r>
              <a:rPr lang="uk-UA" sz="2400" i="1" dirty="0" smtClean="0">
                <a:solidFill>
                  <a:srgbClr val="000000"/>
                </a:solidFill>
                <a:latin typeface="Times New Roman" panose="02020603050405020304" pitchFamily="18" charset="0"/>
                <a:cs typeface="Times New Roman" panose="02020603050405020304" pitchFamily="18" charset="0"/>
              </a:rPr>
              <a:t>затінення ліхтарів не враховувалось. А у сучасній архітектурі при висотній навколишній забудові верхні світлопрорізи затінюються дуже часто.  </a:t>
            </a:r>
            <a:endParaRPr lang="ru-RU"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621253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16758" y="556320"/>
            <a:ext cx="10729192" cy="469167"/>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1.7. </a:t>
            </a:r>
            <a:r>
              <a:rPr lang="uk-UA" sz="2400" dirty="0">
                <a:solidFill>
                  <a:srgbClr val="000000"/>
                </a:solidFill>
                <a:latin typeface="Times New Roman" panose="02020603050405020304" pitchFamily="18" charset="0"/>
                <a:cs typeface="Times New Roman" panose="02020603050405020304" pitchFamily="18" charset="0"/>
              </a:rPr>
              <a:t>Удосконалено методику врахування світла, відбитого від сусідніх будинків</a:t>
            </a:r>
            <a:endParaRPr lang="ru-RU" sz="2400" dirty="0">
              <a:solidFill>
                <a:srgbClr val="000000"/>
              </a:solidFill>
              <a:latin typeface="Times New Roman" panose="02020603050405020304" pitchFamily="18" charset="0"/>
              <a:cs typeface="Times New Roman" panose="02020603050405020304" pitchFamily="18" charset="0"/>
            </a:endParaRPr>
          </a:p>
        </p:txBody>
      </p:sp>
      <p:sp>
        <p:nvSpPr>
          <p:cNvPr id="19" name="Прямоугольник 18"/>
          <p:cNvSpPr/>
          <p:nvPr/>
        </p:nvSpPr>
        <p:spPr>
          <a:xfrm>
            <a:off x="1389832" y="7325072"/>
            <a:ext cx="11161240" cy="1200329"/>
          </a:xfrm>
          <a:prstGeom prst="rect">
            <a:avLst/>
          </a:prstGeom>
        </p:spPr>
        <p:txBody>
          <a:bodyPr wrap="square">
            <a:spAutoFit/>
          </a:bodyPr>
          <a:lstStyle/>
          <a:p>
            <a:pPr algn="just"/>
            <a:r>
              <a:rPr lang="uk-UA" sz="2400" i="1" u="sng" dirty="0">
                <a:solidFill>
                  <a:srgbClr val="000000"/>
                </a:solidFill>
                <a:latin typeface="Times New Roman" panose="02020603050405020304" pitchFamily="18" charset="0"/>
                <a:cs typeface="Times New Roman" panose="02020603050405020304" pitchFamily="18" charset="0"/>
              </a:rPr>
              <a:t>Переваги:</a:t>
            </a:r>
            <a:r>
              <a:rPr lang="uk-UA" sz="2400" u="sng" dirty="0">
                <a:solidFill>
                  <a:srgbClr val="000000"/>
                </a:solidFill>
                <a:latin typeface="Times New Roman" panose="02020603050405020304" pitchFamily="18" charset="0"/>
                <a:cs typeface="Times New Roman" panose="02020603050405020304" pitchFamily="18" charset="0"/>
              </a:rPr>
              <a:t> </a:t>
            </a:r>
            <a:r>
              <a:rPr lang="uk-UA" sz="2400" i="1" dirty="0">
                <a:solidFill>
                  <a:srgbClr val="000000"/>
                </a:solidFill>
                <a:latin typeface="Times New Roman" panose="02020603050405020304" pitchFamily="18" charset="0"/>
                <a:cs typeface="Times New Roman" panose="02020603050405020304" pitchFamily="18" charset="0"/>
              </a:rPr>
              <a:t>У старій редакції яскравість фасадів протилежних будинків визначалась дуже спрощено, що призводило найчастіше до збільшення їхньої яскравості на 15-20%. Ця помилка значно зростає при щільній висотній забудові.</a:t>
            </a:r>
            <a:endParaRPr lang="ru-RU" sz="2400" dirty="0">
              <a:solidFill>
                <a:srgbClr val="00000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rotWithShape="1">
          <a:blip r:embed="rId2" cstate="print"/>
          <a:srcRect l="16777" t="17516" r="11240" b="12594"/>
          <a:stretch/>
        </p:blipFill>
        <p:spPr>
          <a:xfrm>
            <a:off x="1107955" y="1131346"/>
            <a:ext cx="11146797" cy="6087866"/>
          </a:xfrm>
          <a:prstGeom prst="rect">
            <a:avLst/>
          </a:prstGeom>
        </p:spPr>
      </p:pic>
    </p:spTree>
    <p:extLst>
      <p:ext uri="{BB962C8B-B14F-4D97-AF65-F5344CB8AC3E}">
        <p14:creationId xmlns:p14="http://schemas.microsoft.com/office/powerpoint/2010/main" val="300358824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98626" y="297379"/>
            <a:ext cx="10729192" cy="469167"/>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1.8. </a:t>
            </a:r>
            <a:r>
              <a:rPr lang="uk-UA" sz="2400" dirty="0" smtClean="0">
                <a:solidFill>
                  <a:srgbClr val="000000"/>
                </a:solidFill>
                <a:latin typeface="Times New Roman" panose="02020603050405020304" pitchFamily="18" charset="0"/>
                <a:cs typeface="Times New Roman" panose="02020603050405020304" pitchFamily="18" charset="0"/>
              </a:rPr>
              <a:t>Удосконалено розрахунок коефіцієнта світлопропускання світлопрорізів.</a:t>
            </a:r>
            <a:endParaRPr lang="ru-RU" sz="2400" dirty="0">
              <a:solidFill>
                <a:srgbClr val="000000"/>
              </a:solidFill>
              <a:latin typeface="Times New Roman" panose="02020603050405020304" pitchFamily="18" charset="0"/>
              <a:cs typeface="Times New Roman" panose="02020603050405020304" pitchFamily="18" charset="0"/>
            </a:endParaRPr>
          </a:p>
        </p:txBody>
      </p:sp>
      <p:sp>
        <p:nvSpPr>
          <p:cNvPr id="19" name="Прямоугольник 18"/>
          <p:cNvSpPr/>
          <p:nvPr/>
        </p:nvSpPr>
        <p:spPr>
          <a:xfrm>
            <a:off x="1298626" y="765263"/>
            <a:ext cx="11161240" cy="8463855"/>
          </a:xfrm>
          <a:prstGeom prst="rect">
            <a:avLst/>
          </a:prstGeom>
        </p:spPr>
        <p:txBody>
          <a:bodyPr wrap="square">
            <a:spAutoFit/>
          </a:bodyPr>
          <a:lstStyle/>
          <a:p>
            <a:pPr algn="just"/>
            <a:r>
              <a:rPr lang="uk-UA" sz="2400" i="1" u="sng" dirty="0">
                <a:solidFill>
                  <a:srgbClr val="000000"/>
                </a:solidFill>
                <a:latin typeface="Times New Roman" panose="02020603050405020304" pitchFamily="18" charset="0"/>
                <a:cs typeface="Times New Roman" panose="02020603050405020304" pitchFamily="18" charset="0"/>
              </a:rPr>
              <a:t>Переваги:</a:t>
            </a:r>
            <a:r>
              <a:rPr lang="uk-UA" sz="2400" u="sng" dirty="0">
                <a:solidFill>
                  <a:srgbClr val="000000"/>
                </a:solidFill>
                <a:latin typeface="Times New Roman" panose="02020603050405020304" pitchFamily="18" charset="0"/>
                <a:cs typeface="Times New Roman" panose="02020603050405020304" pitchFamily="18" charset="0"/>
              </a:rPr>
              <a:t> </a:t>
            </a:r>
            <a:r>
              <a:rPr lang="uk-UA" sz="2400" i="1" dirty="0">
                <a:solidFill>
                  <a:srgbClr val="000000"/>
                </a:solidFill>
                <a:latin typeface="Times New Roman" panose="02020603050405020304" pitchFamily="18" charset="0"/>
                <a:cs typeface="Times New Roman" panose="02020603050405020304" pitchFamily="18" charset="0"/>
              </a:rPr>
              <a:t>У старій редакції цій коефіцієнт визначався в залежності від матеріалу з якого зроблено рами. При цьому металопластикових рам не було. Насправді, цей коефіцієнт залежить лише від геометрії рам, а не від матеріалу з якого їх </a:t>
            </a:r>
            <a:r>
              <a:rPr lang="uk-UA" sz="2400" i="1" dirty="0" smtClean="0">
                <a:solidFill>
                  <a:srgbClr val="000000"/>
                </a:solidFill>
                <a:latin typeface="Times New Roman" panose="02020603050405020304" pitchFamily="18" charset="0"/>
                <a:cs typeface="Times New Roman" panose="02020603050405020304" pitchFamily="18" charset="0"/>
              </a:rPr>
              <a:t>вироблено.</a:t>
            </a:r>
          </a:p>
          <a:p>
            <a:pPr algn="just"/>
            <a:endParaRPr lang="uk-UA" sz="2400" i="1" dirty="0">
              <a:solidFill>
                <a:srgbClr val="000000"/>
              </a:solidFill>
              <a:latin typeface="Times New Roman" panose="02020603050405020304" pitchFamily="18" charset="0"/>
              <a:cs typeface="Times New Roman" panose="02020603050405020304" pitchFamily="18" charset="0"/>
            </a:endParaRPr>
          </a:p>
          <a:p>
            <a:pPr algn="just"/>
            <a:endParaRPr lang="uk-UA" sz="2400" i="1" dirty="0" smtClean="0">
              <a:solidFill>
                <a:srgbClr val="000000"/>
              </a:solidFill>
              <a:latin typeface="Times New Roman" panose="02020603050405020304" pitchFamily="18" charset="0"/>
              <a:cs typeface="Times New Roman" panose="02020603050405020304" pitchFamily="18" charset="0"/>
            </a:endParaRPr>
          </a:p>
          <a:p>
            <a:pPr algn="just"/>
            <a:endParaRPr lang="uk-UA" sz="2400" i="1" dirty="0">
              <a:solidFill>
                <a:srgbClr val="000000"/>
              </a:solidFill>
              <a:latin typeface="Times New Roman" panose="02020603050405020304" pitchFamily="18" charset="0"/>
              <a:cs typeface="Times New Roman" panose="02020603050405020304" pitchFamily="18" charset="0"/>
            </a:endParaRPr>
          </a:p>
          <a:p>
            <a:pPr algn="just"/>
            <a:endParaRPr lang="uk-UA" sz="2400" i="1" dirty="0" smtClean="0">
              <a:solidFill>
                <a:srgbClr val="000000"/>
              </a:solidFill>
              <a:latin typeface="Times New Roman" panose="02020603050405020304" pitchFamily="18" charset="0"/>
              <a:cs typeface="Times New Roman" panose="02020603050405020304" pitchFamily="18" charset="0"/>
            </a:endParaRPr>
          </a:p>
          <a:p>
            <a:pPr algn="just"/>
            <a:r>
              <a:rPr lang="uk-UA" sz="2400" i="1" dirty="0" smtClean="0">
                <a:solidFill>
                  <a:srgbClr val="000000"/>
                </a:solidFill>
                <a:latin typeface="Times New Roman" panose="02020603050405020304" pitchFamily="18" charset="0"/>
                <a:cs typeface="Times New Roman" panose="02020603050405020304" pitchFamily="18" charset="0"/>
              </a:rPr>
              <a:t>Приведено </a:t>
            </a:r>
            <a:r>
              <a:rPr lang="uk-UA" sz="2400" i="1" dirty="0">
                <a:solidFill>
                  <a:srgbClr val="000000"/>
                </a:solidFill>
                <a:latin typeface="Times New Roman" panose="02020603050405020304" pitchFamily="18" charset="0"/>
                <a:cs typeface="Times New Roman" panose="02020603050405020304" pitchFamily="18" charset="0"/>
              </a:rPr>
              <a:t>значно розширену номенклатуру сонцезахисних пристроїв з їхніми коефіцієнтами світлопропускання</a:t>
            </a:r>
            <a:r>
              <a:rPr lang="uk-UA" sz="2400" i="1" dirty="0" smtClean="0">
                <a:solidFill>
                  <a:srgbClr val="000000"/>
                </a:solidFill>
                <a:latin typeface="Times New Roman" panose="02020603050405020304" pitchFamily="18" charset="0"/>
                <a:cs typeface="Times New Roman" panose="02020603050405020304" pitchFamily="18" charset="0"/>
              </a:rPr>
              <a:t>.</a:t>
            </a:r>
          </a:p>
          <a:p>
            <a:pPr algn="just"/>
            <a:r>
              <a:rPr lang="uk-UA" sz="2400" i="1" dirty="0" smtClean="0">
                <a:solidFill>
                  <a:srgbClr val="000000"/>
                </a:solidFill>
                <a:latin typeface="Times New Roman" panose="02020603050405020304" pitchFamily="18" charset="0"/>
                <a:cs typeface="Times New Roman" panose="02020603050405020304" pitchFamily="18" charset="0"/>
              </a:rPr>
              <a:t>                                                                                    </a:t>
            </a:r>
            <a:r>
              <a:rPr lang="uk-UA" sz="1600" i="1" dirty="0" smtClean="0">
                <a:solidFill>
                  <a:srgbClr val="000000"/>
                </a:solidFill>
                <a:latin typeface="Times New Roman" panose="02020603050405020304" pitchFamily="18" charset="0"/>
                <a:cs typeface="Times New Roman" panose="02020603050405020304" pitchFamily="18" charset="0"/>
              </a:rPr>
              <a:t>Стало</a:t>
            </a:r>
            <a:endParaRPr lang="uk-UA" sz="1600" i="1" dirty="0">
              <a:solidFill>
                <a:srgbClr val="000000"/>
              </a:solidFill>
              <a:latin typeface="Times New Roman" panose="02020603050405020304" pitchFamily="18" charset="0"/>
              <a:cs typeface="Times New Roman" panose="02020603050405020304" pitchFamily="18" charset="0"/>
            </a:endParaRPr>
          </a:p>
          <a:p>
            <a:pPr algn="just"/>
            <a:r>
              <a:rPr lang="uk-UA" sz="1600" i="1" dirty="0" smtClean="0">
                <a:solidFill>
                  <a:srgbClr val="000000"/>
                </a:solidFill>
                <a:latin typeface="Times New Roman" panose="02020603050405020304" pitchFamily="18" charset="0"/>
                <a:cs typeface="Times New Roman" panose="02020603050405020304" pitchFamily="18" charset="0"/>
              </a:rPr>
              <a:t>Було</a:t>
            </a:r>
          </a:p>
          <a:p>
            <a:pPr algn="just"/>
            <a:endParaRPr lang="uk-UA" sz="2400" i="1" dirty="0">
              <a:solidFill>
                <a:srgbClr val="000000"/>
              </a:solidFill>
              <a:latin typeface="Times New Roman" panose="02020603050405020304" pitchFamily="18" charset="0"/>
              <a:cs typeface="Times New Roman" panose="02020603050405020304" pitchFamily="18" charset="0"/>
            </a:endParaRPr>
          </a:p>
          <a:p>
            <a:pPr algn="just"/>
            <a:endParaRPr lang="uk-UA" sz="2400" i="1" dirty="0" smtClean="0">
              <a:solidFill>
                <a:srgbClr val="000000"/>
              </a:solidFill>
              <a:latin typeface="Times New Roman" panose="02020603050405020304" pitchFamily="18" charset="0"/>
              <a:cs typeface="Times New Roman" panose="02020603050405020304" pitchFamily="18" charset="0"/>
            </a:endParaRPr>
          </a:p>
          <a:p>
            <a:pPr algn="just"/>
            <a:endParaRPr lang="uk-UA" sz="2400" i="1" dirty="0">
              <a:solidFill>
                <a:srgbClr val="000000"/>
              </a:solidFill>
              <a:latin typeface="Times New Roman" panose="02020603050405020304" pitchFamily="18" charset="0"/>
              <a:cs typeface="Times New Roman" panose="02020603050405020304" pitchFamily="18" charset="0"/>
            </a:endParaRPr>
          </a:p>
          <a:p>
            <a:pPr algn="just"/>
            <a:endParaRPr lang="ru-RU" sz="2400" dirty="0">
              <a:solidFill>
                <a:srgbClr val="000000"/>
              </a:solidFill>
              <a:latin typeface="Times New Roman" panose="02020603050405020304" pitchFamily="18" charset="0"/>
              <a:cs typeface="Times New Roman" panose="02020603050405020304" pitchFamily="18" charset="0"/>
            </a:endParaRPr>
          </a:p>
          <a:p>
            <a:pPr algn="just"/>
            <a:endParaRPr lang="uk-UA" sz="2400" i="1" dirty="0">
              <a:solidFill>
                <a:srgbClr val="000000"/>
              </a:solidFill>
              <a:latin typeface="Times New Roman" panose="02020603050405020304" pitchFamily="18" charset="0"/>
              <a:cs typeface="Times New Roman" panose="02020603050405020304" pitchFamily="18" charset="0"/>
            </a:endParaRPr>
          </a:p>
          <a:p>
            <a:pPr algn="just"/>
            <a:endParaRPr lang="uk-UA" sz="2400" i="1" dirty="0" smtClean="0">
              <a:solidFill>
                <a:srgbClr val="000000"/>
              </a:solidFill>
              <a:latin typeface="Times New Roman" panose="02020603050405020304" pitchFamily="18" charset="0"/>
              <a:cs typeface="Times New Roman" panose="02020603050405020304" pitchFamily="18" charset="0"/>
            </a:endParaRPr>
          </a:p>
          <a:p>
            <a:pPr algn="just"/>
            <a:endParaRPr lang="uk-UA" sz="2400" i="1" dirty="0">
              <a:solidFill>
                <a:srgbClr val="000000"/>
              </a:solidFill>
              <a:latin typeface="Times New Roman" panose="02020603050405020304" pitchFamily="18" charset="0"/>
              <a:cs typeface="Times New Roman" panose="02020603050405020304" pitchFamily="18" charset="0"/>
            </a:endParaRPr>
          </a:p>
          <a:p>
            <a:pPr algn="just"/>
            <a:r>
              <a:rPr lang="uk-UA" sz="2400" i="1" dirty="0" smtClean="0">
                <a:solidFill>
                  <a:srgbClr val="000000"/>
                </a:solidFill>
                <a:latin typeface="Times New Roman" panose="02020603050405020304" pitchFamily="18" charset="0"/>
                <a:cs typeface="Times New Roman" panose="02020603050405020304" pitchFamily="18" charset="0"/>
              </a:rPr>
              <a:t>Приведено </a:t>
            </a:r>
            <a:r>
              <a:rPr lang="uk-UA" sz="2400" i="1" dirty="0">
                <a:solidFill>
                  <a:srgbClr val="000000"/>
                </a:solidFill>
                <a:latin typeface="Times New Roman" panose="02020603050405020304" pitchFamily="18" charset="0"/>
                <a:cs typeface="Times New Roman" panose="02020603050405020304" pitchFamily="18" charset="0"/>
              </a:rPr>
              <a:t>коефіцієнти світлопропускання </a:t>
            </a:r>
            <a:r>
              <a:rPr lang="uk-UA" sz="2400" i="1" dirty="0" smtClean="0">
                <a:solidFill>
                  <a:srgbClr val="000000"/>
                </a:solidFill>
                <a:latin typeface="Times New Roman" panose="02020603050405020304" pitchFamily="18" charset="0"/>
                <a:cs typeface="Times New Roman" panose="02020603050405020304" pitchFamily="18" charset="0"/>
              </a:rPr>
              <a:t>сучасного скла.</a:t>
            </a:r>
          </a:p>
          <a:p>
            <a:pPr algn="just"/>
            <a:endParaRPr lang="ru-RU" sz="2400" dirty="0">
              <a:solidFill>
                <a:srgbClr val="000000"/>
              </a:solidFill>
              <a:latin typeface="Times New Roman" panose="02020603050405020304" pitchFamily="18" charset="0"/>
              <a:cs typeface="Times New Roman" panose="02020603050405020304" pitchFamily="18" charset="0"/>
            </a:endParaRPr>
          </a:p>
          <a:p>
            <a:pPr algn="just"/>
            <a:r>
              <a:rPr lang="uk-UA" sz="2400" i="1" dirty="0">
                <a:solidFill>
                  <a:srgbClr val="000000"/>
                </a:solidFill>
                <a:latin typeface="Times New Roman" panose="02020603050405020304" pitchFamily="18" charset="0"/>
                <a:cs typeface="Times New Roman" panose="02020603050405020304" pitchFamily="18" charset="0"/>
              </a:rPr>
              <a:t>Різниця між значеннями коефіцієнтів світлопропускання за старою та новою методикою досягає 30-40%.</a:t>
            </a:r>
            <a:endParaRPr lang="ru-RU" sz="2400" dirty="0">
              <a:solidFill>
                <a:srgbClr val="000000"/>
              </a:solidFill>
              <a:latin typeface="Times New Roman" panose="02020603050405020304" pitchFamily="18" charset="0"/>
              <a:cs typeface="Times New Roman" panose="02020603050405020304" pitchFamily="18" charset="0"/>
            </a:endParaRPr>
          </a:p>
        </p:txBody>
      </p:sp>
      <p:grpSp>
        <p:nvGrpSpPr>
          <p:cNvPr id="12" name="Группа 11"/>
          <p:cNvGrpSpPr/>
          <p:nvPr/>
        </p:nvGrpSpPr>
        <p:grpSpPr>
          <a:xfrm>
            <a:off x="7095252" y="2035021"/>
            <a:ext cx="2574983" cy="1761659"/>
            <a:chOff x="5440288" y="2035021"/>
            <a:chExt cx="4229947" cy="2893893"/>
          </a:xfrm>
        </p:grpSpPr>
        <p:sp>
          <p:nvSpPr>
            <p:cNvPr id="7" name="Прямоугольник 6"/>
            <p:cNvSpPr/>
            <p:nvPr/>
          </p:nvSpPr>
          <p:spPr>
            <a:xfrm>
              <a:off x="5440288" y="2079601"/>
              <a:ext cx="679866" cy="592137"/>
            </a:xfrm>
            <a:prstGeom prst="rect">
              <a:avLst/>
            </a:prstGeom>
            <a:solidFill>
              <a:srgbClr val="4F81BD"/>
            </a:solidFill>
            <a:ln w="254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8" name="Прямоугольник 7"/>
            <p:cNvSpPr/>
            <p:nvPr/>
          </p:nvSpPr>
          <p:spPr>
            <a:xfrm>
              <a:off x="5508550" y="2146276"/>
              <a:ext cx="545457" cy="447675"/>
            </a:xfrm>
            <a:prstGeom prst="rect">
              <a:avLst/>
            </a:prstGeom>
            <a:solidFill>
              <a:sysClr val="window" lastClr="FFFFFF"/>
            </a:solidFill>
            <a:ln w="254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 lastClr="FFFFFF"/>
                </a:solidFill>
                <a:effectLst/>
                <a:uLnTx/>
                <a:uFillTx/>
                <a:latin typeface="Calibri"/>
                <a:ea typeface="+mn-ea"/>
                <a:cs typeface="+mn-cs"/>
              </a:endParaRPr>
            </a:p>
          </p:txBody>
        </p:sp>
        <p:grpSp>
          <p:nvGrpSpPr>
            <p:cNvPr id="3" name="Группа 2"/>
            <p:cNvGrpSpPr/>
            <p:nvPr/>
          </p:nvGrpSpPr>
          <p:grpSpPr>
            <a:xfrm>
              <a:off x="6345328" y="2035021"/>
              <a:ext cx="3324907" cy="2893893"/>
              <a:chOff x="7238925" y="2572544"/>
              <a:chExt cx="1712913" cy="2111375"/>
            </a:xfrm>
          </p:grpSpPr>
          <p:sp>
            <p:nvSpPr>
              <p:cNvPr id="9" name="Прямоугольник 8"/>
              <p:cNvSpPr/>
              <p:nvPr/>
            </p:nvSpPr>
            <p:spPr>
              <a:xfrm>
                <a:off x="7238925" y="2572544"/>
                <a:ext cx="1712913" cy="2111375"/>
              </a:xfrm>
              <a:prstGeom prst="rect">
                <a:avLst/>
              </a:prstGeom>
              <a:solidFill>
                <a:srgbClr val="4F81BD"/>
              </a:solidFill>
              <a:ln w="254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0" name="Прямоугольник 9"/>
              <p:cNvSpPr/>
              <p:nvPr/>
            </p:nvSpPr>
            <p:spPr>
              <a:xfrm>
                <a:off x="7294488" y="2628107"/>
                <a:ext cx="1608137" cy="1987550"/>
              </a:xfrm>
              <a:prstGeom prst="rect">
                <a:avLst/>
              </a:prstGeom>
              <a:solidFill>
                <a:sysClr val="window" lastClr="FFFFFF"/>
              </a:solidFill>
              <a:ln w="25400" cap="flat" cmpd="sng" algn="ctr">
                <a:solidFill>
                  <a:srgbClr val="4F81BD">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pic>
        <p:nvPicPr>
          <p:cNvPr id="4" name="Рисунок 3"/>
          <p:cNvPicPr>
            <a:picLocks noChangeAspect="1"/>
          </p:cNvPicPr>
          <p:nvPr/>
        </p:nvPicPr>
        <p:blipFill>
          <a:blip r:embed="rId2"/>
          <a:stretch>
            <a:fillRect/>
          </a:stretch>
        </p:blipFill>
        <p:spPr>
          <a:xfrm>
            <a:off x="1380557" y="5144421"/>
            <a:ext cx="5184576" cy="1664988"/>
          </a:xfrm>
          <a:prstGeom prst="rect">
            <a:avLst/>
          </a:prstGeom>
        </p:spPr>
      </p:pic>
      <p:pic>
        <p:nvPicPr>
          <p:cNvPr id="11" name="Рисунок 10"/>
          <p:cNvPicPr>
            <a:picLocks noChangeAspect="1"/>
          </p:cNvPicPr>
          <p:nvPr/>
        </p:nvPicPr>
        <p:blipFill>
          <a:blip r:embed="rId3"/>
          <a:stretch>
            <a:fillRect/>
          </a:stretch>
        </p:blipFill>
        <p:spPr>
          <a:xfrm>
            <a:off x="8446616" y="4228729"/>
            <a:ext cx="4013250" cy="3472333"/>
          </a:xfrm>
          <a:prstGeom prst="rect">
            <a:avLst/>
          </a:prstGeom>
        </p:spPr>
      </p:pic>
    </p:spTree>
    <p:extLst>
      <p:ext uri="{BB962C8B-B14F-4D97-AF65-F5344CB8AC3E}">
        <p14:creationId xmlns:p14="http://schemas.microsoft.com/office/powerpoint/2010/main" val="368758485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45816" y="772344"/>
            <a:ext cx="10729192" cy="904863"/>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1.9. </a:t>
            </a:r>
            <a:r>
              <a:rPr lang="uk-UA" sz="2400" dirty="0" smtClean="0">
                <a:solidFill>
                  <a:srgbClr val="000000"/>
                </a:solidFill>
                <a:latin typeface="Times New Roman" panose="02020603050405020304" pitchFamily="18" charset="0"/>
                <a:cs typeface="Times New Roman" panose="02020603050405020304" pitchFamily="18" charset="0"/>
              </a:rPr>
              <a:t>Узаконена </a:t>
            </a:r>
            <a:r>
              <a:rPr lang="uk-UA" sz="2400" dirty="0">
                <a:solidFill>
                  <a:srgbClr val="000000"/>
                </a:solidFill>
                <a:latin typeface="Times New Roman" panose="02020603050405020304" pitchFamily="18" charset="0"/>
                <a:cs typeface="Times New Roman" panose="02020603050405020304" pitchFamily="18" charset="0"/>
              </a:rPr>
              <a:t>можливість застосування для природного освітлення спеціальних відбивальних систем та порожнистих світловодів</a:t>
            </a:r>
            <a:r>
              <a:rPr lang="uk-UA" sz="2400" dirty="0" smtClean="0">
                <a:solidFill>
                  <a:srgbClr val="000000"/>
                </a:solidFill>
                <a:latin typeface="Times New Roman" panose="02020603050405020304" pitchFamily="18" charset="0"/>
                <a:cs typeface="Times New Roman" panose="02020603050405020304" pitchFamily="18" charset="0"/>
              </a:rPr>
              <a:t>.</a:t>
            </a:r>
            <a:endParaRPr lang="ru-RU" sz="2400" dirty="0">
              <a:solidFill>
                <a:srgbClr val="00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01800" y="6051945"/>
            <a:ext cx="11161240" cy="1569660"/>
          </a:xfrm>
          <a:prstGeom prst="rect">
            <a:avLst/>
          </a:prstGeom>
        </p:spPr>
        <p:txBody>
          <a:bodyPr wrap="square">
            <a:spAutoFit/>
          </a:bodyPr>
          <a:lstStyle/>
          <a:p>
            <a:pPr algn="just"/>
            <a:r>
              <a:rPr lang="uk-UA" sz="2400" i="1" u="sng" dirty="0">
                <a:solidFill>
                  <a:srgbClr val="000000"/>
                </a:solidFill>
                <a:latin typeface="Times New Roman" panose="02020603050405020304" pitchFamily="18" charset="0"/>
                <a:cs typeface="Times New Roman" panose="02020603050405020304" pitchFamily="18" charset="0"/>
              </a:rPr>
              <a:t>Переваги:</a:t>
            </a:r>
            <a:r>
              <a:rPr lang="uk-UA" sz="2400" u="sng" dirty="0">
                <a:solidFill>
                  <a:srgbClr val="000000"/>
                </a:solidFill>
                <a:latin typeface="Times New Roman" panose="02020603050405020304" pitchFamily="18" charset="0"/>
                <a:cs typeface="Times New Roman" panose="02020603050405020304" pitchFamily="18" charset="0"/>
              </a:rPr>
              <a:t> </a:t>
            </a:r>
            <a:r>
              <a:rPr lang="uk-UA" sz="2400" i="1" dirty="0">
                <a:solidFill>
                  <a:srgbClr val="000000"/>
                </a:solidFill>
                <a:latin typeface="Times New Roman" panose="02020603050405020304" pitchFamily="18" charset="0"/>
                <a:cs typeface="Times New Roman" panose="02020603050405020304" pitchFamily="18" charset="0"/>
              </a:rPr>
              <a:t>Такі системи знайшли широке застосування у сучасній архітектурі. Вони дають можливість освітлювати природним світлом приміщення, які не мають зовнішніх стін, що сприяє енергоефективності, оскільки дозволяє збільшувати ширину будівель</a:t>
            </a:r>
            <a:endParaRPr lang="ru-RU" sz="2400" dirty="0">
              <a:solidFill>
                <a:srgbClr val="00000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1728653" y="1780456"/>
            <a:ext cx="9763518" cy="4168240"/>
          </a:xfrm>
          <a:prstGeom prst="rect">
            <a:avLst/>
          </a:prstGeom>
        </p:spPr>
      </p:pic>
    </p:spTree>
    <p:extLst>
      <p:ext uri="{BB962C8B-B14F-4D97-AF65-F5344CB8AC3E}">
        <p14:creationId xmlns:p14="http://schemas.microsoft.com/office/powerpoint/2010/main" val="310921279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45816" y="772344"/>
            <a:ext cx="10729192" cy="1311128"/>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1.10. </a:t>
            </a:r>
            <a:r>
              <a:rPr lang="uk-UA" sz="2400" dirty="0" smtClean="0">
                <a:solidFill>
                  <a:srgbClr val="000000"/>
                </a:solidFill>
                <a:latin typeface="Times New Roman" panose="02020603050405020304" pitchFamily="18" charset="0"/>
                <a:cs typeface="Times New Roman" panose="02020603050405020304" pitchFamily="18" charset="0"/>
              </a:rPr>
              <a:t>Для використання природного освітлення у нічній час рекомендується застосовувати системи, що акумулюють природне освітлення. Їх розрахунок проводиться за нормами штучного освітлення.</a:t>
            </a:r>
            <a:endParaRPr lang="uk-UA" sz="2400" dirty="0">
              <a:solidFill>
                <a:srgbClr val="00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533848" y="6893024"/>
            <a:ext cx="11161240" cy="830997"/>
          </a:xfrm>
          <a:prstGeom prst="rect">
            <a:avLst/>
          </a:prstGeom>
        </p:spPr>
        <p:txBody>
          <a:bodyPr wrap="square">
            <a:spAutoFit/>
          </a:bodyPr>
          <a:lstStyle/>
          <a:p>
            <a:pPr algn="l"/>
            <a:r>
              <a:rPr lang="uk-UA" sz="2400" i="1" u="sng" dirty="0">
                <a:solidFill>
                  <a:srgbClr val="000000"/>
                </a:solidFill>
                <a:latin typeface="Times New Roman" panose="02020603050405020304" pitchFamily="18" charset="0"/>
                <a:cs typeface="Times New Roman" panose="02020603050405020304" pitchFamily="18" charset="0"/>
              </a:rPr>
              <a:t>Переваги:</a:t>
            </a:r>
            <a:r>
              <a:rPr lang="uk-UA" sz="2400" u="sng" dirty="0">
                <a:solidFill>
                  <a:srgbClr val="000000"/>
                </a:solidFill>
                <a:latin typeface="Times New Roman" panose="02020603050405020304" pitchFamily="18" charset="0"/>
                <a:cs typeface="Times New Roman" panose="02020603050405020304" pitchFamily="18" charset="0"/>
              </a:rPr>
              <a:t> </a:t>
            </a:r>
            <a:r>
              <a:rPr lang="uk-UA" sz="2400" i="1" dirty="0">
                <a:solidFill>
                  <a:srgbClr val="000000"/>
                </a:solidFill>
                <a:latin typeface="Times New Roman" panose="02020603050405020304" pitchFamily="18" charset="0"/>
                <a:cs typeface="Times New Roman" panose="02020603050405020304" pitchFamily="18" charset="0"/>
              </a:rPr>
              <a:t>Такі системи знайшли широке застосування у сучасній архітектурі. </a:t>
            </a:r>
            <a:r>
              <a:rPr lang="uk-UA" sz="2400" i="1" dirty="0" smtClean="0">
                <a:solidFill>
                  <a:srgbClr val="000000"/>
                </a:solidFill>
                <a:latin typeface="Times New Roman" panose="02020603050405020304" pitchFamily="18" charset="0"/>
                <a:cs typeface="Times New Roman" panose="02020603050405020304" pitchFamily="18" charset="0"/>
              </a:rPr>
              <a:t>Вони сприяють енергозбереженню.</a:t>
            </a:r>
            <a:endParaRPr lang="ru-RU" sz="2400" dirty="0">
              <a:solidFill>
                <a:srgbClr val="000000"/>
              </a:solidFill>
              <a:latin typeface="Times New Roman" panose="02020603050405020304" pitchFamily="18" charset="0"/>
              <a:cs typeface="Times New Roman" panose="02020603050405020304" pitchFamily="18" charset="0"/>
            </a:endParaRPr>
          </a:p>
        </p:txBody>
      </p:sp>
      <p:pic>
        <p:nvPicPr>
          <p:cNvPr id="7" name="Picture 4" descr="nfvqbtjtxyqmddcrpx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6296" y="2206535"/>
            <a:ext cx="5773469" cy="447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664379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218059" y="700336"/>
            <a:ext cx="10729192" cy="1281698"/>
          </a:xfrm>
          <a:prstGeom prst="rect">
            <a:avLst/>
          </a:prstGeom>
        </p:spPr>
        <p:txBody>
          <a:bodyPr wrap="square">
            <a:spAutoFit/>
          </a:bodyPr>
          <a:lstStyle/>
          <a:p>
            <a:pPr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1.11. </a:t>
            </a:r>
            <a:r>
              <a:rPr lang="uk-UA" sz="2400" dirty="0" smtClean="0">
                <a:solidFill>
                  <a:srgbClr val="000000"/>
                </a:solidFill>
                <a:latin typeface="Times New Roman" panose="02020603050405020304" pitchFamily="18" charset="0"/>
                <a:cs typeface="Times New Roman" panose="02020603050405020304" pitchFamily="18" charset="0"/>
              </a:rPr>
              <a:t>Встановлена необхідність проектування оптимізованих за кліматичними умовами сонцезахисних пристроїв на вікнах південно-західної та західної орієнтації.</a:t>
            </a:r>
            <a:endParaRPr lang="uk-UA" sz="2400" dirty="0">
              <a:solidFill>
                <a:srgbClr val="0000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271152" y="8058575"/>
            <a:ext cx="10729192" cy="1200329"/>
          </a:xfrm>
          <a:prstGeom prst="rect">
            <a:avLst/>
          </a:prstGeom>
        </p:spPr>
        <p:txBody>
          <a:bodyPr wrap="square">
            <a:spAutoFit/>
          </a:bodyPr>
          <a:lstStyle/>
          <a:p>
            <a:pPr algn="l"/>
            <a:r>
              <a:rPr lang="uk-UA" sz="2400" i="1" u="sng" dirty="0">
                <a:solidFill>
                  <a:srgbClr val="000000"/>
                </a:solidFill>
                <a:latin typeface="Times New Roman" panose="02020603050405020304" pitchFamily="18" charset="0"/>
                <a:cs typeface="Times New Roman" panose="02020603050405020304" pitchFamily="18" charset="0"/>
              </a:rPr>
              <a:t>Переваги:</a:t>
            </a:r>
            <a:r>
              <a:rPr lang="uk-UA" sz="2400" u="sng" dirty="0">
                <a:solidFill>
                  <a:srgbClr val="000000"/>
                </a:solidFill>
                <a:latin typeface="Times New Roman" panose="02020603050405020304" pitchFamily="18" charset="0"/>
                <a:cs typeface="Times New Roman" panose="02020603050405020304" pitchFamily="18" charset="0"/>
              </a:rPr>
              <a:t> </a:t>
            </a:r>
            <a:r>
              <a:rPr lang="uk-UA" sz="2400" i="1" dirty="0" smtClean="0">
                <a:solidFill>
                  <a:srgbClr val="000000"/>
                </a:solidFill>
                <a:latin typeface="Times New Roman" panose="02020603050405020304" pitchFamily="18" charset="0"/>
                <a:cs typeface="Times New Roman" panose="02020603050405020304" pitchFamily="18" charset="0"/>
              </a:rPr>
              <a:t>Оптимізовані сонцезахисні пристрої дозволяють пропускати сонячні промені у приміщення у період опалення, блокуючи їх у період охолодження. Це дозволяє зберігати до 20% енергії на кондиціонування приміщень</a:t>
            </a:r>
            <a:endParaRPr lang="ru-RU" sz="2400" dirty="0">
              <a:solidFill>
                <a:srgbClr val="000000"/>
              </a:solidFill>
              <a:latin typeface="Times New Roman" panose="02020603050405020304" pitchFamily="18" charset="0"/>
              <a:cs typeface="Times New Roman" panose="02020603050405020304" pitchFamily="18" charset="0"/>
            </a:endParaRPr>
          </a:p>
        </p:txBody>
      </p:sp>
      <p:grpSp>
        <p:nvGrpSpPr>
          <p:cNvPr id="10" name="Group 1"/>
          <p:cNvGrpSpPr>
            <a:grpSpLocks/>
          </p:cNvGrpSpPr>
          <p:nvPr/>
        </p:nvGrpSpPr>
        <p:grpSpPr bwMode="auto">
          <a:xfrm>
            <a:off x="1623894" y="4222012"/>
            <a:ext cx="5943620" cy="3440112"/>
            <a:chOff x="1430" y="10022"/>
            <a:chExt cx="9361" cy="5418"/>
          </a:xfrm>
        </p:grpSpPr>
        <p:sp>
          <p:nvSpPr>
            <p:cNvPr id="11" name="Text Box 62"/>
            <p:cNvSpPr txBox="1">
              <a:spLocks noChangeArrowheads="1"/>
            </p:cNvSpPr>
            <p:nvPr/>
          </p:nvSpPr>
          <p:spPr bwMode="auto">
            <a:xfrm>
              <a:off x="1430" y="14700"/>
              <a:ext cx="9361" cy="7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altLang="ru-RU" sz="1200" b="1" i="0" u="none" strike="noStrike" kern="1200" cap="none" spc="0" normalizeH="0" baseline="0" noProof="0" dirty="0">
                  <a:ln>
                    <a:noFill/>
                  </a:ln>
                  <a:solidFill>
                    <a:srgbClr val="009999"/>
                  </a:solidFill>
                  <a:effectLst/>
                  <a:uLnTx/>
                  <a:uFillTx/>
                  <a:latin typeface="Arial" pitchFamily="34" charset="0"/>
                  <a:ea typeface="Calibri" pitchFamily="34" charset="0"/>
                  <a:cs typeface="Arial" pitchFamily="34" charset="0"/>
                </a:rPr>
                <a:t> </a:t>
              </a:r>
              <a:r>
                <a:rPr kumimoji="0" lang="uk-UA" altLang="ru-RU" sz="1200" b="1" i="0" u="none" strike="noStrike" kern="1200" cap="none" spc="0" normalizeH="0" baseline="0" noProof="0" dirty="0" smtClean="0">
                  <a:ln>
                    <a:noFill/>
                  </a:ln>
                  <a:solidFill>
                    <a:srgbClr val="009999"/>
                  </a:solidFill>
                  <a:effectLst/>
                  <a:uLnTx/>
                  <a:uFillTx/>
                  <a:latin typeface="Arial" pitchFamily="34" charset="0"/>
                  <a:ea typeface="Calibri" pitchFamily="34" charset="0"/>
                  <a:cs typeface="Arial" pitchFamily="34" charset="0"/>
                </a:rPr>
                <a:t>Діаграми, отримані на основі комплексних сонячних карт</a:t>
              </a:r>
              <a:endParaRPr kumimoji="0" lang="uk-UA" altLang="ru-RU" sz="900" b="0" i="0" u="none" strike="noStrike" kern="1200" cap="none" spc="0" normalizeH="0" baseline="0" noProof="0" dirty="0" smtClean="0">
                <a:ln>
                  <a:noFill/>
                </a:ln>
                <a:solidFill>
                  <a:srgbClr val="009999"/>
                </a:solidFill>
                <a:effectLst/>
                <a:uLnTx/>
                <a:uFillTx/>
                <a:latin typeface="Arial" pitchFamily="34" charset="0"/>
                <a:ea typeface="Calibri" pitchFamily="34" charset="0"/>
                <a:cs typeface="Arial"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uk-UA" altLang="ru-RU" sz="1000" b="0" i="1" u="none" strike="noStrike" kern="1200" cap="none" spc="0" normalizeH="0" baseline="0" noProof="0" dirty="0" smtClean="0">
                  <a:ln>
                    <a:noFill/>
                  </a:ln>
                  <a:solidFill>
                    <a:srgbClr val="009999"/>
                  </a:solidFill>
                  <a:effectLst/>
                  <a:uLnTx/>
                  <a:uFillTx/>
                  <a:latin typeface="Arial" pitchFamily="34" charset="0"/>
                  <a:ea typeface="Calibri" pitchFamily="34" charset="0"/>
                  <a:cs typeface="Arial" pitchFamily="34" charset="0"/>
                </a:rPr>
                <a:t>а – </a:t>
              </a:r>
              <a:r>
                <a:rPr kumimoji="0" lang="uk-UA" altLang="ru-RU" sz="1000" b="0" i="0" u="none" strike="noStrike" kern="1200" cap="none" spc="0" normalizeH="0" baseline="0" noProof="0" dirty="0" smtClean="0">
                  <a:ln>
                    <a:noFill/>
                  </a:ln>
                  <a:solidFill>
                    <a:srgbClr val="009999"/>
                  </a:solidFill>
                  <a:effectLst/>
                  <a:uLnTx/>
                  <a:uFillTx/>
                  <a:latin typeface="Arial" pitchFamily="34" charset="0"/>
                  <a:ea typeface="Calibri" pitchFamily="34" charset="0"/>
                  <a:cs typeface="Arial" pitchFamily="34" charset="0"/>
                </a:rPr>
                <a:t>для Києва; </a:t>
              </a:r>
              <a:r>
                <a:rPr kumimoji="0" lang="uk-UA" altLang="ru-RU" sz="1000" b="0" i="1" u="none" strike="noStrike" kern="1200" cap="none" spc="0" normalizeH="0" baseline="0" noProof="0" dirty="0" smtClean="0">
                  <a:ln>
                    <a:noFill/>
                  </a:ln>
                  <a:solidFill>
                    <a:srgbClr val="009999"/>
                  </a:solidFill>
                  <a:effectLst/>
                  <a:uLnTx/>
                  <a:uFillTx/>
                  <a:latin typeface="Arial" pitchFamily="34" charset="0"/>
                  <a:ea typeface="Calibri" pitchFamily="34" charset="0"/>
                  <a:cs typeface="Arial" pitchFamily="34" charset="0"/>
                </a:rPr>
                <a:t>б – </a:t>
              </a:r>
              <a:r>
                <a:rPr kumimoji="0" lang="uk-UA" altLang="ru-RU" sz="1000" b="0" i="0" u="none" strike="noStrike" kern="1200" cap="none" spc="0" normalizeH="0" baseline="0" noProof="0" dirty="0" smtClean="0">
                  <a:ln>
                    <a:noFill/>
                  </a:ln>
                  <a:solidFill>
                    <a:srgbClr val="009999"/>
                  </a:solidFill>
                  <a:effectLst/>
                  <a:uLnTx/>
                  <a:uFillTx/>
                  <a:latin typeface="Arial" pitchFamily="34" charset="0"/>
                  <a:ea typeface="Calibri" pitchFamily="34" charset="0"/>
                  <a:cs typeface="Arial" pitchFamily="34" charset="0"/>
                </a:rPr>
                <a:t>для Сімферополя</a:t>
              </a:r>
              <a:r>
                <a:rPr kumimoji="0" lang="uk-UA" altLang="ru-RU" sz="1000" b="0" i="1" u="none" strike="noStrike" kern="1200" cap="none" spc="0" normalizeH="0" baseline="0" noProof="0" dirty="0" smtClean="0">
                  <a:ln>
                    <a:noFill/>
                  </a:ln>
                  <a:solidFill>
                    <a:srgbClr val="009999"/>
                  </a:solidFill>
                  <a:effectLst/>
                  <a:uLnTx/>
                  <a:uFillTx/>
                  <a:latin typeface="Arial" pitchFamily="34" charset="0"/>
                  <a:ea typeface="Calibri" pitchFamily="34" charset="0"/>
                  <a:cs typeface="Arial" pitchFamily="34" charset="0"/>
                </a:rPr>
                <a:t> </a:t>
              </a:r>
              <a:endParaRPr kumimoji="0" lang="uk-UA" altLang="ru-RU" sz="1800" b="0" i="0" u="none" strike="noStrike" kern="1200" cap="none" spc="0" normalizeH="0" baseline="0" noProof="0" dirty="0">
                <a:ln>
                  <a:noFill/>
                </a:ln>
                <a:solidFill>
                  <a:srgbClr val="009999"/>
                </a:solidFill>
                <a:effectLst/>
                <a:uLnTx/>
                <a:uFillTx/>
                <a:latin typeface="Arial" pitchFamily="34" charset="0"/>
                <a:ea typeface="Calibri" pitchFamily="34" charset="0"/>
                <a:cs typeface="Arial" pitchFamily="34" charset="0"/>
              </a:endParaRPr>
            </a:p>
          </p:txBody>
        </p:sp>
        <p:grpSp>
          <p:nvGrpSpPr>
            <p:cNvPr id="12" name="Group 33"/>
            <p:cNvGrpSpPr>
              <a:grpSpLocks/>
            </p:cNvGrpSpPr>
            <p:nvPr/>
          </p:nvGrpSpPr>
          <p:grpSpPr bwMode="auto">
            <a:xfrm>
              <a:off x="6312" y="10033"/>
              <a:ext cx="4387" cy="4494"/>
              <a:chOff x="6687" y="10228"/>
              <a:chExt cx="4387" cy="4494"/>
            </a:xfrm>
          </p:grpSpPr>
          <p:sp>
            <p:nvSpPr>
              <p:cNvPr id="45" name="Freeform 61"/>
              <p:cNvSpPr>
                <a:spLocks/>
              </p:cNvSpPr>
              <p:nvPr/>
            </p:nvSpPr>
            <p:spPr bwMode="auto">
              <a:xfrm>
                <a:off x="7385" y="11220"/>
                <a:ext cx="1187" cy="2534"/>
              </a:xfrm>
              <a:custGeom>
                <a:avLst/>
                <a:gdLst>
                  <a:gd name="T0" fmla="*/ 1187 w 1187"/>
                  <a:gd name="T1" fmla="*/ 2191 h 2534"/>
                  <a:gd name="T2" fmla="*/ 906 w 1187"/>
                  <a:gd name="T3" fmla="*/ 2107 h 2534"/>
                  <a:gd name="T4" fmla="*/ 821 w 1187"/>
                  <a:gd name="T5" fmla="*/ 2069 h 2534"/>
                  <a:gd name="T6" fmla="*/ 756 w 1187"/>
                  <a:gd name="T7" fmla="*/ 2037 h 2534"/>
                  <a:gd name="T8" fmla="*/ 681 w 1187"/>
                  <a:gd name="T9" fmla="*/ 1984 h 2534"/>
                  <a:gd name="T10" fmla="*/ 623 w 1187"/>
                  <a:gd name="T11" fmla="*/ 1930 h 2534"/>
                  <a:gd name="T12" fmla="*/ 569 w 1187"/>
                  <a:gd name="T13" fmla="*/ 1877 h 2534"/>
                  <a:gd name="T14" fmla="*/ 526 w 1187"/>
                  <a:gd name="T15" fmla="*/ 1818 h 2534"/>
                  <a:gd name="T16" fmla="*/ 499 w 1187"/>
                  <a:gd name="T17" fmla="*/ 1759 h 2534"/>
                  <a:gd name="T18" fmla="*/ 441 w 1187"/>
                  <a:gd name="T19" fmla="*/ 1668 h 2534"/>
                  <a:gd name="T20" fmla="*/ 398 w 1187"/>
                  <a:gd name="T21" fmla="*/ 1598 h 2534"/>
                  <a:gd name="T22" fmla="*/ 376 w 1187"/>
                  <a:gd name="T23" fmla="*/ 1529 h 2534"/>
                  <a:gd name="T24" fmla="*/ 355 w 1187"/>
                  <a:gd name="T25" fmla="*/ 1443 h 2534"/>
                  <a:gd name="T26" fmla="*/ 344 w 1187"/>
                  <a:gd name="T27" fmla="*/ 1368 h 2534"/>
                  <a:gd name="T28" fmla="*/ 333 w 1187"/>
                  <a:gd name="T29" fmla="*/ 1277 h 2534"/>
                  <a:gd name="T30" fmla="*/ 333 w 1187"/>
                  <a:gd name="T31" fmla="*/ 1181 h 2534"/>
                  <a:gd name="T32" fmla="*/ 344 w 1187"/>
                  <a:gd name="T33" fmla="*/ 1063 h 2534"/>
                  <a:gd name="T34" fmla="*/ 376 w 1187"/>
                  <a:gd name="T35" fmla="*/ 972 h 2534"/>
                  <a:gd name="T36" fmla="*/ 419 w 1187"/>
                  <a:gd name="T37" fmla="*/ 849 h 2534"/>
                  <a:gd name="T38" fmla="*/ 483 w 1187"/>
                  <a:gd name="T39" fmla="*/ 726 h 2534"/>
                  <a:gd name="T40" fmla="*/ 542 w 1187"/>
                  <a:gd name="T41" fmla="*/ 651 h 2534"/>
                  <a:gd name="T42" fmla="*/ 601 w 1187"/>
                  <a:gd name="T43" fmla="*/ 570 h 2534"/>
                  <a:gd name="T44" fmla="*/ 681 w 1187"/>
                  <a:gd name="T45" fmla="*/ 501 h 2534"/>
                  <a:gd name="T46" fmla="*/ 756 w 1187"/>
                  <a:gd name="T47" fmla="*/ 453 h 2534"/>
                  <a:gd name="T48" fmla="*/ 858 w 1187"/>
                  <a:gd name="T49" fmla="*/ 388 h 2534"/>
                  <a:gd name="T50" fmla="*/ 944 w 1187"/>
                  <a:gd name="T51" fmla="*/ 346 h 2534"/>
                  <a:gd name="T52" fmla="*/ 1040 w 1187"/>
                  <a:gd name="T53" fmla="*/ 324 h 2534"/>
                  <a:gd name="T54" fmla="*/ 1054 w 1187"/>
                  <a:gd name="T55" fmla="*/ 315 h 2534"/>
                  <a:gd name="T56" fmla="*/ 970 w 1187"/>
                  <a:gd name="T57" fmla="*/ 0 h 2534"/>
                  <a:gd name="T58" fmla="*/ 942 w 1187"/>
                  <a:gd name="T59" fmla="*/ 2 h 2534"/>
                  <a:gd name="T60" fmla="*/ 832 w 1187"/>
                  <a:gd name="T61" fmla="*/ 49 h 2534"/>
                  <a:gd name="T62" fmla="*/ 730 w 1187"/>
                  <a:gd name="T63" fmla="*/ 96 h 2534"/>
                  <a:gd name="T64" fmla="*/ 612 w 1187"/>
                  <a:gd name="T65" fmla="*/ 156 h 2534"/>
                  <a:gd name="T66" fmla="*/ 519 w 1187"/>
                  <a:gd name="T67" fmla="*/ 221 h 2534"/>
                  <a:gd name="T68" fmla="*/ 411 w 1187"/>
                  <a:gd name="T69" fmla="*/ 307 h 2534"/>
                  <a:gd name="T70" fmla="*/ 334 w 1187"/>
                  <a:gd name="T71" fmla="*/ 389 h 2534"/>
                  <a:gd name="T72" fmla="*/ 258 w 1187"/>
                  <a:gd name="T73" fmla="*/ 482 h 2534"/>
                  <a:gd name="T74" fmla="*/ 184 w 1187"/>
                  <a:gd name="T75" fmla="*/ 589 h 2534"/>
                  <a:gd name="T76" fmla="*/ 124 w 1187"/>
                  <a:gd name="T77" fmla="*/ 715 h 2534"/>
                  <a:gd name="T78" fmla="*/ 69 w 1187"/>
                  <a:gd name="T79" fmla="*/ 826 h 2534"/>
                  <a:gd name="T80" fmla="*/ 38 w 1187"/>
                  <a:gd name="T81" fmla="*/ 933 h 2534"/>
                  <a:gd name="T82" fmla="*/ 17 w 1187"/>
                  <a:gd name="T83" fmla="*/ 1046 h 2534"/>
                  <a:gd name="T84" fmla="*/ 0 w 1187"/>
                  <a:gd name="T85" fmla="*/ 1136 h 2534"/>
                  <a:gd name="T86" fmla="*/ 2 w 1187"/>
                  <a:gd name="T87" fmla="*/ 1258 h 2534"/>
                  <a:gd name="T88" fmla="*/ 7 w 1187"/>
                  <a:gd name="T89" fmla="*/ 1390 h 2534"/>
                  <a:gd name="T90" fmla="*/ 35 w 1187"/>
                  <a:gd name="T91" fmla="*/ 1527 h 2534"/>
                  <a:gd name="T92" fmla="*/ 55 w 1187"/>
                  <a:gd name="T93" fmla="*/ 1615 h 2534"/>
                  <a:gd name="T94" fmla="*/ 97 w 1187"/>
                  <a:gd name="T95" fmla="*/ 1737 h 2534"/>
                  <a:gd name="T96" fmla="*/ 155 w 1187"/>
                  <a:gd name="T97" fmla="*/ 1861 h 2534"/>
                  <a:gd name="T98" fmla="*/ 268 w 1187"/>
                  <a:gd name="T99" fmla="*/ 2029 h 2534"/>
                  <a:gd name="T100" fmla="*/ 334 w 1187"/>
                  <a:gd name="T101" fmla="*/ 2112 h 2534"/>
                  <a:gd name="T102" fmla="*/ 444 w 1187"/>
                  <a:gd name="T103" fmla="*/ 2215 h 2534"/>
                  <a:gd name="T104" fmla="*/ 505 w 1187"/>
                  <a:gd name="T105" fmla="*/ 2276 h 2534"/>
                  <a:gd name="T106" fmla="*/ 594 w 1187"/>
                  <a:gd name="T107" fmla="*/ 2331 h 2534"/>
                  <a:gd name="T108" fmla="*/ 674 w 1187"/>
                  <a:gd name="T109" fmla="*/ 2380 h 2534"/>
                  <a:gd name="T110" fmla="*/ 770 w 1187"/>
                  <a:gd name="T111" fmla="*/ 2421 h 2534"/>
                  <a:gd name="T112" fmla="*/ 921 w 1187"/>
                  <a:gd name="T113" fmla="*/ 2480 h 2534"/>
                  <a:gd name="T114" fmla="*/ 1169 w 1187"/>
                  <a:gd name="T115" fmla="*/ 2534 h 2534"/>
                  <a:gd name="T116" fmla="*/ 1187 w 1187"/>
                  <a:gd name="T117" fmla="*/ 2191 h 25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87" h="2534">
                    <a:moveTo>
                      <a:pt x="1187" y="2191"/>
                    </a:moveTo>
                    <a:lnTo>
                      <a:pt x="906" y="2107"/>
                    </a:lnTo>
                    <a:lnTo>
                      <a:pt x="821" y="2069"/>
                    </a:lnTo>
                    <a:lnTo>
                      <a:pt x="756" y="2037"/>
                    </a:lnTo>
                    <a:lnTo>
                      <a:pt x="681" y="1984"/>
                    </a:lnTo>
                    <a:lnTo>
                      <a:pt x="623" y="1930"/>
                    </a:lnTo>
                    <a:lnTo>
                      <a:pt x="569" y="1877"/>
                    </a:lnTo>
                    <a:lnTo>
                      <a:pt x="526" y="1818"/>
                    </a:lnTo>
                    <a:lnTo>
                      <a:pt x="499" y="1759"/>
                    </a:lnTo>
                    <a:lnTo>
                      <a:pt x="441" y="1668"/>
                    </a:lnTo>
                    <a:lnTo>
                      <a:pt x="398" y="1598"/>
                    </a:lnTo>
                    <a:lnTo>
                      <a:pt x="376" y="1529"/>
                    </a:lnTo>
                    <a:lnTo>
                      <a:pt x="355" y="1443"/>
                    </a:lnTo>
                    <a:lnTo>
                      <a:pt x="344" y="1368"/>
                    </a:lnTo>
                    <a:lnTo>
                      <a:pt x="333" y="1277"/>
                    </a:lnTo>
                    <a:lnTo>
                      <a:pt x="333" y="1181"/>
                    </a:lnTo>
                    <a:lnTo>
                      <a:pt x="344" y="1063"/>
                    </a:lnTo>
                    <a:lnTo>
                      <a:pt x="376" y="972"/>
                    </a:lnTo>
                    <a:lnTo>
                      <a:pt x="419" y="849"/>
                    </a:lnTo>
                    <a:lnTo>
                      <a:pt x="483" y="726"/>
                    </a:lnTo>
                    <a:lnTo>
                      <a:pt x="542" y="651"/>
                    </a:lnTo>
                    <a:lnTo>
                      <a:pt x="601" y="570"/>
                    </a:lnTo>
                    <a:lnTo>
                      <a:pt x="681" y="501"/>
                    </a:lnTo>
                    <a:lnTo>
                      <a:pt x="756" y="453"/>
                    </a:lnTo>
                    <a:lnTo>
                      <a:pt x="858" y="388"/>
                    </a:lnTo>
                    <a:lnTo>
                      <a:pt x="944" y="346"/>
                    </a:lnTo>
                    <a:lnTo>
                      <a:pt x="1040" y="324"/>
                    </a:lnTo>
                    <a:lnTo>
                      <a:pt x="1054" y="315"/>
                    </a:lnTo>
                    <a:lnTo>
                      <a:pt x="970" y="0"/>
                    </a:lnTo>
                    <a:lnTo>
                      <a:pt x="942" y="2"/>
                    </a:lnTo>
                    <a:lnTo>
                      <a:pt x="832" y="49"/>
                    </a:lnTo>
                    <a:lnTo>
                      <a:pt x="730" y="96"/>
                    </a:lnTo>
                    <a:lnTo>
                      <a:pt x="612" y="156"/>
                    </a:lnTo>
                    <a:lnTo>
                      <a:pt x="519" y="221"/>
                    </a:lnTo>
                    <a:lnTo>
                      <a:pt x="411" y="307"/>
                    </a:lnTo>
                    <a:lnTo>
                      <a:pt x="334" y="389"/>
                    </a:lnTo>
                    <a:lnTo>
                      <a:pt x="258" y="482"/>
                    </a:lnTo>
                    <a:lnTo>
                      <a:pt x="184" y="589"/>
                    </a:lnTo>
                    <a:lnTo>
                      <a:pt x="124" y="715"/>
                    </a:lnTo>
                    <a:lnTo>
                      <a:pt x="69" y="826"/>
                    </a:lnTo>
                    <a:lnTo>
                      <a:pt x="38" y="933"/>
                    </a:lnTo>
                    <a:lnTo>
                      <a:pt x="17" y="1046"/>
                    </a:lnTo>
                    <a:lnTo>
                      <a:pt x="0" y="1136"/>
                    </a:lnTo>
                    <a:lnTo>
                      <a:pt x="2" y="1258"/>
                    </a:lnTo>
                    <a:lnTo>
                      <a:pt x="7" y="1390"/>
                    </a:lnTo>
                    <a:lnTo>
                      <a:pt x="35" y="1527"/>
                    </a:lnTo>
                    <a:lnTo>
                      <a:pt x="55" y="1615"/>
                    </a:lnTo>
                    <a:lnTo>
                      <a:pt x="97" y="1737"/>
                    </a:lnTo>
                    <a:lnTo>
                      <a:pt x="155" y="1861"/>
                    </a:lnTo>
                    <a:lnTo>
                      <a:pt x="268" y="2029"/>
                    </a:lnTo>
                    <a:lnTo>
                      <a:pt x="334" y="2112"/>
                    </a:lnTo>
                    <a:lnTo>
                      <a:pt x="444" y="2215"/>
                    </a:lnTo>
                    <a:lnTo>
                      <a:pt x="505" y="2276"/>
                    </a:lnTo>
                    <a:lnTo>
                      <a:pt x="594" y="2331"/>
                    </a:lnTo>
                    <a:lnTo>
                      <a:pt x="674" y="2380"/>
                    </a:lnTo>
                    <a:lnTo>
                      <a:pt x="770" y="2421"/>
                    </a:lnTo>
                    <a:lnTo>
                      <a:pt x="921" y="2480"/>
                    </a:lnTo>
                    <a:lnTo>
                      <a:pt x="1169" y="2534"/>
                    </a:lnTo>
                    <a:lnTo>
                      <a:pt x="1187" y="2191"/>
                    </a:lnTo>
                    <a:close/>
                  </a:path>
                </a:pathLst>
              </a:custGeom>
              <a:solidFill>
                <a:srgbClr val="BFBFBF"/>
              </a:solidFill>
              <a:ln>
                <a:noFill/>
              </a:ln>
              <a:extLst>
                <a:ext uri="{91240B29-F687-4F45-9708-019B960494DF}">
                  <a14:hiddenLine xmlns:a14="http://schemas.microsoft.com/office/drawing/2010/main" w="0">
                    <a:solidFill>
                      <a:srgbClr val="FF0000"/>
                    </a:solidFill>
                    <a:round/>
                    <a:headEnd/>
                    <a:tailEnd/>
                  </a14:hiddenLine>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uk-UA"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46" name="Freeform 60"/>
              <p:cNvSpPr>
                <a:spLocks/>
              </p:cNvSpPr>
              <p:nvPr/>
            </p:nvSpPr>
            <p:spPr bwMode="auto">
              <a:xfrm>
                <a:off x="7823" y="13560"/>
                <a:ext cx="732" cy="546"/>
              </a:xfrm>
              <a:custGeom>
                <a:avLst/>
                <a:gdLst>
                  <a:gd name="T0" fmla="*/ 178 w 732"/>
                  <a:gd name="T1" fmla="*/ 0 h 546"/>
                  <a:gd name="T2" fmla="*/ 217 w 732"/>
                  <a:gd name="T3" fmla="*/ 27 h 546"/>
                  <a:gd name="T4" fmla="*/ 256 w 732"/>
                  <a:gd name="T5" fmla="*/ 50 h 546"/>
                  <a:gd name="T6" fmla="*/ 302 w 732"/>
                  <a:gd name="T7" fmla="*/ 77 h 546"/>
                  <a:gd name="T8" fmla="*/ 380 w 732"/>
                  <a:gd name="T9" fmla="*/ 108 h 546"/>
                  <a:gd name="T10" fmla="*/ 465 w 732"/>
                  <a:gd name="T11" fmla="*/ 135 h 546"/>
                  <a:gd name="T12" fmla="*/ 565 w 732"/>
                  <a:gd name="T13" fmla="*/ 163 h 546"/>
                  <a:gd name="T14" fmla="*/ 732 w 732"/>
                  <a:gd name="T15" fmla="*/ 190 h 546"/>
                  <a:gd name="T16" fmla="*/ 709 w 732"/>
                  <a:gd name="T17" fmla="*/ 546 h 546"/>
                  <a:gd name="T18" fmla="*/ 531 w 732"/>
                  <a:gd name="T19" fmla="*/ 511 h 546"/>
                  <a:gd name="T20" fmla="*/ 434 w 732"/>
                  <a:gd name="T21" fmla="*/ 499 h 546"/>
                  <a:gd name="T22" fmla="*/ 310 w 732"/>
                  <a:gd name="T23" fmla="*/ 457 h 546"/>
                  <a:gd name="T24" fmla="*/ 194 w 732"/>
                  <a:gd name="T25" fmla="*/ 414 h 546"/>
                  <a:gd name="T26" fmla="*/ 78 w 732"/>
                  <a:gd name="T27" fmla="*/ 364 h 546"/>
                  <a:gd name="T28" fmla="*/ 0 w 732"/>
                  <a:gd name="T29" fmla="*/ 321 h 546"/>
                  <a:gd name="T30" fmla="*/ 178 w 732"/>
                  <a:gd name="T31" fmla="*/ 0 h 5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32" h="546">
                    <a:moveTo>
                      <a:pt x="178" y="0"/>
                    </a:moveTo>
                    <a:lnTo>
                      <a:pt x="217" y="27"/>
                    </a:lnTo>
                    <a:lnTo>
                      <a:pt x="256" y="50"/>
                    </a:lnTo>
                    <a:lnTo>
                      <a:pt x="302" y="77"/>
                    </a:lnTo>
                    <a:lnTo>
                      <a:pt x="380" y="108"/>
                    </a:lnTo>
                    <a:lnTo>
                      <a:pt x="465" y="135"/>
                    </a:lnTo>
                    <a:lnTo>
                      <a:pt x="565" y="163"/>
                    </a:lnTo>
                    <a:lnTo>
                      <a:pt x="732" y="190"/>
                    </a:lnTo>
                    <a:lnTo>
                      <a:pt x="709" y="546"/>
                    </a:lnTo>
                    <a:lnTo>
                      <a:pt x="531" y="511"/>
                    </a:lnTo>
                    <a:lnTo>
                      <a:pt x="434" y="499"/>
                    </a:lnTo>
                    <a:lnTo>
                      <a:pt x="310" y="457"/>
                    </a:lnTo>
                    <a:lnTo>
                      <a:pt x="194" y="414"/>
                    </a:lnTo>
                    <a:lnTo>
                      <a:pt x="78" y="364"/>
                    </a:lnTo>
                    <a:lnTo>
                      <a:pt x="0" y="321"/>
                    </a:lnTo>
                    <a:lnTo>
                      <a:pt x="178" y="0"/>
                    </a:lnTo>
                    <a:close/>
                  </a:path>
                </a:pathLst>
              </a:custGeom>
              <a:solidFill>
                <a:srgbClr val="BFBFBF"/>
              </a:solidFill>
              <a:ln>
                <a:noFill/>
              </a:ln>
              <a:extLst>
                <a:ext uri="{91240B29-F687-4F45-9708-019B960494DF}">
                  <a14:hiddenLine xmlns:a14="http://schemas.microsoft.com/office/drawing/2010/main" w="0">
                    <a:solidFill>
                      <a:srgbClr val="FF0000"/>
                    </a:solidFill>
                    <a:round/>
                    <a:headEnd/>
                    <a:tailEnd/>
                  </a14:hiddenLine>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uk-UA"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47" name="Freeform 59"/>
              <p:cNvSpPr>
                <a:spLocks/>
              </p:cNvSpPr>
              <p:nvPr/>
            </p:nvSpPr>
            <p:spPr bwMode="auto">
              <a:xfrm>
                <a:off x="8501" y="10835"/>
                <a:ext cx="2156" cy="3615"/>
              </a:xfrm>
              <a:custGeom>
                <a:avLst/>
                <a:gdLst>
                  <a:gd name="T0" fmla="*/ 46 w 2156"/>
                  <a:gd name="T1" fmla="*/ 3270 h 3615"/>
                  <a:gd name="T2" fmla="*/ 82 w 2156"/>
                  <a:gd name="T3" fmla="*/ 3270 h 3615"/>
                  <a:gd name="T4" fmla="*/ 217 w 2156"/>
                  <a:gd name="T5" fmla="*/ 3275 h 3615"/>
                  <a:gd name="T6" fmla="*/ 383 w 2156"/>
                  <a:gd name="T7" fmla="*/ 3256 h 3615"/>
                  <a:gd name="T8" fmla="*/ 589 w 2156"/>
                  <a:gd name="T9" fmla="*/ 3218 h 3615"/>
                  <a:gd name="T10" fmla="*/ 850 w 2156"/>
                  <a:gd name="T11" fmla="*/ 3129 h 3615"/>
                  <a:gd name="T12" fmla="*/ 1077 w 2156"/>
                  <a:gd name="T13" fmla="*/ 2998 h 3615"/>
                  <a:gd name="T14" fmla="*/ 1273 w 2156"/>
                  <a:gd name="T15" fmla="*/ 2840 h 3615"/>
                  <a:gd name="T16" fmla="*/ 1401 w 2156"/>
                  <a:gd name="T17" fmla="*/ 2715 h 3615"/>
                  <a:gd name="T18" fmla="*/ 1516 w 2156"/>
                  <a:gd name="T19" fmla="*/ 2566 h 3615"/>
                  <a:gd name="T20" fmla="*/ 1620 w 2156"/>
                  <a:gd name="T21" fmla="*/ 2394 h 3615"/>
                  <a:gd name="T22" fmla="*/ 1694 w 2156"/>
                  <a:gd name="T23" fmla="*/ 2257 h 3615"/>
                  <a:gd name="T24" fmla="*/ 1765 w 2156"/>
                  <a:gd name="T25" fmla="*/ 2029 h 3615"/>
                  <a:gd name="T26" fmla="*/ 1802 w 2156"/>
                  <a:gd name="T27" fmla="*/ 1806 h 3615"/>
                  <a:gd name="T28" fmla="*/ 1810 w 2156"/>
                  <a:gd name="T29" fmla="*/ 1507 h 3615"/>
                  <a:gd name="T30" fmla="*/ 1771 w 2156"/>
                  <a:gd name="T31" fmla="*/ 1277 h 3615"/>
                  <a:gd name="T32" fmla="*/ 1723 w 2156"/>
                  <a:gd name="T33" fmla="*/ 1101 h 3615"/>
                  <a:gd name="T34" fmla="*/ 1651 w 2156"/>
                  <a:gd name="T35" fmla="*/ 936 h 3615"/>
                  <a:gd name="T36" fmla="*/ 1599 w 2156"/>
                  <a:gd name="T37" fmla="*/ 816 h 3615"/>
                  <a:gd name="T38" fmla="*/ 1379 w 2156"/>
                  <a:gd name="T39" fmla="*/ 525 h 3615"/>
                  <a:gd name="T40" fmla="*/ 1114 w 2156"/>
                  <a:gd name="T41" fmla="*/ 295 h 3615"/>
                  <a:gd name="T42" fmla="*/ 1484 w 2156"/>
                  <a:gd name="T43" fmla="*/ 145 h 3615"/>
                  <a:gd name="T44" fmla="*/ 1803 w 2156"/>
                  <a:gd name="T45" fmla="*/ 506 h 3615"/>
                  <a:gd name="T46" fmla="*/ 1964 w 2156"/>
                  <a:gd name="T47" fmla="*/ 757 h 3615"/>
                  <a:gd name="T48" fmla="*/ 2055 w 2156"/>
                  <a:gd name="T49" fmla="*/ 998 h 3615"/>
                  <a:gd name="T50" fmla="*/ 2108 w 2156"/>
                  <a:gd name="T51" fmla="*/ 1186 h 3615"/>
                  <a:gd name="T52" fmla="*/ 2140 w 2156"/>
                  <a:gd name="T53" fmla="*/ 1405 h 3615"/>
                  <a:gd name="T54" fmla="*/ 2151 w 2156"/>
                  <a:gd name="T55" fmla="*/ 1716 h 3615"/>
                  <a:gd name="T56" fmla="*/ 2140 w 2156"/>
                  <a:gd name="T57" fmla="*/ 1946 h 3615"/>
                  <a:gd name="T58" fmla="*/ 2071 w 2156"/>
                  <a:gd name="T59" fmla="*/ 2224 h 3615"/>
                  <a:gd name="T60" fmla="*/ 1974 w 2156"/>
                  <a:gd name="T61" fmla="*/ 2476 h 3615"/>
                  <a:gd name="T62" fmla="*/ 1841 w 2156"/>
                  <a:gd name="T63" fmla="*/ 2717 h 3615"/>
                  <a:gd name="T64" fmla="*/ 1691 w 2156"/>
                  <a:gd name="T65" fmla="*/ 2915 h 3615"/>
                  <a:gd name="T66" fmla="*/ 1535 w 2156"/>
                  <a:gd name="T67" fmla="*/ 3065 h 3615"/>
                  <a:gd name="T68" fmla="*/ 1300 w 2156"/>
                  <a:gd name="T69" fmla="*/ 3257 h 3615"/>
                  <a:gd name="T70" fmla="*/ 1102 w 2156"/>
                  <a:gd name="T71" fmla="*/ 3380 h 3615"/>
                  <a:gd name="T72" fmla="*/ 861 w 2156"/>
                  <a:gd name="T73" fmla="*/ 3487 h 3615"/>
                  <a:gd name="T74" fmla="*/ 583 w 2156"/>
                  <a:gd name="T75" fmla="*/ 3573 h 3615"/>
                  <a:gd name="T76" fmla="*/ 320 w 2156"/>
                  <a:gd name="T77" fmla="*/ 3611 h 3615"/>
                  <a:gd name="T78" fmla="*/ 169 w 2156"/>
                  <a:gd name="T79" fmla="*/ 3615 h 3615"/>
                  <a:gd name="T80" fmla="*/ 26 w 2156"/>
                  <a:gd name="T81" fmla="*/ 3608 h 3615"/>
                  <a:gd name="T82" fmla="*/ 30 w 2156"/>
                  <a:gd name="T83" fmla="*/ 3266 h 361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56" h="3615">
                    <a:moveTo>
                      <a:pt x="30" y="3266"/>
                    </a:moveTo>
                    <a:lnTo>
                      <a:pt x="46" y="3270"/>
                    </a:lnTo>
                    <a:lnTo>
                      <a:pt x="63" y="3270"/>
                    </a:lnTo>
                    <a:lnTo>
                      <a:pt x="82" y="3270"/>
                    </a:lnTo>
                    <a:lnTo>
                      <a:pt x="134" y="3275"/>
                    </a:lnTo>
                    <a:lnTo>
                      <a:pt x="217" y="3275"/>
                    </a:lnTo>
                    <a:lnTo>
                      <a:pt x="266" y="3277"/>
                    </a:lnTo>
                    <a:lnTo>
                      <a:pt x="383" y="3256"/>
                    </a:lnTo>
                    <a:lnTo>
                      <a:pt x="488" y="3247"/>
                    </a:lnTo>
                    <a:lnTo>
                      <a:pt x="589" y="3218"/>
                    </a:lnTo>
                    <a:lnTo>
                      <a:pt x="710" y="3179"/>
                    </a:lnTo>
                    <a:lnTo>
                      <a:pt x="850" y="3129"/>
                    </a:lnTo>
                    <a:lnTo>
                      <a:pt x="974" y="3058"/>
                    </a:lnTo>
                    <a:lnTo>
                      <a:pt x="1077" y="2998"/>
                    </a:lnTo>
                    <a:lnTo>
                      <a:pt x="1180" y="2926"/>
                    </a:lnTo>
                    <a:lnTo>
                      <a:pt x="1273" y="2840"/>
                    </a:lnTo>
                    <a:lnTo>
                      <a:pt x="1344" y="2793"/>
                    </a:lnTo>
                    <a:lnTo>
                      <a:pt x="1401" y="2715"/>
                    </a:lnTo>
                    <a:lnTo>
                      <a:pt x="1465" y="2634"/>
                    </a:lnTo>
                    <a:lnTo>
                      <a:pt x="1516" y="2566"/>
                    </a:lnTo>
                    <a:lnTo>
                      <a:pt x="1578" y="2471"/>
                    </a:lnTo>
                    <a:lnTo>
                      <a:pt x="1620" y="2394"/>
                    </a:lnTo>
                    <a:lnTo>
                      <a:pt x="1651" y="2325"/>
                    </a:lnTo>
                    <a:lnTo>
                      <a:pt x="1694" y="2257"/>
                    </a:lnTo>
                    <a:lnTo>
                      <a:pt x="1739" y="2115"/>
                    </a:lnTo>
                    <a:lnTo>
                      <a:pt x="1765" y="2029"/>
                    </a:lnTo>
                    <a:lnTo>
                      <a:pt x="1781" y="1933"/>
                    </a:lnTo>
                    <a:lnTo>
                      <a:pt x="1802" y="1806"/>
                    </a:lnTo>
                    <a:lnTo>
                      <a:pt x="1817" y="1654"/>
                    </a:lnTo>
                    <a:lnTo>
                      <a:pt x="1810" y="1507"/>
                    </a:lnTo>
                    <a:lnTo>
                      <a:pt x="1792" y="1383"/>
                    </a:lnTo>
                    <a:lnTo>
                      <a:pt x="1771" y="1277"/>
                    </a:lnTo>
                    <a:lnTo>
                      <a:pt x="1747" y="1191"/>
                    </a:lnTo>
                    <a:lnTo>
                      <a:pt x="1723" y="1101"/>
                    </a:lnTo>
                    <a:lnTo>
                      <a:pt x="1694" y="1014"/>
                    </a:lnTo>
                    <a:lnTo>
                      <a:pt x="1651" y="936"/>
                    </a:lnTo>
                    <a:lnTo>
                      <a:pt x="1620" y="868"/>
                    </a:lnTo>
                    <a:lnTo>
                      <a:pt x="1599" y="816"/>
                    </a:lnTo>
                    <a:lnTo>
                      <a:pt x="1531" y="716"/>
                    </a:lnTo>
                    <a:lnTo>
                      <a:pt x="1379" y="525"/>
                    </a:lnTo>
                    <a:lnTo>
                      <a:pt x="1259" y="410"/>
                    </a:lnTo>
                    <a:lnTo>
                      <a:pt x="1114" y="295"/>
                    </a:lnTo>
                    <a:lnTo>
                      <a:pt x="1304" y="0"/>
                    </a:lnTo>
                    <a:lnTo>
                      <a:pt x="1484" y="145"/>
                    </a:lnTo>
                    <a:lnTo>
                      <a:pt x="1624" y="285"/>
                    </a:lnTo>
                    <a:lnTo>
                      <a:pt x="1803" y="506"/>
                    </a:lnTo>
                    <a:lnTo>
                      <a:pt x="1889" y="629"/>
                    </a:lnTo>
                    <a:lnTo>
                      <a:pt x="1964" y="757"/>
                    </a:lnTo>
                    <a:lnTo>
                      <a:pt x="2001" y="875"/>
                    </a:lnTo>
                    <a:lnTo>
                      <a:pt x="2055" y="998"/>
                    </a:lnTo>
                    <a:lnTo>
                      <a:pt x="2081" y="1095"/>
                    </a:lnTo>
                    <a:lnTo>
                      <a:pt x="2108" y="1186"/>
                    </a:lnTo>
                    <a:lnTo>
                      <a:pt x="2135" y="1293"/>
                    </a:lnTo>
                    <a:lnTo>
                      <a:pt x="2140" y="1405"/>
                    </a:lnTo>
                    <a:lnTo>
                      <a:pt x="2156" y="1550"/>
                    </a:lnTo>
                    <a:lnTo>
                      <a:pt x="2151" y="1716"/>
                    </a:lnTo>
                    <a:lnTo>
                      <a:pt x="2146" y="1833"/>
                    </a:lnTo>
                    <a:lnTo>
                      <a:pt x="2140" y="1946"/>
                    </a:lnTo>
                    <a:lnTo>
                      <a:pt x="2108" y="2096"/>
                    </a:lnTo>
                    <a:lnTo>
                      <a:pt x="2071" y="2224"/>
                    </a:lnTo>
                    <a:lnTo>
                      <a:pt x="2023" y="2363"/>
                    </a:lnTo>
                    <a:lnTo>
                      <a:pt x="1974" y="2476"/>
                    </a:lnTo>
                    <a:lnTo>
                      <a:pt x="1905" y="2609"/>
                    </a:lnTo>
                    <a:lnTo>
                      <a:pt x="1841" y="2717"/>
                    </a:lnTo>
                    <a:lnTo>
                      <a:pt x="1766" y="2818"/>
                    </a:lnTo>
                    <a:lnTo>
                      <a:pt x="1691" y="2915"/>
                    </a:lnTo>
                    <a:lnTo>
                      <a:pt x="1610" y="3006"/>
                    </a:lnTo>
                    <a:lnTo>
                      <a:pt x="1535" y="3065"/>
                    </a:lnTo>
                    <a:lnTo>
                      <a:pt x="1444" y="3156"/>
                    </a:lnTo>
                    <a:lnTo>
                      <a:pt x="1300" y="3257"/>
                    </a:lnTo>
                    <a:lnTo>
                      <a:pt x="1198" y="3332"/>
                    </a:lnTo>
                    <a:lnTo>
                      <a:pt x="1102" y="3380"/>
                    </a:lnTo>
                    <a:lnTo>
                      <a:pt x="963" y="3455"/>
                    </a:lnTo>
                    <a:lnTo>
                      <a:pt x="861" y="3487"/>
                    </a:lnTo>
                    <a:lnTo>
                      <a:pt x="716" y="3536"/>
                    </a:lnTo>
                    <a:lnTo>
                      <a:pt x="583" y="3573"/>
                    </a:lnTo>
                    <a:lnTo>
                      <a:pt x="454" y="3589"/>
                    </a:lnTo>
                    <a:lnTo>
                      <a:pt x="320" y="3611"/>
                    </a:lnTo>
                    <a:lnTo>
                      <a:pt x="272" y="3611"/>
                    </a:lnTo>
                    <a:lnTo>
                      <a:pt x="169" y="3615"/>
                    </a:lnTo>
                    <a:lnTo>
                      <a:pt x="73" y="3611"/>
                    </a:lnTo>
                    <a:lnTo>
                      <a:pt x="26" y="3608"/>
                    </a:lnTo>
                    <a:lnTo>
                      <a:pt x="0" y="3611"/>
                    </a:lnTo>
                    <a:lnTo>
                      <a:pt x="30" y="3266"/>
                    </a:lnTo>
                    <a:close/>
                  </a:path>
                </a:pathLst>
              </a:custGeom>
              <a:solidFill>
                <a:srgbClr val="BFBFBF"/>
              </a:solidFill>
              <a:ln>
                <a:noFill/>
              </a:ln>
              <a:extLst>
                <a:ext uri="{91240B29-F687-4F45-9708-019B960494DF}">
                  <a14:hiddenLine xmlns:a14="http://schemas.microsoft.com/office/drawing/2010/main" w="0">
                    <a:solidFill>
                      <a:srgbClr val="FF0000"/>
                    </a:solidFill>
                    <a:round/>
                    <a:headEnd/>
                    <a:tailEnd/>
                  </a14:hiddenLine>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uk-UA"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48" name="Freeform 58"/>
              <p:cNvSpPr>
                <a:spLocks/>
              </p:cNvSpPr>
              <p:nvPr/>
            </p:nvSpPr>
            <p:spPr bwMode="auto">
              <a:xfrm>
                <a:off x="8269" y="10835"/>
                <a:ext cx="1951" cy="1197"/>
              </a:xfrm>
              <a:custGeom>
                <a:avLst/>
                <a:gdLst>
                  <a:gd name="T0" fmla="*/ 0 w 1951"/>
                  <a:gd name="T1" fmla="*/ 45 h 1197"/>
                  <a:gd name="T2" fmla="*/ 83 w 1951"/>
                  <a:gd name="T3" fmla="*/ 378 h 1197"/>
                  <a:gd name="T4" fmla="*/ 182 w 1951"/>
                  <a:gd name="T5" fmla="*/ 363 h 1197"/>
                  <a:gd name="T6" fmla="*/ 313 w 1951"/>
                  <a:gd name="T7" fmla="*/ 344 h 1197"/>
                  <a:gd name="T8" fmla="*/ 432 w 1951"/>
                  <a:gd name="T9" fmla="*/ 344 h 1197"/>
                  <a:gd name="T10" fmla="*/ 514 w 1951"/>
                  <a:gd name="T11" fmla="*/ 344 h 1197"/>
                  <a:gd name="T12" fmla="*/ 645 w 1951"/>
                  <a:gd name="T13" fmla="*/ 370 h 1197"/>
                  <a:gd name="T14" fmla="*/ 796 w 1951"/>
                  <a:gd name="T15" fmla="*/ 409 h 1197"/>
                  <a:gd name="T16" fmla="*/ 936 w 1951"/>
                  <a:gd name="T17" fmla="*/ 455 h 1197"/>
                  <a:gd name="T18" fmla="*/ 1155 w 1951"/>
                  <a:gd name="T19" fmla="*/ 586 h 1197"/>
                  <a:gd name="T20" fmla="*/ 1307 w 1951"/>
                  <a:gd name="T21" fmla="*/ 715 h 1197"/>
                  <a:gd name="T22" fmla="*/ 1470 w 1951"/>
                  <a:gd name="T23" fmla="*/ 905 h 1197"/>
                  <a:gd name="T24" fmla="*/ 1538 w 1951"/>
                  <a:gd name="T25" fmla="*/ 1022 h 1197"/>
                  <a:gd name="T26" fmla="*/ 1622 w 1951"/>
                  <a:gd name="T27" fmla="*/ 1197 h 1197"/>
                  <a:gd name="T28" fmla="*/ 1951 w 1951"/>
                  <a:gd name="T29" fmla="*/ 1074 h 1197"/>
                  <a:gd name="T30" fmla="*/ 1864 w 1951"/>
                  <a:gd name="T31" fmla="*/ 901 h 1197"/>
                  <a:gd name="T32" fmla="*/ 1807 w 1951"/>
                  <a:gd name="T33" fmla="*/ 787 h 1197"/>
                  <a:gd name="T34" fmla="*/ 1728 w 1951"/>
                  <a:gd name="T35" fmla="*/ 670 h 1197"/>
                  <a:gd name="T36" fmla="*/ 1599 w 1951"/>
                  <a:gd name="T37" fmla="*/ 511 h 1197"/>
                  <a:gd name="T38" fmla="*/ 1474 w 1951"/>
                  <a:gd name="T39" fmla="*/ 389 h 1197"/>
                  <a:gd name="T40" fmla="*/ 1303 w 1951"/>
                  <a:gd name="T41" fmla="*/ 261 h 1197"/>
                  <a:gd name="T42" fmla="*/ 1067 w 1951"/>
                  <a:gd name="T43" fmla="*/ 134 h 1197"/>
                  <a:gd name="T44" fmla="*/ 879 w 1951"/>
                  <a:gd name="T45" fmla="*/ 70 h 1197"/>
                  <a:gd name="T46" fmla="*/ 671 w 1951"/>
                  <a:gd name="T47" fmla="*/ 22 h 1197"/>
                  <a:gd name="T48" fmla="*/ 462 w 1951"/>
                  <a:gd name="T49" fmla="*/ 0 h 1197"/>
                  <a:gd name="T50" fmla="*/ 269 w 1951"/>
                  <a:gd name="T51" fmla="*/ 0 h 1197"/>
                  <a:gd name="T52" fmla="*/ 141 w 1951"/>
                  <a:gd name="T53" fmla="*/ 16 h 1197"/>
                  <a:gd name="T54" fmla="*/ 0 w 1951"/>
                  <a:gd name="T55" fmla="*/ 45 h 119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51" h="1197">
                    <a:moveTo>
                      <a:pt x="0" y="45"/>
                    </a:moveTo>
                    <a:lnTo>
                      <a:pt x="83" y="378"/>
                    </a:lnTo>
                    <a:lnTo>
                      <a:pt x="182" y="363"/>
                    </a:lnTo>
                    <a:lnTo>
                      <a:pt x="313" y="344"/>
                    </a:lnTo>
                    <a:lnTo>
                      <a:pt x="432" y="344"/>
                    </a:lnTo>
                    <a:lnTo>
                      <a:pt x="514" y="344"/>
                    </a:lnTo>
                    <a:lnTo>
                      <a:pt x="645" y="370"/>
                    </a:lnTo>
                    <a:lnTo>
                      <a:pt x="796" y="409"/>
                    </a:lnTo>
                    <a:lnTo>
                      <a:pt x="936" y="455"/>
                    </a:lnTo>
                    <a:lnTo>
                      <a:pt x="1155" y="586"/>
                    </a:lnTo>
                    <a:lnTo>
                      <a:pt x="1307" y="715"/>
                    </a:lnTo>
                    <a:lnTo>
                      <a:pt x="1470" y="905"/>
                    </a:lnTo>
                    <a:lnTo>
                      <a:pt x="1538" y="1022"/>
                    </a:lnTo>
                    <a:lnTo>
                      <a:pt x="1622" y="1197"/>
                    </a:lnTo>
                    <a:lnTo>
                      <a:pt x="1951" y="1074"/>
                    </a:lnTo>
                    <a:lnTo>
                      <a:pt x="1864" y="901"/>
                    </a:lnTo>
                    <a:lnTo>
                      <a:pt x="1807" y="787"/>
                    </a:lnTo>
                    <a:lnTo>
                      <a:pt x="1728" y="670"/>
                    </a:lnTo>
                    <a:lnTo>
                      <a:pt x="1599" y="511"/>
                    </a:lnTo>
                    <a:lnTo>
                      <a:pt x="1474" y="389"/>
                    </a:lnTo>
                    <a:lnTo>
                      <a:pt x="1303" y="261"/>
                    </a:lnTo>
                    <a:lnTo>
                      <a:pt x="1067" y="134"/>
                    </a:lnTo>
                    <a:lnTo>
                      <a:pt x="879" y="70"/>
                    </a:lnTo>
                    <a:lnTo>
                      <a:pt x="671" y="22"/>
                    </a:lnTo>
                    <a:lnTo>
                      <a:pt x="462" y="0"/>
                    </a:lnTo>
                    <a:lnTo>
                      <a:pt x="269" y="0"/>
                    </a:lnTo>
                    <a:lnTo>
                      <a:pt x="141" y="16"/>
                    </a:lnTo>
                    <a:lnTo>
                      <a:pt x="0" y="45"/>
                    </a:lnTo>
                    <a:close/>
                  </a:path>
                </a:pathLst>
              </a:custGeom>
              <a:solidFill>
                <a:srgbClr val="BFBFBF"/>
              </a:solidFill>
              <a:ln>
                <a:noFill/>
              </a:ln>
              <a:extLst>
                <a:ext uri="{91240B29-F687-4F45-9708-019B960494DF}">
                  <a14:hiddenLine xmlns:a14="http://schemas.microsoft.com/office/drawing/2010/main" w="0">
                    <a:solidFill>
                      <a:srgbClr val="FF0000"/>
                    </a:solidFill>
                    <a:round/>
                    <a:headEnd/>
                    <a:tailEnd/>
                  </a14:hiddenLine>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uk-UA"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49" name="Oval 57"/>
              <p:cNvSpPr>
                <a:spLocks noChangeArrowheads="1"/>
              </p:cNvSpPr>
              <p:nvPr/>
            </p:nvSpPr>
            <p:spPr bwMode="auto">
              <a:xfrm>
                <a:off x="7387" y="11181"/>
                <a:ext cx="2574" cy="2572"/>
              </a:xfrm>
              <a:prstGeom prst="ellipse">
                <a:avLst/>
              </a:prstGeom>
              <a:noFill/>
              <a:ln w="9525">
                <a:solidFill>
                  <a:srgbClr val="000000"/>
                </a:solidFill>
                <a:round/>
                <a:headEnd/>
                <a:tailEnd/>
              </a:ln>
              <a:extLst>
                <a:ext uri="{909E8E84-426E-40DD-AFC4-6F175D3DCCD1}">
                  <a14:hiddenFill xmlns:a14="http://schemas.microsoft.com/office/drawing/2010/main">
                    <a:solidFill>
                      <a:srgbClr val="C0C0C0"/>
                    </a:solidFill>
                  </a14:hiddenFill>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ru-RU" altLang="ru-RU"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50" name="WordArt 56" descr="                                                              вертикальні                                                             "/>
              <p:cNvSpPr>
                <a:spLocks noChangeArrowheads="1" noChangeShapeType="1" noTextEdit="1"/>
              </p:cNvSpPr>
              <p:nvPr/>
            </p:nvSpPr>
            <p:spPr bwMode="auto">
              <a:xfrm rot="-1252081">
                <a:off x="7216" y="10998"/>
                <a:ext cx="2930" cy="2926"/>
              </a:xfrm>
              <a:prstGeom prst="rect">
                <a:avLst/>
              </a:prstGeom>
            </p:spPr>
            <p:txBody>
              <a:bodyPr spcFirstLastPara="1" wrap="none" fromWordArt="1">
                <a:prstTxWarp prst="textArchUp">
                  <a:avLst>
                    <a:gd name="adj" fmla="val 10988597"/>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вертикальные   </a:t>
                </a:r>
              </a:p>
            </p:txBody>
          </p:sp>
          <p:sp>
            <p:nvSpPr>
              <p:cNvPr id="51" name="Oval 55"/>
              <p:cNvSpPr>
                <a:spLocks noChangeArrowheads="1"/>
              </p:cNvSpPr>
              <p:nvPr/>
            </p:nvSpPr>
            <p:spPr bwMode="auto">
              <a:xfrm>
                <a:off x="6687" y="10484"/>
                <a:ext cx="3968" cy="3963"/>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ru-RU" altLang="ru-RU"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52" name="WordArt 54"/>
              <p:cNvSpPr>
                <a:spLocks noChangeArrowheads="1" noChangeShapeType="1" noTextEdit="1"/>
              </p:cNvSpPr>
              <p:nvPr/>
            </p:nvSpPr>
            <p:spPr bwMode="auto">
              <a:xfrm rot="-5400000">
                <a:off x="7540" y="11391"/>
                <a:ext cx="2181" cy="2136"/>
              </a:xfrm>
              <a:prstGeom prst="rect">
                <a:avLst/>
              </a:prstGeom>
            </p:spPr>
            <p:txBody>
              <a:bodyPr spcFirstLastPara="1" wrap="none" fromWordArt="1">
                <a:prstTxWarp prst="textArchUp">
                  <a:avLst>
                    <a:gd name="adj" fmla="val 10823202"/>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общего положення       </a:t>
                </a:r>
              </a:p>
            </p:txBody>
          </p:sp>
          <p:sp>
            <p:nvSpPr>
              <p:cNvPr id="53" name="Oval 53"/>
              <p:cNvSpPr>
                <a:spLocks noChangeArrowheads="1"/>
              </p:cNvSpPr>
              <p:nvPr/>
            </p:nvSpPr>
            <p:spPr bwMode="auto">
              <a:xfrm>
                <a:off x="7029" y="10828"/>
                <a:ext cx="3282" cy="3279"/>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ru-RU" altLang="ru-RU"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54" name="WordArt 52"/>
              <p:cNvSpPr>
                <a:spLocks noChangeArrowheads="1" noChangeShapeType="1" noTextEdit="1"/>
              </p:cNvSpPr>
              <p:nvPr/>
            </p:nvSpPr>
            <p:spPr bwMode="auto">
              <a:xfrm rot="-3705275">
                <a:off x="6907" y="10727"/>
                <a:ext cx="3604" cy="3522"/>
              </a:xfrm>
              <a:prstGeom prst="rect">
                <a:avLst/>
              </a:prstGeom>
            </p:spPr>
            <p:txBody>
              <a:bodyPr spcFirstLastPara="1" wrap="none" fromWordArt="1">
                <a:prstTxWarp prst="textArchDown">
                  <a:avLst>
                    <a:gd name="adj" fmla="val 385058"/>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горизонтальные                          </a:t>
                </a:r>
              </a:p>
            </p:txBody>
          </p:sp>
          <p:sp>
            <p:nvSpPr>
              <p:cNvPr id="55" name="WordArt 51"/>
              <p:cNvSpPr>
                <a:spLocks noChangeArrowheads="1" noChangeShapeType="1" noTextEdit="1"/>
              </p:cNvSpPr>
              <p:nvPr/>
            </p:nvSpPr>
            <p:spPr bwMode="auto">
              <a:xfrm rot="1465547">
                <a:off x="7319" y="11249"/>
                <a:ext cx="2648" cy="2641"/>
              </a:xfrm>
              <a:prstGeom prst="rect">
                <a:avLst/>
              </a:prstGeom>
            </p:spPr>
            <p:txBody>
              <a:bodyPr spcFirstLastPara="1" wrap="none" fromWordArt="1">
                <a:prstTxWarp prst="textArchDown">
                  <a:avLst>
                    <a:gd name="adj" fmla="val 2040730"/>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к о м б и -</a:t>
                </a:r>
              </a:p>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a:t>
                </a:r>
              </a:p>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a:t>
                </a:r>
                <a:endPar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endParaRPr>
              </a:p>
            </p:txBody>
          </p:sp>
          <p:sp>
            <p:nvSpPr>
              <p:cNvPr id="56" name="Text Box 50"/>
              <p:cNvSpPr txBox="1">
                <a:spLocks noChangeArrowheads="1"/>
              </p:cNvSpPr>
              <p:nvPr/>
            </p:nvSpPr>
            <p:spPr bwMode="auto">
              <a:xfrm>
                <a:off x="10641" y="11676"/>
                <a:ext cx="433" cy="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en-US"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70</a:t>
                </a:r>
                <a:r>
                  <a:rPr kumimoji="0" lang="en-US"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Symbol" pitchFamily="18" charset="2"/>
                  </a:rPr>
                  <a:t>°</a:t>
                </a:r>
                <a:endParaRPr kumimoji="0" lang="en-US" altLang="ru-RU" sz="1800" b="0" i="0" u="none" strike="noStrike" kern="1200" cap="none" spc="0" normalizeH="0" baseline="0" noProof="0">
                  <a:ln>
                    <a:noFill/>
                  </a:ln>
                  <a:solidFill>
                    <a:srgbClr val="009999"/>
                  </a:solidFill>
                  <a:effectLst/>
                  <a:uLnTx/>
                  <a:uFillTx/>
                  <a:latin typeface="Arial" pitchFamily="34" charset="0"/>
                  <a:ea typeface="+mn-ea"/>
                  <a:cs typeface="+mn-cs"/>
                </a:endParaRPr>
              </a:p>
            </p:txBody>
          </p:sp>
          <p:sp>
            <p:nvSpPr>
              <p:cNvPr id="57" name="Text Box 49"/>
              <p:cNvSpPr txBox="1">
                <a:spLocks noChangeArrowheads="1"/>
              </p:cNvSpPr>
              <p:nvPr/>
            </p:nvSpPr>
            <p:spPr bwMode="auto">
              <a:xfrm>
                <a:off x="8316" y="14448"/>
                <a:ext cx="435"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en-US"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185</a:t>
                </a:r>
                <a:r>
                  <a:rPr kumimoji="0" lang="en-US"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Symbol" pitchFamily="18" charset="2"/>
                  </a:rPr>
                  <a:t>°</a:t>
                </a:r>
                <a:endParaRPr kumimoji="0" lang="en-US" altLang="ru-RU" sz="1800" b="0" i="0" u="none" strike="noStrike" kern="1200" cap="none" spc="0" normalizeH="0" baseline="0" noProof="0">
                  <a:ln>
                    <a:noFill/>
                  </a:ln>
                  <a:solidFill>
                    <a:srgbClr val="009999"/>
                  </a:solidFill>
                  <a:effectLst/>
                  <a:uLnTx/>
                  <a:uFillTx/>
                  <a:latin typeface="Arial" pitchFamily="34" charset="0"/>
                  <a:ea typeface="+mn-ea"/>
                  <a:cs typeface="+mn-cs"/>
                </a:endParaRPr>
              </a:p>
            </p:txBody>
          </p:sp>
          <p:sp>
            <p:nvSpPr>
              <p:cNvPr id="58" name="Text Box 48"/>
              <p:cNvSpPr txBox="1">
                <a:spLocks noChangeArrowheads="1"/>
              </p:cNvSpPr>
              <p:nvPr/>
            </p:nvSpPr>
            <p:spPr bwMode="auto">
              <a:xfrm>
                <a:off x="7388" y="14207"/>
                <a:ext cx="434"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2</a:t>
                </a:r>
                <a:r>
                  <a:rPr kumimoji="0" lang="en-US"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10</a:t>
                </a:r>
                <a:r>
                  <a:rPr kumimoji="0" lang="en-US"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Symbol" pitchFamily="18" charset="2"/>
                  </a:rPr>
                  <a:t>°</a:t>
                </a:r>
                <a:endParaRPr kumimoji="0" lang="en-US" altLang="ru-RU" sz="1800" b="0" i="0" u="none" strike="noStrike" kern="1200" cap="none" spc="0" normalizeH="0" baseline="0" noProof="0">
                  <a:ln>
                    <a:noFill/>
                  </a:ln>
                  <a:solidFill>
                    <a:srgbClr val="009999"/>
                  </a:solidFill>
                  <a:effectLst/>
                  <a:uLnTx/>
                  <a:uFillTx/>
                  <a:latin typeface="Arial" pitchFamily="34" charset="0"/>
                  <a:ea typeface="+mn-ea"/>
                  <a:cs typeface="+mn-cs"/>
                </a:endParaRPr>
              </a:p>
            </p:txBody>
          </p:sp>
          <p:sp>
            <p:nvSpPr>
              <p:cNvPr id="59" name="Text Box 47"/>
              <p:cNvSpPr txBox="1">
                <a:spLocks noChangeArrowheads="1"/>
              </p:cNvSpPr>
              <p:nvPr/>
            </p:nvSpPr>
            <p:spPr bwMode="auto">
              <a:xfrm>
                <a:off x="8005" y="10228"/>
                <a:ext cx="435"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3</a:t>
                </a:r>
                <a:r>
                  <a:rPr kumimoji="0" lang="en-US"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45</a:t>
                </a:r>
                <a:r>
                  <a:rPr kumimoji="0" lang="en-US"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Symbol" pitchFamily="18" charset="2"/>
                  </a:rPr>
                  <a:t>°</a:t>
                </a:r>
                <a:endParaRPr kumimoji="0" lang="en-US" altLang="ru-RU" sz="1800" b="0" i="0" u="none" strike="noStrike" kern="1200" cap="none" spc="0" normalizeH="0" baseline="0" noProof="0">
                  <a:ln>
                    <a:noFill/>
                  </a:ln>
                  <a:solidFill>
                    <a:srgbClr val="009999"/>
                  </a:solidFill>
                  <a:effectLst/>
                  <a:uLnTx/>
                  <a:uFillTx/>
                  <a:latin typeface="Arial" pitchFamily="34" charset="0"/>
                  <a:ea typeface="+mn-ea"/>
                  <a:cs typeface="+mn-cs"/>
                </a:endParaRPr>
              </a:p>
            </p:txBody>
          </p:sp>
          <p:sp>
            <p:nvSpPr>
              <p:cNvPr id="60" name="Text Box 46"/>
              <p:cNvSpPr txBox="1">
                <a:spLocks noChangeArrowheads="1"/>
              </p:cNvSpPr>
              <p:nvPr/>
            </p:nvSpPr>
            <p:spPr bwMode="auto">
              <a:xfrm>
                <a:off x="9831" y="10503"/>
                <a:ext cx="435"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35</a:t>
                </a: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Symbol" pitchFamily="18" charset="2"/>
                  </a:rPr>
                  <a:t>°</a:t>
                </a:r>
                <a:endParaRPr kumimoji="0" lang="ru-RU" altLang="ru-RU" sz="1800" b="0" i="0" u="none" strike="noStrike" kern="1200" cap="none" spc="0" normalizeH="0" baseline="0" noProof="0">
                  <a:ln>
                    <a:noFill/>
                  </a:ln>
                  <a:solidFill>
                    <a:srgbClr val="009999"/>
                  </a:solidFill>
                  <a:effectLst/>
                  <a:uLnTx/>
                  <a:uFillTx/>
                  <a:latin typeface="Arial" pitchFamily="34" charset="0"/>
                  <a:ea typeface="+mn-ea"/>
                  <a:cs typeface="+mn-cs"/>
                </a:endParaRPr>
              </a:p>
            </p:txBody>
          </p:sp>
          <p:cxnSp>
            <p:nvCxnSpPr>
              <p:cNvPr id="61" name="AutoShape 45"/>
              <p:cNvCxnSpPr>
                <a:cxnSpLocks noChangeShapeType="1"/>
              </p:cNvCxnSpPr>
              <p:nvPr/>
            </p:nvCxnSpPr>
            <p:spPr bwMode="auto">
              <a:xfrm flipH="1">
                <a:off x="9611" y="10840"/>
                <a:ext cx="195" cy="28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2" name="AutoShape 44"/>
              <p:cNvCxnSpPr>
                <a:cxnSpLocks noChangeShapeType="1"/>
              </p:cNvCxnSpPr>
              <p:nvPr/>
            </p:nvCxnSpPr>
            <p:spPr bwMode="auto">
              <a:xfrm flipH="1">
                <a:off x="9878" y="11922"/>
                <a:ext cx="342" cy="11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3" name="AutoShape 43"/>
              <p:cNvCxnSpPr>
                <a:cxnSpLocks noChangeShapeType="1"/>
              </p:cNvCxnSpPr>
              <p:nvPr/>
            </p:nvCxnSpPr>
            <p:spPr bwMode="auto">
              <a:xfrm flipV="1">
                <a:off x="7823" y="13560"/>
                <a:ext cx="182" cy="31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4" name="AutoShape 42"/>
              <p:cNvCxnSpPr>
                <a:cxnSpLocks noChangeShapeType="1"/>
              </p:cNvCxnSpPr>
              <p:nvPr/>
            </p:nvCxnSpPr>
            <p:spPr bwMode="auto">
              <a:xfrm flipV="1">
                <a:off x="8501" y="13412"/>
                <a:ext cx="77" cy="1035"/>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65" name="Oval 41"/>
              <p:cNvSpPr>
                <a:spLocks noChangeArrowheads="1"/>
              </p:cNvSpPr>
              <p:nvPr/>
            </p:nvSpPr>
            <p:spPr bwMode="auto">
              <a:xfrm>
                <a:off x="7719" y="11508"/>
                <a:ext cx="1907" cy="1904"/>
              </a:xfrm>
              <a:prstGeom prst="ellipse">
                <a:avLst/>
              </a:prstGeom>
              <a:solidFill>
                <a:srgbClr val="BFBFBF"/>
              </a:solidFill>
              <a:ln w="9525">
                <a:solidFill>
                  <a:srgbClr val="000000"/>
                </a:solidFill>
                <a:round/>
                <a:headEnd/>
                <a:tailEnd/>
              </a:ln>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ru-RU" altLang="ru-RU"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66" name="Oval 40"/>
              <p:cNvSpPr>
                <a:spLocks noChangeArrowheads="1"/>
              </p:cNvSpPr>
              <p:nvPr/>
            </p:nvSpPr>
            <p:spPr bwMode="auto">
              <a:xfrm>
                <a:off x="8071" y="11858"/>
                <a:ext cx="1205" cy="1205"/>
              </a:xfrm>
              <a:prstGeom prst="ellipse">
                <a:avLst/>
              </a:prstGeom>
              <a:solidFill>
                <a:srgbClr val="FFFFFF"/>
              </a:solidFill>
              <a:ln w="9525">
                <a:solidFill>
                  <a:srgbClr val="000000"/>
                </a:solidFill>
                <a:round/>
                <a:headEnd/>
                <a:tailEnd/>
              </a:ln>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ru-RU" altLang="ru-RU"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67" name="Freeform 39"/>
              <p:cNvSpPr>
                <a:spLocks/>
              </p:cNvSpPr>
              <p:nvPr/>
            </p:nvSpPr>
            <p:spPr bwMode="auto">
              <a:xfrm>
                <a:off x="8529" y="12005"/>
                <a:ext cx="299" cy="941"/>
              </a:xfrm>
              <a:custGeom>
                <a:avLst/>
                <a:gdLst>
                  <a:gd name="T0" fmla="*/ 147 w 299"/>
                  <a:gd name="T1" fmla="*/ 0 h 941"/>
                  <a:gd name="T2" fmla="*/ 118 w 299"/>
                  <a:gd name="T3" fmla="*/ 176 h 941"/>
                  <a:gd name="T4" fmla="*/ 0 w 299"/>
                  <a:gd name="T5" fmla="*/ 941 h 941"/>
                  <a:gd name="T6" fmla="*/ 146 w 299"/>
                  <a:gd name="T7" fmla="*/ 654 h 941"/>
                  <a:gd name="T8" fmla="*/ 299 w 299"/>
                  <a:gd name="T9" fmla="*/ 918 h 941"/>
                  <a:gd name="T10" fmla="*/ 147 w 299"/>
                  <a:gd name="T11" fmla="*/ 0 h 9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9" h="941">
                    <a:moveTo>
                      <a:pt x="147" y="0"/>
                    </a:moveTo>
                    <a:cubicBezTo>
                      <a:pt x="126" y="148"/>
                      <a:pt x="142" y="19"/>
                      <a:pt x="118" y="176"/>
                    </a:cubicBezTo>
                    <a:lnTo>
                      <a:pt x="0" y="941"/>
                    </a:lnTo>
                    <a:lnTo>
                      <a:pt x="146" y="654"/>
                    </a:lnTo>
                    <a:lnTo>
                      <a:pt x="299" y="918"/>
                    </a:lnTo>
                    <a:lnTo>
                      <a:pt x="147" y="0"/>
                    </a:lnTo>
                    <a:close/>
                  </a:path>
                </a:pathLst>
              </a:custGeom>
              <a:solidFill>
                <a:srgbClr val="000000"/>
              </a:solidFill>
              <a:ln w="9525">
                <a:solidFill>
                  <a:srgbClr val="000000"/>
                </a:solidFill>
                <a:round/>
                <a:headEnd/>
                <a:tailEnd/>
              </a:ln>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uk-UA"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68" name="Text Box 38"/>
              <p:cNvSpPr txBox="1">
                <a:spLocks noChangeArrowheads="1"/>
              </p:cNvSpPr>
              <p:nvPr/>
            </p:nvSpPr>
            <p:spPr bwMode="auto">
              <a:xfrm>
                <a:off x="8108" y="12298"/>
                <a:ext cx="1047" cy="2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uk-UA" altLang="ru-RU" sz="1200" b="1" i="0" u="none" strike="noStrike" kern="1200" cap="none" spc="0" normalizeH="0" baseline="0" noProof="0" dirty="0">
                    <a:ln>
                      <a:noFill/>
                    </a:ln>
                    <a:solidFill>
                      <a:srgbClr val="009999"/>
                    </a:solidFill>
                    <a:effectLst/>
                    <a:uLnTx/>
                    <a:uFillTx/>
                    <a:latin typeface="Arial" pitchFamily="34" charset="0"/>
                    <a:ea typeface="+mn-ea"/>
                    <a:cs typeface="Times New Roman" pitchFamily="18" charset="0"/>
                  </a:rPr>
                  <a:t> </a:t>
                </a:r>
                <a:r>
                  <a:rPr kumimoji="0" lang="ru-RU" altLang="ru-RU" sz="1200" b="1" i="0" u="none" strike="noStrike" kern="1200" cap="none" spc="0" normalizeH="0" baseline="0" noProof="0" dirty="0" err="1" smtClean="0">
                    <a:ln>
                      <a:noFill/>
                    </a:ln>
                    <a:solidFill>
                      <a:srgbClr val="009999"/>
                    </a:solidFill>
                    <a:effectLst/>
                    <a:uLnTx/>
                    <a:uFillTx/>
                    <a:latin typeface="Arial" pitchFamily="34" charset="0"/>
                    <a:ea typeface="+mn-ea"/>
                    <a:cs typeface="Times New Roman" pitchFamily="18" charset="0"/>
                  </a:rPr>
                  <a:t>Північ</a:t>
                </a:r>
                <a:r>
                  <a:rPr kumimoji="0" lang="uk-UA" altLang="ru-RU" sz="1200" b="1" i="0" u="none" strike="noStrike" kern="1200" cap="none" spc="0" normalizeH="0" baseline="0" noProof="0" dirty="0" smtClean="0">
                    <a:ln>
                      <a:noFill/>
                    </a:ln>
                    <a:solidFill>
                      <a:srgbClr val="009999"/>
                    </a:solidFill>
                    <a:effectLst/>
                    <a:uLnTx/>
                    <a:uFillTx/>
                    <a:latin typeface="Arial" pitchFamily="34" charset="0"/>
                    <a:ea typeface="+mn-ea"/>
                    <a:cs typeface="Times New Roman" pitchFamily="18" charset="0"/>
                  </a:rPr>
                  <a:t> </a:t>
                </a:r>
                <a:endParaRPr kumimoji="0" lang="uk-UA" altLang="ru-RU" sz="1800" b="0" i="0" u="none" strike="noStrike" kern="1200" cap="none" spc="0" normalizeH="0" baseline="0" noProof="0" dirty="0">
                  <a:ln>
                    <a:noFill/>
                  </a:ln>
                  <a:solidFill>
                    <a:srgbClr val="009999"/>
                  </a:solidFill>
                  <a:effectLst/>
                  <a:uLnTx/>
                  <a:uFillTx/>
                  <a:latin typeface="Arial" pitchFamily="34" charset="0"/>
                  <a:ea typeface="+mn-ea"/>
                  <a:cs typeface="+mn-cs"/>
                </a:endParaRPr>
              </a:p>
            </p:txBody>
          </p:sp>
          <p:sp>
            <p:nvSpPr>
              <p:cNvPr id="69" name="WordArt 37"/>
              <p:cNvSpPr>
                <a:spLocks noChangeArrowheads="1" noChangeShapeType="1" noTextEdit="1"/>
              </p:cNvSpPr>
              <p:nvPr/>
            </p:nvSpPr>
            <p:spPr bwMode="auto">
              <a:xfrm rot="-2649913">
                <a:off x="7835" y="11717"/>
                <a:ext cx="1622" cy="1540"/>
              </a:xfrm>
              <a:prstGeom prst="rect">
                <a:avLst/>
              </a:prstGeom>
            </p:spPr>
            <p:txBody>
              <a:bodyPr spcFirstLastPara="1" wrap="none" fromWordArt="1">
                <a:prstTxWarp prst="textCircle">
                  <a:avLst>
                    <a:gd name="adj" fmla="val 10856967"/>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регулированные                                  </a:t>
                </a:r>
              </a:p>
            </p:txBody>
          </p:sp>
          <p:sp>
            <p:nvSpPr>
              <p:cNvPr id="70" name="WordArt 36"/>
              <p:cNvSpPr>
                <a:spLocks noChangeArrowheads="1" noChangeShapeType="1" noTextEdit="1"/>
              </p:cNvSpPr>
              <p:nvPr/>
            </p:nvSpPr>
            <p:spPr bwMode="auto">
              <a:xfrm rot="1503684">
                <a:off x="7110" y="11443"/>
                <a:ext cx="2910" cy="2570"/>
              </a:xfrm>
              <a:prstGeom prst="rect">
                <a:avLst/>
              </a:prstGeom>
            </p:spPr>
            <p:txBody>
              <a:bodyPr spcFirstLastPara="1" wrap="none" fromWordArt="1">
                <a:prstTxWarp prst="textArchDown">
                  <a:avLst>
                    <a:gd name="adj" fmla="val 1881889"/>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н и р о в а н н ы е</a:t>
                </a:r>
              </a:p>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a:t>
                </a:r>
              </a:p>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a:t>
                </a:r>
                <a:endPar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endParaRPr>
              </a:p>
            </p:txBody>
          </p:sp>
          <p:cxnSp>
            <p:nvCxnSpPr>
              <p:cNvPr id="71" name="AutoShape 35"/>
              <p:cNvCxnSpPr>
                <a:cxnSpLocks noChangeShapeType="1"/>
              </p:cNvCxnSpPr>
              <p:nvPr/>
            </p:nvCxnSpPr>
            <p:spPr bwMode="auto">
              <a:xfrm flipH="1">
                <a:off x="8501" y="14107"/>
                <a:ext cx="28" cy="34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2" name="AutoShape 34"/>
              <p:cNvCxnSpPr>
                <a:cxnSpLocks noChangeShapeType="1"/>
              </p:cNvCxnSpPr>
              <p:nvPr/>
            </p:nvCxnSpPr>
            <p:spPr bwMode="auto">
              <a:xfrm flipH="1" flipV="1">
                <a:off x="8265" y="10882"/>
                <a:ext cx="175" cy="66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nvGrpSpPr>
            <p:cNvPr id="13" name="Group 4"/>
            <p:cNvGrpSpPr>
              <a:grpSpLocks/>
            </p:cNvGrpSpPr>
            <p:nvPr/>
          </p:nvGrpSpPr>
          <p:grpSpPr bwMode="auto">
            <a:xfrm>
              <a:off x="1430" y="10022"/>
              <a:ext cx="4057" cy="4499"/>
              <a:chOff x="1704" y="10129"/>
              <a:chExt cx="4057" cy="4499"/>
            </a:xfrm>
          </p:grpSpPr>
          <p:sp>
            <p:nvSpPr>
              <p:cNvPr id="16" name="Freeform 32"/>
              <p:cNvSpPr>
                <a:spLocks/>
              </p:cNvSpPr>
              <p:nvPr/>
            </p:nvSpPr>
            <p:spPr bwMode="auto">
              <a:xfrm>
                <a:off x="2402" y="11121"/>
                <a:ext cx="1136" cy="2471"/>
              </a:xfrm>
              <a:custGeom>
                <a:avLst/>
                <a:gdLst>
                  <a:gd name="T0" fmla="*/ 955 w 1136"/>
                  <a:gd name="T1" fmla="*/ 2157 h 2471"/>
                  <a:gd name="T2" fmla="*/ 906 w 1136"/>
                  <a:gd name="T3" fmla="*/ 2123 h 2471"/>
                  <a:gd name="T4" fmla="*/ 821 w 1136"/>
                  <a:gd name="T5" fmla="*/ 2085 h 2471"/>
                  <a:gd name="T6" fmla="*/ 756 w 1136"/>
                  <a:gd name="T7" fmla="*/ 2053 h 2471"/>
                  <a:gd name="T8" fmla="*/ 681 w 1136"/>
                  <a:gd name="T9" fmla="*/ 2000 h 2471"/>
                  <a:gd name="T10" fmla="*/ 623 w 1136"/>
                  <a:gd name="T11" fmla="*/ 1946 h 2471"/>
                  <a:gd name="T12" fmla="*/ 569 w 1136"/>
                  <a:gd name="T13" fmla="*/ 1893 h 2471"/>
                  <a:gd name="T14" fmla="*/ 526 w 1136"/>
                  <a:gd name="T15" fmla="*/ 1834 h 2471"/>
                  <a:gd name="T16" fmla="*/ 499 w 1136"/>
                  <a:gd name="T17" fmla="*/ 1775 h 2471"/>
                  <a:gd name="T18" fmla="*/ 441 w 1136"/>
                  <a:gd name="T19" fmla="*/ 1684 h 2471"/>
                  <a:gd name="T20" fmla="*/ 398 w 1136"/>
                  <a:gd name="T21" fmla="*/ 1614 h 2471"/>
                  <a:gd name="T22" fmla="*/ 376 w 1136"/>
                  <a:gd name="T23" fmla="*/ 1545 h 2471"/>
                  <a:gd name="T24" fmla="*/ 355 w 1136"/>
                  <a:gd name="T25" fmla="*/ 1459 h 2471"/>
                  <a:gd name="T26" fmla="*/ 344 w 1136"/>
                  <a:gd name="T27" fmla="*/ 1384 h 2471"/>
                  <a:gd name="T28" fmla="*/ 333 w 1136"/>
                  <a:gd name="T29" fmla="*/ 1293 h 2471"/>
                  <a:gd name="T30" fmla="*/ 333 w 1136"/>
                  <a:gd name="T31" fmla="*/ 1197 h 2471"/>
                  <a:gd name="T32" fmla="*/ 344 w 1136"/>
                  <a:gd name="T33" fmla="*/ 1079 h 2471"/>
                  <a:gd name="T34" fmla="*/ 376 w 1136"/>
                  <a:gd name="T35" fmla="*/ 988 h 2471"/>
                  <a:gd name="T36" fmla="*/ 419 w 1136"/>
                  <a:gd name="T37" fmla="*/ 865 h 2471"/>
                  <a:gd name="T38" fmla="*/ 483 w 1136"/>
                  <a:gd name="T39" fmla="*/ 742 h 2471"/>
                  <a:gd name="T40" fmla="*/ 542 w 1136"/>
                  <a:gd name="T41" fmla="*/ 667 h 2471"/>
                  <a:gd name="T42" fmla="*/ 601 w 1136"/>
                  <a:gd name="T43" fmla="*/ 586 h 2471"/>
                  <a:gd name="T44" fmla="*/ 681 w 1136"/>
                  <a:gd name="T45" fmla="*/ 517 h 2471"/>
                  <a:gd name="T46" fmla="*/ 756 w 1136"/>
                  <a:gd name="T47" fmla="*/ 469 h 2471"/>
                  <a:gd name="T48" fmla="*/ 858 w 1136"/>
                  <a:gd name="T49" fmla="*/ 404 h 2471"/>
                  <a:gd name="T50" fmla="*/ 944 w 1136"/>
                  <a:gd name="T51" fmla="*/ 362 h 2471"/>
                  <a:gd name="T52" fmla="*/ 1040 w 1136"/>
                  <a:gd name="T53" fmla="*/ 340 h 2471"/>
                  <a:gd name="T54" fmla="*/ 1136 w 1136"/>
                  <a:gd name="T55" fmla="*/ 319 h 2471"/>
                  <a:gd name="T56" fmla="*/ 1066 w 1136"/>
                  <a:gd name="T57" fmla="*/ 0 h 2471"/>
                  <a:gd name="T58" fmla="*/ 942 w 1136"/>
                  <a:gd name="T59" fmla="*/ 18 h 2471"/>
                  <a:gd name="T60" fmla="*/ 832 w 1136"/>
                  <a:gd name="T61" fmla="*/ 65 h 2471"/>
                  <a:gd name="T62" fmla="*/ 730 w 1136"/>
                  <a:gd name="T63" fmla="*/ 112 h 2471"/>
                  <a:gd name="T64" fmla="*/ 612 w 1136"/>
                  <a:gd name="T65" fmla="*/ 172 h 2471"/>
                  <a:gd name="T66" fmla="*/ 519 w 1136"/>
                  <a:gd name="T67" fmla="*/ 237 h 2471"/>
                  <a:gd name="T68" fmla="*/ 411 w 1136"/>
                  <a:gd name="T69" fmla="*/ 323 h 2471"/>
                  <a:gd name="T70" fmla="*/ 334 w 1136"/>
                  <a:gd name="T71" fmla="*/ 405 h 2471"/>
                  <a:gd name="T72" fmla="*/ 258 w 1136"/>
                  <a:gd name="T73" fmla="*/ 498 h 2471"/>
                  <a:gd name="T74" fmla="*/ 184 w 1136"/>
                  <a:gd name="T75" fmla="*/ 605 h 2471"/>
                  <a:gd name="T76" fmla="*/ 124 w 1136"/>
                  <a:gd name="T77" fmla="*/ 731 h 2471"/>
                  <a:gd name="T78" fmla="*/ 69 w 1136"/>
                  <a:gd name="T79" fmla="*/ 842 h 2471"/>
                  <a:gd name="T80" fmla="*/ 38 w 1136"/>
                  <a:gd name="T81" fmla="*/ 949 h 2471"/>
                  <a:gd name="T82" fmla="*/ 17 w 1136"/>
                  <a:gd name="T83" fmla="*/ 1062 h 2471"/>
                  <a:gd name="T84" fmla="*/ 0 w 1136"/>
                  <a:gd name="T85" fmla="*/ 1152 h 2471"/>
                  <a:gd name="T86" fmla="*/ 2 w 1136"/>
                  <a:gd name="T87" fmla="*/ 1274 h 2471"/>
                  <a:gd name="T88" fmla="*/ 7 w 1136"/>
                  <a:gd name="T89" fmla="*/ 1406 h 2471"/>
                  <a:gd name="T90" fmla="*/ 35 w 1136"/>
                  <a:gd name="T91" fmla="*/ 1543 h 2471"/>
                  <a:gd name="T92" fmla="*/ 55 w 1136"/>
                  <a:gd name="T93" fmla="*/ 1631 h 2471"/>
                  <a:gd name="T94" fmla="*/ 97 w 1136"/>
                  <a:gd name="T95" fmla="*/ 1753 h 2471"/>
                  <a:gd name="T96" fmla="*/ 155 w 1136"/>
                  <a:gd name="T97" fmla="*/ 1877 h 2471"/>
                  <a:gd name="T98" fmla="*/ 268 w 1136"/>
                  <a:gd name="T99" fmla="*/ 2045 h 2471"/>
                  <a:gd name="T100" fmla="*/ 334 w 1136"/>
                  <a:gd name="T101" fmla="*/ 2128 h 2471"/>
                  <a:gd name="T102" fmla="*/ 444 w 1136"/>
                  <a:gd name="T103" fmla="*/ 2231 h 2471"/>
                  <a:gd name="T104" fmla="*/ 505 w 1136"/>
                  <a:gd name="T105" fmla="*/ 2292 h 2471"/>
                  <a:gd name="T106" fmla="*/ 594 w 1136"/>
                  <a:gd name="T107" fmla="*/ 2347 h 2471"/>
                  <a:gd name="T108" fmla="*/ 674 w 1136"/>
                  <a:gd name="T109" fmla="*/ 2396 h 2471"/>
                  <a:gd name="T110" fmla="*/ 770 w 1136"/>
                  <a:gd name="T111" fmla="*/ 2437 h 2471"/>
                  <a:gd name="T112" fmla="*/ 856 w 1136"/>
                  <a:gd name="T113" fmla="*/ 2471 h 2471"/>
                  <a:gd name="T114" fmla="*/ 955 w 1136"/>
                  <a:gd name="T115" fmla="*/ 2157 h 24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136" h="2471">
                    <a:moveTo>
                      <a:pt x="955" y="2157"/>
                    </a:moveTo>
                    <a:lnTo>
                      <a:pt x="906" y="2123"/>
                    </a:lnTo>
                    <a:lnTo>
                      <a:pt x="821" y="2085"/>
                    </a:lnTo>
                    <a:lnTo>
                      <a:pt x="756" y="2053"/>
                    </a:lnTo>
                    <a:lnTo>
                      <a:pt x="681" y="2000"/>
                    </a:lnTo>
                    <a:lnTo>
                      <a:pt x="623" y="1946"/>
                    </a:lnTo>
                    <a:lnTo>
                      <a:pt x="569" y="1893"/>
                    </a:lnTo>
                    <a:lnTo>
                      <a:pt x="526" y="1834"/>
                    </a:lnTo>
                    <a:lnTo>
                      <a:pt x="499" y="1775"/>
                    </a:lnTo>
                    <a:lnTo>
                      <a:pt x="441" y="1684"/>
                    </a:lnTo>
                    <a:lnTo>
                      <a:pt x="398" y="1614"/>
                    </a:lnTo>
                    <a:lnTo>
                      <a:pt x="376" y="1545"/>
                    </a:lnTo>
                    <a:lnTo>
                      <a:pt x="355" y="1459"/>
                    </a:lnTo>
                    <a:lnTo>
                      <a:pt x="344" y="1384"/>
                    </a:lnTo>
                    <a:lnTo>
                      <a:pt x="333" y="1293"/>
                    </a:lnTo>
                    <a:lnTo>
                      <a:pt x="333" y="1197"/>
                    </a:lnTo>
                    <a:lnTo>
                      <a:pt x="344" y="1079"/>
                    </a:lnTo>
                    <a:lnTo>
                      <a:pt x="376" y="988"/>
                    </a:lnTo>
                    <a:lnTo>
                      <a:pt x="419" y="865"/>
                    </a:lnTo>
                    <a:lnTo>
                      <a:pt x="483" y="742"/>
                    </a:lnTo>
                    <a:lnTo>
                      <a:pt x="542" y="667"/>
                    </a:lnTo>
                    <a:lnTo>
                      <a:pt x="601" y="586"/>
                    </a:lnTo>
                    <a:lnTo>
                      <a:pt x="681" y="517"/>
                    </a:lnTo>
                    <a:lnTo>
                      <a:pt x="756" y="469"/>
                    </a:lnTo>
                    <a:lnTo>
                      <a:pt x="858" y="404"/>
                    </a:lnTo>
                    <a:lnTo>
                      <a:pt x="944" y="362"/>
                    </a:lnTo>
                    <a:lnTo>
                      <a:pt x="1040" y="340"/>
                    </a:lnTo>
                    <a:lnTo>
                      <a:pt x="1136" y="319"/>
                    </a:lnTo>
                    <a:lnTo>
                      <a:pt x="1066" y="0"/>
                    </a:lnTo>
                    <a:lnTo>
                      <a:pt x="942" y="18"/>
                    </a:lnTo>
                    <a:lnTo>
                      <a:pt x="832" y="65"/>
                    </a:lnTo>
                    <a:lnTo>
                      <a:pt x="730" y="112"/>
                    </a:lnTo>
                    <a:lnTo>
                      <a:pt x="612" y="172"/>
                    </a:lnTo>
                    <a:lnTo>
                      <a:pt x="519" y="237"/>
                    </a:lnTo>
                    <a:lnTo>
                      <a:pt x="411" y="323"/>
                    </a:lnTo>
                    <a:lnTo>
                      <a:pt x="334" y="405"/>
                    </a:lnTo>
                    <a:lnTo>
                      <a:pt x="258" y="498"/>
                    </a:lnTo>
                    <a:lnTo>
                      <a:pt x="184" y="605"/>
                    </a:lnTo>
                    <a:lnTo>
                      <a:pt x="124" y="731"/>
                    </a:lnTo>
                    <a:lnTo>
                      <a:pt x="69" y="842"/>
                    </a:lnTo>
                    <a:lnTo>
                      <a:pt x="38" y="949"/>
                    </a:lnTo>
                    <a:lnTo>
                      <a:pt x="17" y="1062"/>
                    </a:lnTo>
                    <a:lnTo>
                      <a:pt x="0" y="1152"/>
                    </a:lnTo>
                    <a:lnTo>
                      <a:pt x="2" y="1274"/>
                    </a:lnTo>
                    <a:lnTo>
                      <a:pt x="7" y="1406"/>
                    </a:lnTo>
                    <a:lnTo>
                      <a:pt x="35" y="1543"/>
                    </a:lnTo>
                    <a:lnTo>
                      <a:pt x="55" y="1631"/>
                    </a:lnTo>
                    <a:lnTo>
                      <a:pt x="97" y="1753"/>
                    </a:lnTo>
                    <a:lnTo>
                      <a:pt x="155" y="1877"/>
                    </a:lnTo>
                    <a:lnTo>
                      <a:pt x="268" y="2045"/>
                    </a:lnTo>
                    <a:lnTo>
                      <a:pt x="334" y="2128"/>
                    </a:lnTo>
                    <a:lnTo>
                      <a:pt x="444" y="2231"/>
                    </a:lnTo>
                    <a:lnTo>
                      <a:pt x="505" y="2292"/>
                    </a:lnTo>
                    <a:lnTo>
                      <a:pt x="594" y="2347"/>
                    </a:lnTo>
                    <a:lnTo>
                      <a:pt x="674" y="2396"/>
                    </a:lnTo>
                    <a:lnTo>
                      <a:pt x="770" y="2437"/>
                    </a:lnTo>
                    <a:lnTo>
                      <a:pt x="856" y="2471"/>
                    </a:lnTo>
                    <a:lnTo>
                      <a:pt x="955" y="2157"/>
                    </a:lnTo>
                    <a:close/>
                  </a:path>
                </a:pathLst>
              </a:custGeom>
              <a:solidFill>
                <a:srgbClr val="BFBFBF"/>
              </a:solidFill>
              <a:ln>
                <a:noFill/>
              </a:ln>
              <a:extLst>
                <a:ext uri="{91240B29-F687-4F45-9708-019B960494DF}">
                  <a14:hiddenLine xmlns:a14="http://schemas.microsoft.com/office/drawing/2010/main" w="0">
                    <a:solidFill>
                      <a:srgbClr val="FF0000"/>
                    </a:solidFill>
                    <a:round/>
                    <a:headEnd/>
                    <a:tailEnd/>
                  </a14:hiddenLine>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uk-UA"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17" name="Freeform 31"/>
              <p:cNvSpPr>
                <a:spLocks/>
              </p:cNvSpPr>
              <p:nvPr/>
            </p:nvSpPr>
            <p:spPr bwMode="auto">
              <a:xfrm>
                <a:off x="2437" y="13218"/>
                <a:ext cx="818" cy="713"/>
              </a:xfrm>
              <a:custGeom>
                <a:avLst/>
                <a:gdLst>
                  <a:gd name="T0" fmla="*/ 271 w 818"/>
                  <a:gd name="T1" fmla="*/ 0 h 713"/>
                  <a:gd name="T2" fmla="*/ 343 w 818"/>
                  <a:gd name="T3" fmla="*/ 82 h 713"/>
                  <a:gd name="T4" fmla="*/ 437 w 818"/>
                  <a:gd name="T5" fmla="*/ 159 h 713"/>
                  <a:gd name="T6" fmla="*/ 559 w 818"/>
                  <a:gd name="T7" fmla="*/ 247 h 713"/>
                  <a:gd name="T8" fmla="*/ 642 w 818"/>
                  <a:gd name="T9" fmla="*/ 295 h 713"/>
                  <a:gd name="T10" fmla="*/ 756 w 818"/>
                  <a:gd name="T11" fmla="*/ 357 h 713"/>
                  <a:gd name="T12" fmla="*/ 818 w 818"/>
                  <a:gd name="T13" fmla="*/ 378 h 713"/>
                  <a:gd name="T14" fmla="*/ 695 w 818"/>
                  <a:gd name="T15" fmla="*/ 713 h 713"/>
                  <a:gd name="T16" fmla="*/ 567 w 818"/>
                  <a:gd name="T17" fmla="*/ 660 h 713"/>
                  <a:gd name="T18" fmla="*/ 412 w 818"/>
                  <a:gd name="T19" fmla="*/ 577 h 713"/>
                  <a:gd name="T20" fmla="*/ 259 w 818"/>
                  <a:gd name="T21" fmla="*/ 484 h 713"/>
                  <a:gd name="T22" fmla="*/ 112 w 818"/>
                  <a:gd name="T23" fmla="*/ 354 h 713"/>
                  <a:gd name="T24" fmla="*/ 0 w 818"/>
                  <a:gd name="T25" fmla="*/ 230 h 713"/>
                  <a:gd name="T26" fmla="*/ 271 w 818"/>
                  <a:gd name="T27" fmla="*/ 0 h 7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18" h="713">
                    <a:moveTo>
                      <a:pt x="271" y="0"/>
                    </a:moveTo>
                    <a:lnTo>
                      <a:pt x="343" y="82"/>
                    </a:lnTo>
                    <a:lnTo>
                      <a:pt x="437" y="159"/>
                    </a:lnTo>
                    <a:lnTo>
                      <a:pt x="559" y="247"/>
                    </a:lnTo>
                    <a:lnTo>
                      <a:pt x="642" y="295"/>
                    </a:lnTo>
                    <a:lnTo>
                      <a:pt x="756" y="357"/>
                    </a:lnTo>
                    <a:lnTo>
                      <a:pt x="818" y="378"/>
                    </a:lnTo>
                    <a:lnTo>
                      <a:pt x="695" y="713"/>
                    </a:lnTo>
                    <a:lnTo>
                      <a:pt x="567" y="660"/>
                    </a:lnTo>
                    <a:lnTo>
                      <a:pt x="412" y="577"/>
                    </a:lnTo>
                    <a:lnTo>
                      <a:pt x="259" y="484"/>
                    </a:lnTo>
                    <a:lnTo>
                      <a:pt x="112" y="354"/>
                    </a:lnTo>
                    <a:lnTo>
                      <a:pt x="0" y="230"/>
                    </a:lnTo>
                    <a:lnTo>
                      <a:pt x="271" y="0"/>
                    </a:lnTo>
                    <a:close/>
                  </a:path>
                </a:pathLst>
              </a:custGeom>
              <a:solidFill>
                <a:srgbClr val="BFBFBF"/>
              </a:solidFill>
              <a:ln>
                <a:noFill/>
              </a:ln>
              <a:extLst>
                <a:ext uri="{91240B29-F687-4F45-9708-019B960494DF}">
                  <a14:hiddenLine xmlns:a14="http://schemas.microsoft.com/office/drawing/2010/main" w="0">
                    <a:solidFill>
                      <a:srgbClr val="FF0000"/>
                    </a:solidFill>
                    <a:round/>
                    <a:headEnd/>
                    <a:tailEnd/>
                  </a14:hiddenLine>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uk-UA"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18" name="Freeform 30"/>
              <p:cNvSpPr>
                <a:spLocks/>
              </p:cNvSpPr>
              <p:nvPr/>
            </p:nvSpPr>
            <p:spPr bwMode="auto">
              <a:xfrm>
                <a:off x="3008" y="11113"/>
                <a:ext cx="2666" cy="3255"/>
              </a:xfrm>
              <a:custGeom>
                <a:avLst/>
                <a:gdLst>
                  <a:gd name="T0" fmla="*/ 220 w 2666"/>
                  <a:gd name="T1" fmla="*/ 2852 h 3255"/>
                  <a:gd name="T2" fmla="*/ 405 w 2666"/>
                  <a:gd name="T3" fmla="*/ 2892 h 3255"/>
                  <a:gd name="T4" fmla="*/ 631 w 2666"/>
                  <a:gd name="T5" fmla="*/ 2916 h 3255"/>
                  <a:gd name="T6" fmla="*/ 893 w 2666"/>
                  <a:gd name="T7" fmla="*/ 2895 h 3255"/>
                  <a:gd name="T8" fmla="*/ 1099 w 2666"/>
                  <a:gd name="T9" fmla="*/ 2857 h 3255"/>
                  <a:gd name="T10" fmla="*/ 1360 w 2666"/>
                  <a:gd name="T11" fmla="*/ 2768 h 3255"/>
                  <a:gd name="T12" fmla="*/ 1587 w 2666"/>
                  <a:gd name="T13" fmla="*/ 2637 h 3255"/>
                  <a:gd name="T14" fmla="*/ 1783 w 2666"/>
                  <a:gd name="T15" fmla="*/ 2479 h 3255"/>
                  <a:gd name="T16" fmla="*/ 1911 w 2666"/>
                  <a:gd name="T17" fmla="*/ 2354 h 3255"/>
                  <a:gd name="T18" fmla="*/ 2026 w 2666"/>
                  <a:gd name="T19" fmla="*/ 2205 h 3255"/>
                  <a:gd name="T20" fmla="*/ 2130 w 2666"/>
                  <a:gd name="T21" fmla="*/ 2033 h 3255"/>
                  <a:gd name="T22" fmla="*/ 2204 w 2666"/>
                  <a:gd name="T23" fmla="*/ 1896 h 3255"/>
                  <a:gd name="T24" fmla="*/ 2275 w 2666"/>
                  <a:gd name="T25" fmla="*/ 1668 h 3255"/>
                  <a:gd name="T26" fmla="*/ 2312 w 2666"/>
                  <a:gd name="T27" fmla="*/ 1445 h 3255"/>
                  <a:gd name="T28" fmla="*/ 2320 w 2666"/>
                  <a:gd name="T29" fmla="*/ 1146 h 3255"/>
                  <a:gd name="T30" fmla="*/ 2281 w 2666"/>
                  <a:gd name="T31" fmla="*/ 916 h 3255"/>
                  <a:gd name="T32" fmla="*/ 2233 w 2666"/>
                  <a:gd name="T33" fmla="*/ 740 h 3255"/>
                  <a:gd name="T34" fmla="*/ 2161 w 2666"/>
                  <a:gd name="T35" fmla="*/ 575 h 3255"/>
                  <a:gd name="T36" fmla="*/ 2109 w 2666"/>
                  <a:gd name="T37" fmla="*/ 455 h 3255"/>
                  <a:gd name="T38" fmla="*/ 1996 w 2666"/>
                  <a:gd name="T39" fmla="*/ 294 h 3255"/>
                  <a:gd name="T40" fmla="*/ 2211 w 2666"/>
                  <a:gd name="T41" fmla="*/ 0 h 3255"/>
                  <a:gd name="T42" fmla="*/ 2399 w 2666"/>
                  <a:gd name="T43" fmla="*/ 268 h 3255"/>
                  <a:gd name="T44" fmla="*/ 2511 w 2666"/>
                  <a:gd name="T45" fmla="*/ 514 h 3255"/>
                  <a:gd name="T46" fmla="*/ 2591 w 2666"/>
                  <a:gd name="T47" fmla="*/ 734 h 3255"/>
                  <a:gd name="T48" fmla="*/ 2645 w 2666"/>
                  <a:gd name="T49" fmla="*/ 932 h 3255"/>
                  <a:gd name="T50" fmla="*/ 2666 w 2666"/>
                  <a:gd name="T51" fmla="*/ 1189 h 3255"/>
                  <a:gd name="T52" fmla="*/ 2656 w 2666"/>
                  <a:gd name="T53" fmla="*/ 1472 h 3255"/>
                  <a:gd name="T54" fmla="*/ 2618 w 2666"/>
                  <a:gd name="T55" fmla="*/ 1735 h 3255"/>
                  <a:gd name="T56" fmla="*/ 2533 w 2666"/>
                  <a:gd name="T57" fmla="*/ 2002 h 3255"/>
                  <a:gd name="T58" fmla="*/ 2415 w 2666"/>
                  <a:gd name="T59" fmla="*/ 2248 h 3255"/>
                  <a:gd name="T60" fmla="*/ 2276 w 2666"/>
                  <a:gd name="T61" fmla="*/ 2457 h 3255"/>
                  <a:gd name="T62" fmla="*/ 2120 w 2666"/>
                  <a:gd name="T63" fmla="*/ 2645 h 3255"/>
                  <a:gd name="T64" fmla="*/ 1954 w 2666"/>
                  <a:gd name="T65" fmla="*/ 2795 h 3255"/>
                  <a:gd name="T66" fmla="*/ 1708 w 2666"/>
                  <a:gd name="T67" fmla="*/ 2971 h 3255"/>
                  <a:gd name="T68" fmla="*/ 1473 w 2666"/>
                  <a:gd name="T69" fmla="*/ 3094 h 3255"/>
                  <a:gd name="T70" fmla="*/ 1226 w 2666"/>
                  <a:gd name="T71" fmla="*/ 3175 h 3255"/>
                  <a:gd name="T72" fmla="*/ 964 w 2666"/>
                  <a:gd name="T73" fmla="*/ 3228 h 3255"/>
                  <a:gd name="T74" fmla="*/ 675 w 2666"/>
                  <a:gd name="T75" fmla="*/ 3255 h 3255"/>
                  <a:gd name="T76" fmla="*/ 290 w 2666"/>
                  <a:gd name="T77" fmla="*/ 3217 h 3255"/>
                  <a:gd name="T78" fmla="*/ 0 w 2666"/>
                  <a:gd name="T79" fmla="*/ 3137 h 32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666" h="3255">
                    <a:moveTo>
                      <a:pt x="124" y="2818"/>
                    </a:moveTo>
                    <a:lnTo>
                      <a:pt x="220" y="2852"/>
                    </a:lnTo>
                    <a:lnTo>
                      <a:pt x="288" y="2867"/>
                    </a:lnTo>
                    <a:lnTo>
                      <a:pt x="405" y="2892"/>
                    </a:lnTo>
                    <a:lnTo>
                      <a:pt x="518" y="2906"/>
                    </a:lnTo>
                    <a:lnTo>
                      <a:pt x="631" y="2916"/>
                    </a:lnTo>
                    <a:lnTo>
                      <a:pt x="776" y="2916"/>
                    </a:lnTo>
                    <a:lnTo>
                      <a:pt x="893" y="2895"/>
                    </a:lnTo>
                    <a:lnTo>
                      <a:pt x="998" y="2886"/>
                    </a:lnTo>
                    <a:lnTo>
                      <a:pt x="1099" y="2857"/>
                    </a:lnTo>
                    <a:lnTo>
                      <a:pt x="1220" y="2818"/>
                    </a:lnTo>
                    <a:lnTo>
                      <a:pt x="1360" y="2768"/>
                    </a:lnTo>
                    <a:lnTo>
                      <a:pt x="1484" y="2697"/>
                    </a:lnTo>
                    <a:lnTo>
                      <a:pt x="1587" y="2637"/>
                    </a:lnTo>
                    <a:lnTo>
                      <a:pt x="1690" y="2565"/>
                    </a:lnTo>
                    <a:lnTo>
                      <a:pt x="1783" y="2479"/>
                    </a:lnTo>
                    <a:lnTo>
                      <a:pt x="1854" y="2432"/>
                    </a:lnTo>
                    <a:lnTo>
                      <a:pt x="1911" y="2354"/>
                    </a:lnTo>
                    <a:lnTo>
                      <a:pt x="1975" y="2273"/>
                    </a:lnTo>
                    <a:lnTo>
                      <a:pt x="2026" y="2205"/>
                    </a:lnTo>
                    <a:lnTo>
                      <a:pt x="2088" y="2110"/>
                    </a:lnTo>
                    <a:lnTo>
                      <a:pt x="2130" y="2033"/>
                    </a:lnTo>
                    <a:lnTo>
                      <a:pt x="2161" y="1964"/>
                    </a:lnTo>
                    <a:lnTo>
                      <a:pt x="2204" y="1896"/>
                    </a:lnTo>
                    <a:lnTo>
                      <a:pt x="2249" y="1754"/>
                    </a:lnTo>
                    <a:lnTo>
                      <a:pt x="2275" y="1668"/>
                    </a:lnTo>
                    <a:lnTo>
                      <a:pt x="2291" y="1572"/>
                    </a:lnTo>
                    <a:lnTo>
                      <a:pt x="2312" y="1445"/>
                    </a:lnTo>
                    <a:lnTo>
                      <a:pt x="2327" y="1293"/>
                    </a:lnTo>
                    <a:lnTo>
                      <a:pt x="2320" y="1146"/>
                    </a:lnTo>
                    <a:lnTo>
                      <a:pt x="2302" y="1022"/>
                    </a:lnTo>
                    <a:lnTo>
                      <a:pt x="2281" y="916"/>
                    </a:lnTo>
                    <a:lnTo>
                      <a:pt x="2257" y="830"/>
                    </a:lnTo>
                    <a:lnTo>
                      <a:pt x="2233" y="740"/>
                    </a:lnTo>
                    <a:lnTo>
                      <a:pt x="2204" y="653"/>
                    </a:lnTo>
                    <a:lnTo>
                      <a:pt x="2161" y="575"/>
                    </a:lnTo>
                    <a:lnTo>
                      <a:pt x="2130" y="507"/>
                    </a:lnTo>
                    <a:lnTo>
                      <a:pt x="2109" y="455"/>
                    </a:lnTo>
                    <a:lnTo>
                      <a:pt x="2041" y="355"/>
                    </a:lnTo>
                    <a:lnTo>
                      <a:pt x="1996" y="294"/>
                    </a:lnTo>
                    <a:lnTo>
                      <a:pt x="1944" y="221"/>
                    </a:lnTo>
                    <a:lnTo>
                      <a:pt x="2211" y="0"/>
                    </a:lnTo>
                    <a:lnTo>
                      <a:pt x="2313" y="145"/>
                    </a:lnTo>
                    <a:lnTo>
                      <a:pt x="2399" y="268"/>
                    </a:lnTo>
                    <a:lnTo>
                      <a:pt x="2474" y="396"/>
                    </a:lnTo>
                    <a:lnTo>
                      <a:pt x="2511" y="514"/>
                    </a:lnTo>
                    <a:lnTo>
                      <a:pt x="2565" y="637"/>
                    </a:lnTo>
                    <a:lnTo>
                      <a:pt x="2591" y="734"/>
                    </a:lnTo>
                    <a:lnTo>
                      <a:pt x="2618" y="825"/>
                    </a:lnTo>
                    <a:lnTo>
                      <a:pt x="2645" y="932"/>
                    </a:lnTo>
                    <a:lnTo>
                      <a:pt x="2650" y="1044"/>
                    </a:lnTo>
                    <a:lnTo>
                      <a:pt x="2666" y="1189"/>
                    </a:lnTo>
                    <a:lnTo>
                      <a:pt x="2661" y="1355"/>
                    </a:lnTo>
                    <a:lnTo>
                      <a:pt x="2656" y="1472"/>
                    </a:lnTo>
                    <a:lnTo>
                      <a:pt x="2650" y="1585"/>
                    </a:lnTo>
                    <a:lnTo>
                      <a:pt x="2618" y="1735"/>
                    </a:lnTo>
                    <a:lnTo>
                      <a:pt x="2581" y="1863"/>
                    </a:lnTo>
                    <a:lnTo>
                      <a:pt x="2533" y="2002"/>
                    </a:lnTo>
                    <a:lnTo>
                      <a:pt x="2484" y="2115"/>
                    </a:lnTo>
                    <a:lnTo>
                      <a:pt x="2415" y="2248"/>
                    </a:lnTo>
                    <a:lnTo>
                      <a:pt x="2351" y="2356"/>
                    </a:lnTo>
                    <a:lnTo>
                      <a:pt x="2276" y="2457"/>
                    </a:lnTo>
                    <a:lnTo>
                      <a:pt x="2201" y="2554"/>
                    </a:lnTo>
                    <a:lnTo>
                      <a:pt x="2120" y="2645"/>
                    </a:lnTo>
                    <a:lnTo>
                      <a:pt x="2045" y="2704"/>
                    </a:lnTo>
                    <a:lnTo>
                      <a:pt x="1954" y="2795"/>
                    </a:lnTo>
                    <a:lnTo>
                      <a:pt x="1810" y="2896"/>
                    </a:lnTo>
                    <a:lnTo>
                      <a:pt x="1708" y="2971"/>
                    </a:lnTo>
                    <a:lnTo>
                      <a:pt x="1612" y="3019"/>
                    </a:lnTo>
                    <a:lnTo>
                      <a:pt x="1473" y="3094"/>
                    </a:lnTo>
                    <a:lnTo>
                      <a:pt x="1371" y="3126"/>
                    </a:lnTo>
                    <a:lnTo>
                      <a:pt x="1226" y="3175"/>
                    </a:lnTo>
                    <a:lnTo>
                      <a:pt x="1093" y="3212"/>
                    </a:lnTo>
                    <a:lnTo>
                      <a:pt x="964" y="3228"/>
                    </a:lnTo>
                    <a:lnTo>
                      <a:pt x="830" y="3250"/>
                    </a:lnTo>
                    <a:lnTo>
                      <a:pt x="675" y="3255"/>
                    </a:lnTo>
                    <a:lnTo>
                      <a:pt x="498" y="3239"/>
                    </a:lnTo>
                    <a:lnTo>
                      <a:pt x="290" y="3217"/>
                    </a:lnTo>
                    <a:lnTo>
                      <a:pt x="145" y="3180"/>
                    </a:lnTo>
                    <a:lnTo>
                      <a:pt x="0" y="3137"/>
                    </a:lnTo>
                    <a:lnTo>
                      <a:pt x="124" y="2818"/>
                    </a:lnTo>
                    <a:close/>
                  </a:path>
                </a:pathLst>
              </a:custGeom>
              <a:solidFill>
                <a:srgbClr val="BFBFBF"/>
              </a:solidFill>
              <a:ln>
                <a:noFill/>
              </a:ln>
              <a:extLst>
                <a:ext uri="{91240B29-F687-4F45-9708-019B960494DF}">
                  <a14:hiddenLine xmlns:a14="http://schemas.microsoft.com/office/drawing/2010/main" w="0">
                    <a:solidFill>
                      <a:srgbClr val="FF0000"/>
                    </a:solidFill>
                    <a:round/>
                    <a:headEnd/>
                    <a:tailEnd/>
                  </a14:hiddenLine>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uk-UA"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20" name="Freeform 29"/>
              <p:cNvSpPr>
                <a:spLocks/>
              </p:cNvSpPr>
              <p:nvPr/>
            </p:nvSpPr>
            <p:spPr bwMode="auto">
              <a:xfrm>
                <a:off x="3335" y="10401"/>
                <a:ext cx="1488" cy="640"/>
              </a:xfrm>
              <a:custGeom>
                <a:avLst/>
                <a:gdLst>
                  <a:gd name="T0" fmla="*/ 0 w 1488"/>
                  <a:gd name="T1" fmla="*/ 27 h 640"/>
                  <a:gd name="T2" fmla="*/ 70 w 1488"/>
                  <a:gd name="T3" fmla="*/ 372 h 640"/>
                  <a:gd name="T4" fmla="*/ 174 w 1488"/>
                  <a:gd name="T5" fmla="*/ 353 h 640"/>
                  <a:gd name="T6" fmla="*/ 317 w 1488"/>
                  <a:gd name="T7" fmla="*/ 344 h 640"/>
                  <a:gd name="T8" fmla="*/ 436 w 1488"/>
                  <a:gd name="T9" fmla="*/ 344 h 640"/>
                  <a:gd name="T10" fmla="*/ 518 w 1488"/>
                  <a:gd name="T11" fmla="*/ 344 h 640"/>
                  <a:gd name="T12" fmla="*/ 649 w 1488"/>
                  <a:gd name="T13" fmla="*/ 370 h 640"/>
                  <a:gd name="T14" fmla="*/ 800 w 1488"/>
                  <a:gd name="T15" fmla="*/ 409 h 640"/>
                  <a:gd name="T16" fmla="*/ 940 w 1488"/>
                  <a:gd name="T17" fmla="*/ 455 h 640"/>
                  <a:gd name="T18" fmla="*/ 1150 w 1488"/>
                  <a:gd name="T19" fmla="*/ 544 h 640"/>
                  <a:gd name="T20" fmla="*/ 1266 w 1488"/>
                  <a:gd name="T21" fmla="*/ 616 h 640"/>
                  <a:gd name="T22" fmla="*/ 1296 w 1488"/>
                  <a:gd name="T23" fmla="*/ 640 h 640"/>
                  <a:gd name="T24" fmla="*/ 1488 w 1488"/>
                  <a:gd name="T25" fmla="*/ 353 h 640"/>
                  <a:gd name="T26" fmla="*/ 1381 w 1488"/>
                  <a:gd name="T27" fmla="*/ 279 h 640"/>
                  <a:gd name="T28" fmla="*/ 1247 w 1488"/>
                  <a:gd name="T29" fmla="*/ 204 h 640"/>
                  <a:gd name="T30" fmla="*/ 1071 w 1488"/>
                  <a:gd name="T31" fmla="*/ 134 h 640"/>
                  <a:gd name="T32" fmla="*/ 883 w 1488"/>
                  <a:gd name="T33" fmla="*/ 70 h 640"/>
                  <a:gd name="T34" fmla="*/ 675 w 1488"/>
                  <a:gd name="T35" fmla="*/ 22 h 640"/>
                  <a:gd name="T36" fmla="*/ 466 w 1488"/>
                  <a:gd name="T37" fmla="*/ 0 h 640"/>
                  <a:gd name="T38" fmla="*/ 273 w 1488"/>
                  <a:gd name="T39" fmla="*/ 0 h 640"/>
                  <a:gd name="T40" fmla="*/ 145 w 1488"/>
                  <a:gd name="T41" fmla="*/ 16 h 640"/>
                  <a:gd name="T42" fmla="*/ 0 w 1488"/>
                  <a:gd name="T43" fmla="*/ 27 h 6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488" h="640">
                    <a:moveTo>
                      <a:pt x="0" y="27"/>
                    </a:moveTo>
                    <a:lnTo>
                      <a:pt x="70" y="372"/>
                    </a:lnTo>
                    <a:lnTo>
                      <a:pt x="174" y="353"/>
                    </a:lnTo>
                    <a:lnTo>
                      <a:pt x="317" y="344"/>
                    </a:lnTo>
                    <a:lnTo>
                      <a:pt x="436" y="344"/>
                    </a:lnTo>
                    <a:lnTo>
                      <a:pt x="518" y="344"/>
                    </a:lnTo>
                    <a:lnTo>
                      <a:pt x="649" y="370"/>
                    </a:lnTo>
                    <a:lnTo>
                      <a:pt x="800" y="409"/>
                    </a:lnTo>
                    <a:lnTo>
                      <a:pt x="940" y="455"/>
                    </a:lnTo>
                    <a:lnTo>
                      <a:pt x="1150" y="544"/>
                    </a:lnTo>
                    <a:lnTo>
                      <a:pt x="1266" y="616"/>
                    </a:lnTo>
                    <a:lnTo>
                      <a:pt x="1296" y="640"/>
                    </a:lnTo>
                    <a:lnTo>
                      <a:pt x="1488" y="353"/>
                    </a:lnTo>
                    <a:lnTo>
                      <a:pt x="1381" y="279"/>
                    </a:lnTo>
                    <a:lnTo>
                      <a:pt x="1247" y="204"/>
                    </a:lnTo>
                    <a:lnTo>
                      <a:pt x="1071" y="134"/>
                    </a:lnTo>
                    <a:lnTo>
                      <a:pt x="883" y="70"/>
                    </a:lnTo>
                    <a:lnTo>
                      <a:pt x="675" y="22"/>
                    </a:lnTo>
                    <a:lnTo>
                      <a:pt x="466" y="0"/>
                    </a:lnTo>
                    <a:lnTo>
                      <a:pt x="273" y="0"/>
                    </a:lnTo>
                    <a:lnTo>
                      <a:pt x="145" y="16"/>
                    </a:lnTo>
                    <a:lnTo>
                      <a:pt x="0" y="27"/>
                    </a:lnTo>
                    <a:close/>
                  </a:path>
                </a:pathLst>
              </a:custGeom>
              <a:solidFill>
                <a:srgbClr val="BFBFBF"/>
              </a:solidFill>
              <a:ln>
                <a:noFill/>
              </a:ln>
              <a:extLst>
                <a:ext uri="{91240B29-F687-4F45-9708-019B960494DF}">
                  <a14:hiddenLine xmlns:a14="http://schemas.microsoft.com/office/drawing/2010/main" w="0">
                    <a:solidFill>
                      <a:srgbClr val="FF0000"/>
                    </a:solidFill>
                    <a:round/>
                    <a:headEnd/>
                    <a:tailEnd/>
                  </a14:hiddenLine>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uk-UA"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21" name="Oval 28"/>
              <p:cNvSpPr>
                <a:spLocks noChangeArrowheads="1"/>
              </p:cNvSpPr>
              <p:nvPr/>
            </p:nvSpPr>
            <p:spPr bwMode="auto">
              <a:xfrm>
                <a:off x="2404" y="11098"/>
                <a:ext cx="2574" cy="2572"/>
              </a:xfrm>
              <a:prstGeom prst="ellipse">
                <a:avLst/>
              </a:prstGeom>
              <a:noFill/>
              <a:ln w="9525">
                <a:solidFill>
                  <a:srgbClr val="000000"/>
                </a:solidFill>
                <a:round/>
                <a:headEnd/>
                <a:tailEnd/>
              </a:ln>
              <a:extLst>
                <a:ext uri="{909E8E84-426E-40DD-AFC4-6F175D3DCCD1}">
                  <a14:hiddenFill xmlns:a14="http://schemas.microsoft.com/office/drawing/2010/main">
                    <a:solidFill>
                      <a:srgbClr val="C0C0C0"/>
                    </a:solidFill>
                  </a14:hiddenFill>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ru-RU" altLang="ru-RU"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22" name="WordArt 27" descr="                                                              вертикальні                                                             "/>
              <p:cNvSpPr>
                <a:spLocks noChangeArrowheads="1" noChangeShapeType="1" noTextEdit="1"/>
              </p:cNvSpPr>
              <p:nvPr/>
            </p:nvSpPr>
            <p:spPr bwMode="auto">
              <a:xfrm>
                <a:off x="1890" y="10573"/>
                <a:ext cx="3616" cy="3611"/>
              </a:xfrm>
              <a:prstGeom prst="rect">
                <a:avLst/>
              </a:prstGeom>
            </p:spPr>
            <p:txBody>
              <a:bodyPr spcFirstLastPara="1" wrap="none" fromWordArt="1">
                <a:prstTxWarp prst="textArchUp">
                  <a:avLst>
                    <a:gd name="adj" fmla="val 10823658"/>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вертикальные                             </a:t>
                </a:r>
              </a:p>
            </p:txBody>
          </p:sp>
          <p:sp>
            <p:nvSpPr>
              <p:cNvPr id="23" name="Oval 26"/>
              <p:cNvSpPr>
                <a:spLocks noChangeArrowheads="1"/>
              </p:cNvSpPr>
              <p:nvPr/>
            </p:nvSpPr>
            <p:spPr bwMode="auto">
              <a:xfrm>
                <a:off x="1704" y="10401"/>
                <a:ext cx="3968" cy="3963"/>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ru-RU" altLang="ru-RU"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24" name="WordArt 25"/>
              <p:cNvSpPr>
                <a:spLocks noChangeArrowheads="1" noChangeShapeType="1" noTextEdit="1"/>
              </p:cNvSpPr>
              <p:nvPr/>
            </p:nvSpPr>
            <p:spPr bwMode="auto">
              <a:xfrm rot="-5400000">
                <a:off x="2557" y="11308"/>
                <a:ext cx="2181" cy="2136"/>
              </a:xfrm>
              <a:prstGeom prst="rect">
                <a:avLst/>
              </a:prstGeom>
            </p:spPr>
            <p:txBody>
              <a:bodyPr spcFirstLastPara="1" wrap="none" fromWordArt="1">
                <a:prstTxWarp prst="textArchUp">
                  <a:avLst>
                    <a:gd name="adj" fmla="val 10823202"/>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общего положення       </a:t>
                </a:r>
              </a:p>
            </p:txBody>
          </p:sp>
          <p:sp>
            <p:nvSpPr>
              <p:cNvPr id="25" name="Oval 24"/>
              <p:cNvSpPr>
                <a:spLocks noChangeArrowheads="1"/>
              </p:cNvSpPr>
              <p:nvPr/>
            </p:nvSpPr>
            <p:spPr bwMode="auto">
              <a:xfrm>
                <a:off x="2046" y="10745"/>
                <a:ext cx="3282" cy="3279"/>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ru-RU" altLang="ru-RU"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26" name="WordArt 23"/>
              <p:cNvSpPr>
                <a:spLocks noChangeArrowheads="1" noChangeShapeType="1" noTextEdit="1"/>
              </p:cNvSpPr>
              <p:nvPr/>
            </p:nvSpPr>
            <p:spPr bwMode="auto">
              <a:xfrm rot="-3237706">
                <a:off x="1924" y="10644"/>
                <a:ext cx="3604" cy="3522"/>
              </a:xfrm>
              <a:prstGeom prst="rect">
                <a:avLst/>
              </a:prstGeom>
            </p:spPr>
            <p:txBody>
              <a:bodyPr spcFirstLastPara="1" wrap="none" fromWordArt="1">
                <a:prstTxWarp prst="textArchDown">
                  <a:avLst>
                    <a:gd name="adj" fmla="val 385058"/>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горизонтальные                          </a:t>
                </a:r>
              </a:p>
            </p:txBody>
          </p:sp>
          <p:sp>
            <p:nvSpPr>
              <p:cNvPr id="27" name="WordArt 22"/>
              <p:cNvSpPr>
                <a:spLocks noChangeArrowheads="1" noChangeShapeType="1" noTextEdit="1"/>
              </p:cNvSpPr>
              <p:nvPr/>
            </p:nvSpPr>
            <p:spPr bwMode="auto">
              <a:xfrm rot="2693377">
                <a:off x="2338" y="11253"/>
                <a:ext cx="2697" cy="2570"/>
              </a:xfrm>
              <a:prstGeom prst="rect">
                <a:avLst/>
              </a:prstGeom>
            </p:spPr>
            <p:txBody>
              <a:bodyPr spcFirstLastPara="1" wrap="none" fromWordArt="1">
                <a:prstTxWarp prst="textArchDown">
                  <a:avLst>
                    <a:gd name="adj" fmla="val 1592434"/>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к о м б и -</a:t>
                </a:r>
              </a:p>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a:t>
                </a:r>
              </a:p>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a:t>
                </a:r>
                <a:endPar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endParaRPr>
              </a:p>
            </p:txBody>
          </p:sp>
          <p:sp>
            <p:nvSpPr>
              <p:cNvPr id="28" name="Text Box 21"/>
              <p:cNvSpPr txBox="1">
                <a:spLocks noChangeArrowheads="1"/>
              </p:cNvSpPr>
              <p:nvPr/>
            </p:nvSpPr>
            <p:spPr bwMode="auto">
              <a:xfrm>
                <a:off x="5328" y="10840"/>
                <a:ext cx="433" cy="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50</a:t>
                </a: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Symbol" pitchFamily="18" charset="2"/>
                  </a:rPr>
                  <a:t>°</a:t>
                </a:r>
                <a:endParaRPr kumimoji="0" lang="ru-RU" altLang="ru-RU" sz="1800" b="0" i="0" u="none" strike="noStrike" kern="1200" cap="none" spc="0" normalizeH="0" baseline="0" noProof="0">
                  <a:ln>
                    <a:noFill/>
                  </a:ln>
                  <a:solidFill>
                    <a:srgbClr val="009999"/>
                  </a:solidFill>
                  <a:effectLst/>
                  <a:uLnTx/>
                  <a:uFillTx/>
                  <a:latin typeface="Arial" pitchFamily="34" charset="0"/>
                  <a:ea typeface="+mn-ea"/>
                  <a:cs typeface="+mn-cs"/>
                </a:endParaRPr>
              </a:p>
            </p:txBody>
          </p:sp>
          <p:sp>
            <p:nvSpPr>
              <p:cNvPr id="29" name="Text Box 20"/>
              <p:cNvSpPr txBox="1">
                <a:spLocks noChangeArrowheads="1"/>
              </p:cNvSpPr>
              <p:nvPr/>
            </p:nvSpPr>
            <p:spPr bwMode="auto">
              <a:xfrm>
                <a:off x="2844" y="14354"/>
                <a:ext cx="435"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200</a:t>
                </a: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Symbol" pitchFamily="18" charset="2"/>
                  </a:rPr>
                  <a:t>°</a:t>
                </a:r>
                <a:endParaRPr kumimoji="0" lang="ru-RU" altLang="ru-RU" sz="1800" b="0" i="0" u="none" strike="noStrike" kern="1200" cap="none" spc="0" normalizeH="0" baseline="0" noProof="0">
                  <a:ln>
                    <a:noFill/>
                  </a:ln>
                  <a:solidFill>
                    <a:srgbClr val="009999"/>
                  </a:solidFill>
                  <a:effectLst/>
                  <a:uLnTx/>
                  <a:uFillTx/>
                  <a:latin typeface="Arial" pitchFamily="34" charset="0"/>
                  <a:ea typeface="+mn-ea"/>
                  <a:cs typeface="+mn-cs"/>
                </a:endParaRPr>
              </a:p>
            </p:txBody>
          </p:sp>
          <p:sp>
            <p:nvSpPr>
              <p:cNvPr id="30" name="Text Box 19"/>
              <p:cNvSpPr txBox="1">
                <a:spLocks noChangeArrowheads="1"/>
              </p:cNvSpPr>
              <p:nvPr/>
            </p:nvSpPr>
            <p:spPr bwMode="auto">
              <a:xfrm>
                <a:off x="1802" y="13737"/>
                <a:ext cx="434"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230</a:t>
                </a: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Symbol" pitchFamily="18" charset="2"/>
                  </a:rPr>
                  <a:t>°</a:t>
                </a:r>
                <a:endParaRPr kumimoji="0" lang="ru-RU" altLang="ru-RU" sz="1800" b="0" i="0" u="none" strike="noStrike" kern="1200" cap="none" spc="0" normalizeH="0" baseline="0" noProof="0">
                  <a:ln>
                    <a:noFill/>
                  </a:ln>
                  <a:solidFill>
                    <a:srgbClr val="009999"/>
                  </a:solidFill>
                  <a:effectLst/>
                  <a:uLnTx/>
                  <a:uFillTx/>
                  <a:latin typeface="Arial" pitchFamily="34" charset="0"/>
                  <a:ea typeface="+mn-ea"/>
                  <a:cs typeface="+mn-cs"/>
                </a:endParaRPr>
              </a:p>
            </p:txBody>
          </p:sp>
          <p:sp>
            <p:nvSpPr>
              <p:cNvPr id="31" name="Text Box 18"/>
              <p:cNvSpPr txBox="1">
                <a:spLocks noChangeArrowheads="1"/>
              </p:cNvSpPr>
              <p:nvPr/>
            </p:nvSpPr>
            <p:spPr bwMode="auto">
              <a:xfrm>
                <a:off x="3132" y="10129"/>
                <a:ext cx="435"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350</a:t>
                </a: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Symbol" pitchFamily="18" charset="2"/>
                  </a:rPr>
                  <a:t>°</a:t>
                </a:r>
                <a:endParaRPr kumimoji="0" lang="ru-RU" altLang="ru-RU" sz="1800" b="0" i="0" u="none" strike="noStrike" kern="1200" cap="none" spc="0" normalizeH="0" baseline="0" noProof="0">
                  <a:ln>
                    <a:noFill/>
                  </a:ln>
                  <a:solidFill>
                    <a:srgbClr val="009999"/>
                  </a:solidFill>
                  <a:effectLst/>
                  <a:uLnTx/>
                  <a:uFillTx/>
                  <a:latin typeface="Arial" pitchFamily="34" charset="0"/>
                  <a:ea typeface="+mn-ea"/>
                  <a:cs typeface="+mn-cs"/>
                </a:endParaRPr>
              </a:p>
            </p:txBody>
          </p:sp>
          <p:cxnSp>
            <p:nvCxnSpPr>
              <p:cNvPr id="32" name="AutoShape 17"/>
              <p:cNvCxnSpPr>
                <a:cxnSpLocks noChangeShapeType="1"/>
              </p:cNvCxnSpPr>
              <p:nvPr/>
            </p:nvCxnSpPr>
            <p:spPr bwMode="auto">
              <a:xfrm>
                <a:off x="3471" y="11121"/>
                <a:ext cx="67" cy="30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3" name="Text Box 16"/>
              <p:cNvSpPr txBox="1">
                <a:spLocks noChangeArrowheads="1"/>
              </p:cNvSpPr>
              <p:nvPr/>
            </p:nvSpPr>
            <p:spPr bwMode="auto">
              <a:xfrm>
                <a:off x="4848" y="10420"/>
                <a:ext cx="435" cy="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35</a:t>
                </a:r>
                <a:r>
                  <a:rPr kumimoji="0" lang="ru-RU" altLang="ru-RU" sz="1000" b="0" i="0" u="none" strike="noStrike" kern="1200" cap="none" spc="0" normalizeH="0" baseline="0" noProof="0">
                    <a:ln>
                      <a:noFill/>
                    </a:ln>
                    <a:solidFill>
                      <a:srgbClr val="009999"/>
                    </a:solidFill>
                    <a:effectLst/>
                    <a:uLnTx/>
                    <a:uFillTx/>
                    <a:latin typeface="Times New Roman" pitchFamily="18" charset="0"/>
                    <a:ea typeface="Calibri" pitchFamily="34" charset="0"/>
                    <a:cs typeface="Symbol" pitchFamily="18" charset="2"/>
                  </a:rPr>
                  <a:t>°</a:t>
                </a:r>
                <a:endParaRPr kumimoji="0" lang="ru-RU" altLang="ru-RU" sz="1800" b="0" i="0" u="none" strike="noStrike" kern="1200" cap="none" spc="0" normalizeH="0" baseline="0" noProof="0">
                  <a:ln>
                    <a:noFill/>
                  </a:ln>
                  <a:solidFill>
                    <a:srgbClr val="009999"/>
                  </a:solidFill>
                  <a:effectLst/>
                  <a:uLnTx/>
                  <a:uFillTx/>
                  <a:latin typeface="Arial" pitchFamily="34" charset="0"/>
                  <a:ea typeface="+mn-ea"/>
                  <a:cs typeface="+mn-cs"/>
                </a:endParaRPr>
              </a:p>
            </p:txBody>
          </p:sp>
          <p:cxnSp>
            <p:nvCxnSpPr>
              <p:cNvPr id="34" name="AutoShape 15"/>
              <p:cNvCxnSpPr>
                <a:cxnSpLocks noChangeShapeType="1"/>
              </p:cNvCxnSpPr>
              <p:nvPr/>
            </p:nvCxnSpPr>
            <p:spPr bwMode="auto">
              <a:xfrm flipH="1">
                <a:off x="4629" y="10773"/>
                <a:ext cx="194" cy="268"/>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5" name="AutoShape 14"/>
              <p:cNvCxnSpPr>
                <a:cxnSpLocks noChangeShapeType="1"/>
              </p:cNvCxnSpPr>
              <p:nvPr/>
            </p:nvCxnSpPr>
            <p:spPr bwMode="auto">
              <a:xfrm>
                <a:off x="3335" y="10436"/>
                <a:ext cx="70" cy="337"/>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6" name="AutoShape 13"/>
              <p:cNvCxnSpPr>
                <a:cxnSpLocks noChangeShapeType="1"/>
              </p:cNvCxnSpPr>
              <p:nvPr/>
            </p:nvCxnSpPr>
            <p:spPr bwMode="auto">
              <a:xfrm flipH="1">
                <a:off x="4949" y="11121"/>
                <a:ext cx="272" cy="21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7" name="AutoShape 12"/>
              <p:cNvCxnSpPr>
                <a:cxnSpLocks noChangeShapeType="1"/>
              </p:cNvCxnSpPr>
              <p:nvPr/>
            </p:nvCxnSpPr>
            <p:spPr bwMode="auto">
              <a:xfrm flipV="1">
                <a:off x="2437" y="13218"/>
                <a:ext cx="259" cy="23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38" name="AutoShape 11"/>
              <p:cNvCxnSpPr>
                <a:cxnSpLocks noChangeShapeType="1"/>
              </p:cNvCxnSpPr>
              <p:nvPr/>
            </p:nvCxnSpPr>
            <p:spPr bwMode="auto">
              <a:xfrm flipV="1">
                <a:off x="3008" y="13271"/>
                <a:ext cx="355" cy="973"/>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9" name="Oval 10"/>
              <p:cNvSpPr>
                <a:spLocks noChangeArrowheads="1"/>
              </p:cNvSpPr>
              <p:nvPr/>
            </p:nvSpPr>
            <p:spPr bwMode="auto">
              <a:xfrm>
                <a:off x="2736" y="11425"/>
                <a:ext cx="1907" cy="1904"/>
              </a:xfrm>
              <a:prstGeom prst="ellipse">
                <a:avLst/>
              </a:prstGeom>
              <a:solidFill>
                <a:srgbClr val="BFBFBF"/>
              </a:solidFill>
              <a:ln w="9525">
                <a:solidFill>
                  <a:srgbClr val="000000"/>
                </a:solidFill>
                <a:round/>
                <a:headEnd/>
                <a:tailEnd/>
              </a:ln>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ru-RU" altLang="ru-RU"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40" name="Oval 9"/>
              <p:cNvSpPr>
                <a:spLocks noChangeArrowheads="1"/>
              </p:cNvSpPr>
              <p:nvPr/>
            </p:nvSpPr>
            <p:spPr bwMode="auto">
              <a:xfrm>
                <a:off x="3088" y="11775"/>
                <a:ext cx="1205" cy="1205"/>
              </a:xfrm>
              <a:prstGeom prst="ellipse">
                <a:avLst/>
              </a:prstGeom>
              <a:solidFill>
                <a:srgbClr val="FFFFFF"/>
              </a:solidFill>
              <a:ln w="9525">
                <a:solidFill>
                  <a:srgbClr val="000000"/>
                </a:solidFill>
                <a:round/>
                <a:headEnd/>
                <a:tailEnd/>
              </a:ln>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ru-RU" altLang="ru-RU"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41" name="Freeform 8"/>
              <p:cNvSpPr>
                <a:spLocks/>
              </p:cNvSpPr>
              <p:nvPr/>
            </p:nvSpPr>
            <p:spPr bwMode="auto">
              <a:xfrm>
                <a:off x="3546" y="11922"/>
                <a:ext cx="299" cy="941"/>
              </a:xfrm>
              <a:custGeom>
                <a:avLst/>
                <a:gdLst>
                  <a:gd name="T0" fmla="*/ 147 w 299"/>
                  <a:gd name="T1" fmla="*/ 0 h 941"/>
                  <a:gd name="T2" fmla="*/ 118 w 299"/>
                  <a:gd name="T3" fmla="*/ 176 h 941"/>
                  <a:gd name="T4" fmla="*/ 0 w 299"/>
                  <a:gd name="T5" fmla="*/ 941 h 941"/>
                  <a:gd name="T6" fmla="*/ 146 w 299"/>
                  <a:gd name="T7" fmla="*/ 654 h 941"/>
                  <a:gd name="T8" fmla="*/ 299 w 299"/>
                  <a:gd name="T9" fmla="*/ 918 h 941"/>
                  <a:gd name="T10" fmla="*/ 147 w 299"/>
                  <a:gd name="T11" fmla="*/ 0 h 9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9" h="941">
                    <a:moveTo>
                      <a:pt x="147" y="0"/>
                    </a:moveTo>
                    <a:cubicBezTo>
                      <a:pt x="126" y="148"/>
                      <a:pt x="142" y="19"/>
                      <a:pt x="118" y="176"/>
                    </a:cubicBezTo>
                    <a:lnTo>
                      <a:pt x="0" y="941"/>
                    </a:lnTo>
                    <a:lnTo>
                      <a:pt x="146" y="654"/>
                    </a:lnTo>
                    <a:lnTo>
                      <a:pt x="299" y="918"/>
                    </a:lnTo>
                    <a:lnTo>
                      <a:pt x="147" y="0"/>
                    </a:lnTo>
                    <a:close/>
                  </a:path>
                </a:pathLst>
              </a:custGeom>
              <a:solidFill>
                <a:srgbClr val="000000"/>
              </a:solidFill>
              <a:ln w="9525">
                <a:solidFill>
                  <a:srgbClr val="000000"/>
                </a:solidFill>
                <a:round/>
                <a:headEnd/>
                <a:tailEnd/>
              </a:ln>
            </p:spPr>
            <p:txBody>
              <a:bodyPr/>
              <a:lstStyle/>
              <a:p>
                <a:pPr marL="0" marR="0" lvl="0" indent="0" algn="l" defTabSz="914400" eaLnBrk="1" fontAlgn="base" latinLnBrk="0" hangingPunct="1">
                  <a:lnSpc>
                    <a:spcPct val="100000"/>
                  </a:lnSpc>
                  <a:spcBef>
                    <a:spcPct val="0"/>
                  </a:spcBef>
                  <a:spcAft>
                    <a:spcPct val="0"/>
                  </a:spcAft>
                  <a:buClrTx/>
                  <a:buSzTx/>
                  <a:buFontTx/>
                  <a:buNone/>
                  <a:tabLst/>
                  <a:defRPr/>
                </a:pPr>
                <a:endParaRPr kumimoji="0" lang="uk-UA" sz="1800" b="0" i="0" u="none" strike="noStrike" kern="1200" cap="none" spc="0" normalizeH="0" baseline="0" noProof="0" smtClean="0">
                  <a:ln>
                    <a:noFill/>
                  </a:ln>
                  <a:solidFill>
                    <a:srgbClr val="009999"/>
                  </a:solidFill>
                  <a:effectLst/>
                  <a:uLnTx/>
                  <a:uFillTx/>
                  <a:latin typeface="Arial" pitchFamily="34" charset="0"/>
                  <a:ea typeface="+mn-ea"/>
                  <a:cs typeface="+mn-cs"/>
                </a:endParaRPr>
              </a:p>
            </p:txBody>
          </p:sp>
          <p:sp>
            <p:nvSpPr>
              <p:cNvPr id="42" name="Text Box 7"/>
              <p:cNvSpPr txBox="1">
                <a:spLocks noChangeArrowheads="1"/>
              </p:cNvSpPr>
              <p:nvPr/>
            </p:nvSpPr>
            <p:spPr bwMode="auto">
              <a:xfrm>
                <a:off x="3125" y="12215"/>
                <a:ext cx="1047" cy="2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uk-UA" altLang="ru-RU" sz="1200" b="1" i="0" u="none" strike="noStrike" kern="1200" cap="none" spc="0" normalizeH="0" baseline="0" noProof="0" dirty="0">
                    <a:ln>
                      <a:noFill/>
                    </a:ln>
                    <a:solidFill>
                      <a:srgbClr val="009999"/>
                    </a:solidFill>
                    <a:effectLst/>
                    <a:uLnTx/>
                    <a:uFillTx/>
                    <a:latin typeface="Arial" pitchFamily="34" charset="0"/>
                    <a:ea typeface="+mn-ea"/>
                    <a:cs typeface="Times New Roman" pitchFamily="18" charset="0"/>
                  </a:rPr>
                  <a:t> </a:t>
                </a:r>
                <a:r>
                  <a:rPr kumimoji="0" lang="ru-RU" altLang="ru-RU" sz="1200" b="1" i="0" u="none" strike="noStrike" kern="1200" cap="none" spc="0" normalizeH="0" baseline="0" noProof="0" dirty="0" err="1" smtClean="0">
                    <a:ln>
                      <a:noFill/>
                    </a:ln>
                    <a:solidFill>
                      <a:srgbClr val="009999"/>
                    </a:solidFill>
                    <a:effectLst/>
                    <a:uLnTx/>
                    <a:uFillTx/>
                    <a:latin typeface="Arial" pitchFamily="34" charset="0"/>
                    <a:ea typeface="+mn-ea"/>
                    <a:cs typeface="Times New Roman" pitchFamily="18" charset="0"/>
                  </a:rPr>
                  <a:t>Північ</a:t>
                </a:r>
                <a:r>
                  <a:rPr kumimoji="0" lang="uk-UA" altLang="ru-RU" sz="1200" b="1" i="0" u="none" strike="noStrike" kern="1200" cap="none" spc="0" normalizeH="0" baseline="0" noProof="0" dirty="0" smtClean="0">
                    <a:ln>
                      <a:noFill/>
                    </a:ln>
                    <a:solidFill>
                      <a:srgbClr val="009999"/>
                    </a:solidFill>
                    <a:effectLst/>
                    <a:uLnTx/>
                    <a:uFillTx/>
                    <a:latin typeface="Arial" pitchFamily="34" charset="0"/>
                    <a:ea typeface="+mn-ea"/>
                    <a:cs typeface="Times New Roman" pitchFamily="18" charset="0"/>
                  </a:rPr>
                  <a:t> </a:t>
                </a:r>
                <a:endParaRPr kumimoji="0" lang="uk-UA" altLang="ru-RU" sz="1800" b="0" i="0" u="none" strike="noStrike" kern="1200" cap="none" spc="0" normalizeH="0" baseline="0" noProof="0" dirty="0">
                  <a:ln>
                    <a:noFill/>
                  </a:ln>
                  <a:solidFill>
                    <a:srgbClr val="009999"/>
                  </a:solidFill>
                  <a:effectLst/>
                  <a:uLnTx/>
                  <a:uFillTx/>
                  <a:latin typeface="Arial" pitchFamily="34" charset="0"/>
                  <a:ea typeface="+mn-ea"/>
                  <a:cs typeface="+mn-cs"/>
                </a:endParaRPr>
              </a:p>
            </p:txBody>
          </p:sp>
          <p:sp>
            <p:nvSpPr>
              <p:cNvPr id="43" name="WordArt 6"/>
              <p:cNvSpPr>
                <a:spLocks noChangeArrowheads="1" noChangeShapeType="1" noTextEdit="1"/>
              </p:cNvSpPr>
              <p:nvPr/>
            </p:nvSpPr>
            <p:spPr bwMode="auto">
              <a:xfrm rot="-2649913">
                <a:off x="2852" y="11634"/>
                <a:ext cx="1622" cy="1540"/>
              </a:xfrm>
              <a:prstGeom prst="rect">
                <a:avLst/>
              </a:prstGeom>
            </p:spPr>
            <p:txBody>
              <a:bodyPr spcFirstLastPara="1" wrap="none" fromWordArt="1">
                <a:prstTxWarp prst="textCircle">
                  <a:avLst>
                    <a:gd name="adj" fmla="val 10856967"/>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регулированные                                  </a:t>
                </a:r>
              </a:p>
            </p:txBody>
          </p:sp>
          <p:sp>
            <p:nvSpPr>
              <p:cNvPr id="44" name="WordArt 5"/>
              <p:cNvSpPr>
                <a:spLocks noChangeArrowheads="1" noChangeShapeType="1" noTextEdit="1"/>
              </p:cNvSpPr>
              <p:nvPr/>
            </p:nvSpPr>
            <p:spPr bwMode="auto">
              <a:xfrm rot="2693377">
                <a:off x="2231" y="11341"/>
                <a:ext cx="2697" cy="2570"/>
              </a:xfrm>
              <a:prstGeom prst="rect">
                <a:avLst/>
              </a:prstGeom>
            </p:spPr>
            <p:txBody>
              <a:bodyPr spcFirstLastPara="1" wrap="none" fromWordArt="1">
                <a:prstTxWarp prst="textArchDown">
                  <a:avLst>
                    <a:gd name="adj" fmla="val 1592434"/>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н и р о в а н н ы е</a:t>
                </a:r>
              </a:p>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a:t>
                </a:r>
              </a:p>
              <a:p>
                <a:pPr marL="0" marR="0" lvl="0" indent="0" defTabSz="914400" eaLnBrk="1" fontAlgn="base" latinLnBrk="0" hangingPunct="1">
                  <a:lnSpc>
                    <a:spcPct val="100000"/>
                  </a:lnSpc>
                  <a:spcBef>
                    <a:spcPct val="0"/>
                  </a:spcBef>
                  <a:spcAft>
                    <a:spcPct val="0"/>
                  </a:spcAft>
                  <a:buClrTx/>
                  <a:buSzTx/>
                  <a:buFontTx/>
                  <a:buNone/>
                  <a:tabLst/>
                  <a:defRPr/>
                </a:pPr>
                <a:r>
                  <a:rPr kumimoji="0" lang="ru-RU"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rPr>
                  <a:t>                                          </a:t>
                </a:r>
                <a:endParaRPr kumimoji="0" lang="uk-UA" sz="1200" b="0" i="0" u="none" strike="noStrike" kern="10" cap="none" spc="0" normalizeH="0" baseline="0" noProof="0" smtClean="0">
                  <a:ln w="9525">
                    <a:solidFill>
                      <a:srgbClr val="000000"/>
                    </a:solidFill>
                    <a:round/>
                    <a:headEnd/>
                    <a:tailEnd/>
                  </a:ln>
                  <a:solidFill>
                    <a:srgbClr val="000000"/>
                  </a:solidFill>
                  <a:effectLst/>
                  <a:uLnTx/>
                  <a:uFillTx/>
                  <a:latin typeface="Arial"/>
                  <a:ea typeface="+mn-ea"/>
                  <a:cs typeface="Arial"/>
                </a:endParaRPr>
              </a:p>
            </p:txBody>
          </p:sp>
        </p:grpSp>
        <p:sp>
          <p:nvSpPr>
            <p:cNvPr id="14" name="Text Box 3"/>
            <p:cNvSpPr txBox="1">
              <a:spLocks noChangeArrowheads="1"/>
            </p:cNvSpPr>
            <p:nvPr/>
          </p:nvSpPr>
          <p:spPr bwMode="auto">
            <a:xfrm>
              <a:off x="1430" y="10157"/>
              <a:ext cx="876" cy="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ru-RU" altLang="ru-RU" sz="1400" b="0" i="1"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а</a:t>
              </a:r>
              <a:r>
                <a:rPr kumimoji="0" lang="ru-RU" altLang="ru-RU" sz="1400" b="0" i="0" u="none" strike="noStrike" kern="1200" cap="none" spc="0" normalizeH="0" baseline="0" noProof="0">
                  <a:ln>
                    <a:noFill/>
                  </a:ln>
                  <a:solidFill>
                    <a:srgbClr val="009999"/>
                  </a:solidFill>
                  <a:effectLst/>
                  <a:uLnTx/>
                  <a:uFillTx/>
                  <a:latin typeface="Times New Roman" pitchFamily="18" charset="0"/>
                  <a:ea typeface="Calibri" pitchFamily="34" charset="0"/>
                  <a:cs typeface="Times New Roman" pitchFamily="18" charset="0"/>
                </a:rPr>
                <a:t>)</a:t>
              </a:r>
              <a:endParaRPr kumimoji="0" lang="ru-RU" altLang="ru-RU" sz="1800" b="0" i="0" u="none" strike="noStrike" kern="1200" cap="none" spc="0" normalizeH="0" baseline="0" noProof="0">
                <a:ln>
                  <a:noFill/>
                </a:ln>
                <a:solidFill>
                  <a:srgbClr val="009999"/>
                </a:solidFill>
                <a:effectLst/>
                <a:uLnTx/>
                <a:uFillTx/>
                <a:latin typeface="Arial" pitchFamily="34" charset="0"/>
                <a:ea typeface="Calibri" pitchFamily="34" charset="0"/>
                <a:cs typeface="Times New Roman" pitchFamily="18" charset="0"/>
              </a:endParaRPr>
            </a:p>
          </p:txBody>
        </p:sp>
        <p:sp>
          <p:nvSpPr>
            <p:cNvPr id="15" name="Text Box 2"/>
            <p:cNvSpPr txBox="1">
              <a:spLocks noChangeArrowheads="1"/>
            </p:cNvSpPr>
            <p:nvPr/>
          </p:nvSpPr>
          <p:spPr bwMode="auto">
            <a:xfrm>
              <a:off x="6390" y="10157"/>
              <a:ext cx="876" cy="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eaLnBrk="1" fontAlgn="base" latinLnBrk="0" hangingPunct="1">
                <a:lnSpc>
                  <a:spcPct val="100000"/>
                </a:lnSpc>
                <a:spcBef>
                  <a:spcPct val="0"/>
                </a:spcBef>
                <a:spcAft>
                  <a:spcPct val="0"/>
                </a:spcAft>
                <a:buClrTx/>
                <a:buSzTx/>
                <a:buFontTx/>
                <a:buNone/>
                <a:tabLst/>
                <a:defRPr/>
              </a:pPr>
              <a:r>
                <a:rPr kumimoji="0" lang="ru-RU" altLang="ru-RU" sz="1400" b="0" i="1" u="none" strike="noStrike" kern="1200" cap="none" spc="0" normalizeH="0" baseline="0" noProof="0" dirty="0">
                  <a:ln>
                    <a:noFill/>
                  </a:ln>
                  <a:solidFill>
                    <a:srgbClr val="009999"/>
                  </a:solidFill>
                  <a:effectLst/>
                  <a:uLnTx/>
                  <a:uFillTx/>
                  <a:latin typeface="Times New Roman" pitchFamily="18" charset="0"/>
                  <a:ea typeface="Calibri" pitchFamily="34" charset="0"/>
                  <a:cs typeface="Times New Roman" pitchFamily="18" charset="0"/>
                </a:rPr>
                <a:t>б</a:t>
              </a:r>
              <a:r>
                <a:rPr kumimoji="0" lang="ru-RU" altLang="ru-RU" sz="1400" b="0" i="0" u="none" strike="noStrike" kern="1200" cap="none" spc="0" normalizeH="0" baseline="0" noProof="0" dirty="0">
                  <a:ln>
                    <a:noFill/>
                  </a:ln>
                  <a:solidFill>
                    <a:srgbClr val="009999"/>
                  </a:solidFill>
                  <a:effectLst/>
                  <a:uLnTx/>
                  <a:uFillTx/>
                  <a:latin typeface="Times New Roman" pitchFamily="18" charset="0"/>
                  <a:ea typeface="Calibri" pitchFamily="34" charset="0"/>
                  <a:cs typeface="Times New Roman" pitchFamily="18" charset="0"/>
                </a:rPr>
                <a:t>)</a:t>
              </a:r>
              <a:endParaRPr kumimoji="0" lang="ru-RU" altLang="ru-RU" sz="1800" b="0" i="0" u="none" strike="noStrike" kern="1200" cap="none" spc="0" normalizeH="0" baseline="0" noProof="0" dirty="0">
                <a:ln>
                  <a:noFill/>
                </a:ln>
                <a:solidFill>
                  <a:srgbClr val="009999"/>
                </a:solidFill>
                <a:effectLst/>
                <a:uLnTx/>
                <a:uFillTx/>
                <a:latin typeface="Arial" pitchFamily="34" charset="0"/>
                <a:ea typeface="Calibri" pitchFamily="34" charset="0"/>
                <a:cs typeface="Times New Roman" pitchFamily="18" charset="0"/>
              </a:endParaRPr>
            </a:p>
          </p:txBody>
        </p:sp>
      </p:grpSp>
      <p:pic>
        <p:nvPicPr>
          <p:cNvPr id="73" name="Рисунок 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9481" y="2111423"/>
            <a:ext cx="61817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4810" y="3525752"/>
            <a:ext cx="4370388" cy="441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4810" y="1842774"/>
            <a:ext cx="2801463" cy="181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85721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89832" y="484312"/>
            <a:ext cx="10729192" cy="1687963"/>
          </a:xfrm>
          <a:prstGeom prst="rect">
            <a:avLst/>
          </a:prstGeom>
        </p:spPr>
        <p:txBody>
          <a:bodyPr wrap="square">
            <a:spAutoFit/>
          </a:bodyPr>
          <a:lstStyle/>
          <a:p>
            <a:pPr lvl="0" algn="just">
              <a:lnSpc>
                <a:spcPct val="110000"/>
              </a:lnSpc>
              <a:spcAft>
                <a:spcPts val="900"/>
              </a:spcAf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Норми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штучного освітлення скореговані в рамках гармонізації з європейськими нормативами, а саме EN 12464-1: </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2002 Light and lighting – Lighting of work places. – Part 1: Indoor work places.</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та EN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12464-2: </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2007 Light and lighting – Lighting of work places. – Part 2: Outdoor work places. </a:t>
            </a:r>
            <a:endPar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1245816" y="2336405"/>
            <a:ext cx="11017224" cy="492443"/>
          </a:xfrm>
          <a:prstGeom prst="rect">
            <a:avLst/>
          </a:prstGeom>
        </p:spPr>
        <p:txBody>
          <a:bodyPr wrap="square">
            <a:spAutoFit/>
          </a:bodyPr>
          <a:lstStyle/>
          <a:p>
            <a:pPr algn="l"/>
            <a:r>
              <a:rPr lang="uk-UA" sz="2600" i="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Приклад застосування нових норм освітлення для торговельних приміщень</a:t>
            </a:r>
            <a:endParaRPr lang="ru-RU" sz="2600" dirty="0">
              <a:solidFill>
                <a:srgbClr val="00000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rotWithShape="1">
          <a:blip r:embed="rId2" cstate="print"/>
          <a:srcRect l="25471" t="27562" r="25250" b="20267"/>
          <a:stretch/>
        </p:blipFill>
        <p:spPr>
          <a:xfrm>
            <a:off x="1367880" y="2850056"/>
            <a:ext cx="10895160" cy="6488130"/>
          </a:xfrm>
          <a:prstGeom prst="rect">
            <a:avLst/>
          </a:prstGeom>
        </p:spPr>
      </p:pic>
    </p:spTree>
    <p:extLst>
      <p:ext uri="{BB962C8B-B14F-4D97-AF65-F5344CB8AC3E}">
        <p14:creationId xmlns:p14="http://schemas.microsoft.com/office/powerpoint/2010/main" val="334820066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cstate="print"/>
          <a:srcRect l="24530" t="27360" r="25637" b="18500"/>
          <a:stretch/>
        </p:blipFill>
        <p:spPr>
          <a:xfrm>
            <a:off x="957784" y="1276400"/>
            <a:ext cx="11547464" cy="7056784"/>
          </a:xfrm>
          <a:prstGeom prst="rect">
            <a:avLst/>
          </a:prstGeom>
        </p:spPr>
      </p:pic>
      <p:sp>
        <p:nvSpPr>
          <p:cNvPr id="6" name="Прямоугольник 5"/>
          <p:cNvSpPr/>
          <p:nvPr/>
        </p:nvSpPr>
        <p:spPr>
          <a:xfrm>
            <a:off x="1472968" y="8477200"/>
            <a:ext cx="11017224" cy="492443"/>
          </a:xfrm>
          <a:prstGeom prst="rect">
            <a:avLst/>
          </a:prstGeom>
        </p:spPr>
        <p:txBody>
          <a:bodyPr wrap="square">
            <a:spAutoFit/>
          </a:bodyPr>
          <a:lstStyle/>
          <a:p>
            <a:pPr algn="l"/>
            <a:r>
              <a:rPr lang="uk-UA" sz="2600" i="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Було 650 лк, стало 1100 лк</a:t>
            </a:r>
            <a:endParaRPr lang="ru-RU" sz="2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859446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06848" y="628328"/>
            <a:ext cx="11017224" cy="492443"/>
          </a:xfrm>
          <a:prstGeom prst="rect">
            <a:avLst/>
          </a:prstGeom>
        </p:spPr>
        <p:txBody>
          <a:bodyPr wrap="square">
            <a:spAutoFit/>
          </a:bodyPr>
          <a:lstStyle/>
          <a:p>
            <a:pPr algn="l"/>
            <a:r>
              <a:rPr lang="uk-UA" sz="2600" i="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Приклад застосування нових норм освітлення для офісних приміщень</a:t>
            </a:r>
            <a:endParaRPr lang="ru-RU" sz="2600" dirty="0">
              <a:solidFill>
                <a:srgbClr val="00000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rotWithShape="1">
          <a:blip r:embed="rId2" cstate="print"/>
          <a:srcRect l="25083" t="17516" r="25637" b="29328"/>
          <a:stretch/>
        </p:blipFill>
        <p:spPr>
          <a:xfrm>
            <a:off x="1306848" y="1564432"/>
            <a:ext cx="10329652" cy="6267429"/>
          </a:xfrm>
          <a:prstGeom prst="rect">
            <a:avLst/>
          </a:prstGeom>
        </p:spPr>
      </p:pic>
      <p:sp>
        <p:nvSpPr>
          <p:cNvPr id="6" name="Прямоугольник 5"/>
          <p:cNvSpPr/>
          <p:nvPr/>
        </p:nvSpPr>
        <p:spPr>
          <a:xfrm>
            <a:off x="1533848" y="8117160"/>
            <a:ext cx="11017224" cy="492443"/>
          </a:xfrm>
          <a:prstGeom prst="rect">
            <a:avLst/>
          </a:prstGeom>
        </p:spPr>
        <p:txBody>
          <a:bodyPr wrap="square">
            <a:spAutoFit/>
          </a:bodyPr>
          <a:lstStyle/>
          <a:p>
            <a:pPr algn="l"/>
            <a:r>
              <a:rPr lang="uk-UA" sz="2600" i="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Було 400 лк, стало 500 лк</a:t>
            </a:r>
            <a:endParaRPr lang="ru-RU" sz="2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129242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06848" y="628328"/>
            <a:ext cx="11017224" cy="492443"/>
          </a:xfrm>
          <a:prstGeom prst="rect">
            <a:avLst/>
          </a:prstGeom>
        </p:spPr>
        <p:txBody>
          <a:bodyPr wrap="square">
            <a:spAutoFit/>
          </a:bodyPr>
          <a:lstStyle/>
          <a:p>
            <a:pPr algn="l"/>
            <a:r>
              <a:rPr lang="uk-UA" sz="2600" i="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Приклад застосування нових норм освітлення для офісних приміщень</a:t>
            </a:r>
            <a:endParaRPr lang="ru-RU" sz="26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rotWithShape="1">
          <a:blip r:embed="rId2" cstate="print"/>
          <a:srcRect l="24530" t="27360" r="25637" b="17516"/>
          <a:stretch/>
        </p:blipFill>
        <p:spPr>
          <a:xfrm>
            <a:off x="1132000" y="1120770"/>
            <a:ext cx="11012742" cy="6852373"/>
          </a:xfrm>
          <a:prstGeom prst="rect">
            <a:avLst/>
          </a:prstGeom>
        </p:spPr>
      </p:pic>
      <p:sp>
        <p:nvSpPr>
          <p:cNvPr id="5" name="Прямоугольник 4"/>
          <p:cNvSpPr/>
          <p:nvPr/>
        </p:nvSpPr>
        <p:spPr>
          <a:xfrm>
            <a:off x="1533848" y="8117160"/>
            <a:ext cx="11017224" cy="492443"/>
          </a:xfrm>
          <a:prstGeom prst="rect">
            <a:avLst/>
          </a:prstGeom>
        </p:spPr>
        <p:txBody>
          <a:bodyPr wrap="square">
            <a:spAutoFit/>
          </a:bodyPr>
          <a:lstStyle/>
          <a:p>
            <a:pPr algn="l"/>
            <a:r>
              <a:rPr lang="uk-UA" sz="2600" i="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Було 400 лк, стало 500 лк</a:t>
            </a:r>
            <a:endParaRPr lang="ru-RU" sz="2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012413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a:spLocks noGrp="1"/>
          </p:cNvSpPr>
          <p:nvPr>
            <p:ph type="title" idx="4294967295"/>
          </p:nvPr>
        </p:nvSpPr>
        <p:spPr>
          <a:xfrm>
            <a:off x="787400" y="508000"/>
            <a:ext cx="11430000" cy="1000125"/>
          </a:xfrm>
          <a:prstGeom prst="rect">
            <a:avLst/>
          </a:prstGeom>
          <a:extLst>
            <a:ext uri="{C572A759-6A51-4108-AA02-DFA0A04FC94B}">
              <ma14:wrappingTextBoxFlag xmlns:ma14="http://schemas.microsoft.com/office/mac/drawingml/2011/main" xmlns="" val="1"/>
            </a:ext>
          </a:extLst>
        </p:spPr>
        <p:txBody>
          <a:bodyPr>
            <a:normAutofit/>
          </a:bodyPr>
          <a:lstStyle>
            <a:lvl1pPr defTabSz="449262">
              <a:defRPr sz="3600" b="1">
                <a:solidFill>
                  <a:srgbClr val="000000"/>
                </a:solidFill>
                <a:latin typeface="Times New Roman"/>
                <a:ea typeface="Times New Roman"/>
                <a:cs typeface="Times New Roman"/>
                <a:sym typeface="Times New Roman"/>
              </a:defRPr>
            </a:lvl1pPr>
          </a:lstStyle>
          <a:p>
            <a:r>
              <a:rPr lang="uk-UA" dirty="0" smtClean="0"/>
              <a:t>Енергозбереження та світлодіодні світильники</a:t>
            </a:r>
            <a:endParaRPr dirty="0"/>
          </a:p>
        </p:txBody>
      </p:sp>
      <p:sp>
        <p:nvSpPr>
          <p:cNvPr id="38" name="Shape 38"/>
          <p:cNvSpPr/>
          <p:nvPr/>
        </p:nvSpPr>
        <p:spPr>
          <a:xfrm>
            <a:off x="1389832" y="1924472"/>
            <a:ext cx="11078667" cy="4830040"/>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gn="just" defTabSz="449262">
              <a:lnSpc>
                <a:spcPct val="120000"/>
              </a:lnSpc>
              <a:defRPr sz="3200">
                <a:solidFill>
                  <a:srgbClr val="000000"/>
                </a:solidFill>
                <a:latin typeface="Times New Roman"/>
                <a:ea typeface="Times New Roman"/>
                <a:cs typeface="Times New Roman"/>
                <a:sym typeface="Times New Roman"/>
              </a:defRPr>
            </a:lvl1pPr>
          </a:lstStyle>
          <a:p>
            <a:r>
              <a:rPr lang="uk-UA" dirty="0" smtClean="0"/>
              <a:t>За даними як вітчизняних, так і закордонних дослідників енергоефективність у будівництві в значній мірі залежить від правильного вибору систем освітлення приміщень в будівлях, зовнішнього освітлення об’єктів, вулиць  та майданів міст та поселень, спортивних стадіонів, підземних переходів тощо.  Відомо що витрати енергії на штучне освітлення односімейного дома складають 10% від загального енергоспоживання, а у офісних  будівлях вони сягають 20%.</a:t>
            </a:r>
            <a:endParaRPr lang="uk-UA" dirty="0"/>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hape 40"/>
          <p:cNvSpPr>
            <a:spLocks noGrp="1"/>
          </p:cNvSpPr>
          <p:nvPr>
            <p:ph type="title" idx="4294967295"/>
          </p:nvPr>
        </p:nvSpPr>
        <p:spPr>
          <a:xfrm>
            <a:off x="638175" y="7951787"/>
            <a:ext cx="11726863" cy="1292226"/>
          </a:xfrm>
          <a:prstGeom prst="rect">
            <a:avLst/>
          </a:prstGeom>
          <a:extLst>
            <a:ext uri="{C572A759-6A51-4108-AA02-DFA0A04FC94B}">
              <ma14:wrappingTextBoxFlag xmlns:ma14="http://schemas.microsoft.com/office/mac/drawingml/2011/main" xmlns="" val="1"/>
            </a:ext>
          </a:extLst>
        </p:spPr>
        <p:txBody>
          <a:bodyPr anchor="t">
            <a:normAutofit/>
          </a:bodyPr>
          <a:lstStyle/>
          <a:p>
            <a:pPr algn="just" defTabSz="449262">
              <a:defRPr sz="2500">
                <a:solidFill>
                  <a:srgbClr val="000000"/>
                </a:solidFill>
                <a:latin typeface="Times New Roman"/>
                <a:ea typeface="Times New Roman"/>
                <a:cs typeface="Times New Roman"/>
                <a:sym typeface="Times New Roman"/>
              </a:defRPr>
            </a:pPr>
            <a:r>
              <a:rPr dirty="0"/>
              <a:t>Источник</a:t>
            </a:r>
            <a:r>
              <a:rPr b="1" dirty="0"/>
              <a:t>: </a:t>
            </a:r>
            <a:r>
              <a:rPr b="1" i="1" dirty="0"/>
              <a:t>О. Сеппанен</a:t>
            </a:r>
            <a:r>
              <a:rPr i="1" dirty="0"/>
              <a:t>, профессор, генеральный секретарь, глава технического комитета Федерации европейских ассоциаций по отоплению, вентиляции и кондиционированию воздуха (REHVA)</a:t>
            </a:r>
          </a:p>
        </p:txBody>
      </p:sp>
      <p:pic>
        <p:nvPicPr>
          <p:cNvPr id="41" name="image2.png" descr="image2.png"/>
          <p:cNvPicPr>
            <a:picLocks noChangeAspect="1"/>
          </p:cNvPicPr>
          <p:nvPr/>
        </p:nvPicPr>
        <p:blipFill>
          <a:blip r:embed="rId2" cstate="print">
            <a:extLst/>
          </a:blip>
          <a:stretch>
            <a:fillRect/>
          </a:stretch>
        </p:blipFill>
        <p:spPr>
          <a:xfrm>
            <a:off x="1068387" y="1298575"/>
            <a:ext cx="10866438" cy="6257925"/>
          </a:xfrm>
          <a:prstGeom prst="rect">
            <a:avLst/>
          </a:prstGeom>
          <a:ln w="12700">
            <a:miter lim="400000"/>
          </a:ln>
        </p:spPr>
      </p:pic>
      <p:sp>
        <p:nvSpPr>
          <p:cNvPr id="42" name="Shape 42"/>
          <p:cNvSpPr/>
          <p:nvPr/>
        </p:nvSpPr>
        <p:spPr>
          <a:xfrm>
            <a:off x="4424449" y="507392"/>
            <a:ext cx="4154315" cy="61557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000000"/>
                </a:solidFill>
                <a:latin typeface="Times New Roman"/>
                <a:ea typeface="Times New Roman"/>
                <a:cs typeface="Times New Roman"/>
                <a:sym typeface="Times New Roman"/>
              </a:defRPr>
            </a:lvl1pPr>
          </a:lstStyle>
          <a:p>
            <a:r>
              <a:rPr dirty="0" err="1"/>
              <a:t>Штучне</a:t>
            </a:r>
            <a:r>
              <a:rPr dirty="0"/>
              <a:t> </a:t>
            </a:r>
            <a:r>
              <a:rPr dirty="0" err="1"/>
              <a:t>освітлення</a:t>
            </a:r>
            <a:endParaRPr dirty="0"/>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44"/>
          <p:cNvSpPr>
            <a:spLocks noGrp="1"/>
          </p:cNvSpPr>
          <p:nvPr>
            <p:ph type="title" idx="4294967295"/>
          </p:nvPr>
        </p:nvSpPr>
        <p:spPr>
          <a:xfrm>
            <a:off x="787400" y="1606550"/>
            <a:ext cx="11430000" cy="5149850"/>
          </a:xfrm>
          <a:prstGeom prst="rect">
            <a:avLst/>
          </a:prstGeom>
          <a:extLst>
            <a:ext uri="{C572A759-6A51-4108-AA02-DFA0A04FC94B}">
              <ma14:wrappingTextBoxFlag xmlns:ma14="http://schemas.microsoft.com/office/mac/drawingml/2011/main" xmlns="" val="1"/>
            </a:ext>
          </a:extLst>
        </p:spPr>
        <p:txBody>
          <a:bodyPr>
            <a:normAutofit/>
          </a:bodyPr>
          <a:lstStyle>
            <a:lvl1pPr algn="just" defTabSz="449262">
              <a:lnSpc>
                <a:spcPct val="130000"/>
              </a:lnSpc>
              <a:defRPr sz="3600">
                <a:solidFill>
                  <a:srgbClr val="000000"/>
                </a:solidFill>
                <a:latin typeface="Times New Roman"/>
                <a:ea typeface="Times New Roman"/>
                <a:cs typeface="Times New Roman"/>
                <a:sym typeface="Times New Roman"/>
              </a:defRPr>
            </a:lvl1pPr>
          </a:lstStyle>
          <a:p>
            <a:r>
              <a:t>Загалом,   Україна є однією з країн Європи з найнижчим рівнем енергоефективності. Український енергетичний сектор відповідає на 69% загальних обсягів викидів парникових газів (299.7 міл.т)   включаючи викиди  від виробництва  електроенергії, обсяг яких в 2007 році склав  101,7 міл. Т.</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a:spLocks noGrp="1"/>
          </p:cNvSpPr>
          <p:nvPr>
            <p:ph type="title" idx="4294967295"/>
          </p:nvPr>
        </p:nvSpPr>
        <p:spPr>
          <a:xfrm>
            <a:off x="957784" y="484312"/>
            <a:ext cx="11403013" cy="8640763"/>
          </a:xfrm>
          <a:prstGeom prst="rect">
            <a:avLst/>
          </a:prstGeom>
          <a:extLst>
            <a:ext uri="{C572A759-6A51-4108-AA02-DFA0A04FC94B}">
              <ma14:wrappingTextBoxFlag xmlns:ma14="http://schemas.microsoft.com/office/mac/drawingml/2011/main" xmlns="" val="1"/>
            </a:ext>
          </a:extLst>
        </p:spPr>
        <p:txBody>
          <a:bodyPr>
            <a:normAutofit/>
          </a:bodyPr>
          <a:lstStyle/>
          <a:p>
            <a:pPr>
              <a:defRPr sz="2600" b="1">
                <a:solidFill>
                  <a:srgbClr val="000000"/>
                </a:solidFill>
                <a:latin typeface="Times New Roman"/>
                <a:ea typeface="Times New Roman"/>
                <a:cs typeface="Times New Roman"/>
                <a:sym typeface="Times New Roman"/>
              </a:defRPr>
            </a:pPr>
            <a:r>
              <a:rPr dirty="0"/>
              <a:t>ДИРЕКТИВА ЄВРОПЕЙСЬКОГО ПАРЛАМЕНТУ ТА РАДИ 2010/31/ЄС </a:t>
            </a:r>
            <a:br>
              <a:rPr dirty="0"/>
            </a:br>
            <a:r>
              <a:rPr dirty="0"/>
              <a:t/>
            </a:r>
            <a:br>
              <a:rPr dirty="0"/>
            </a:br>
            <a:r>
              <a:rPr dirty="0" err="1"/>
              <a:t>від</a:t>
            </a:r>
            <a:r>
              <a:rPr dirty="0"/>
              <a:t> 19 </a:t>
            </a:r>
            <a:r>
              <a:rPr dirty="0" err="1"/>
              <a:t>травня</a:t>
            </a:r>
            <a:r>
              <a:rPr dirty="0"/>
              <a:t> 2010 </a:t>
            </a:r>
            <a:r>
              <a:rPr dirty="0" err="1"/>
              <a:t>року</a:t>
            </a:r>
            <a:r>
              <a:rPr dirty="0"/>
              <a:t> </a:t>
            </a:r>
            <a:br>
              <a:rPr dirty="0"/>
            </a:br>
            <a:r>
              <a:rPr dirty="0"/>
              <a:t/>
            </a:r>
            <a:br>
              <a:rPr dirty="0"/>
            </a:br>
            <a:r>
              <a:rPr dirty="0" err="1"/>
              <a:t>щодо</a:t>
            </a:r>
            <a:r>
              <a:rPr dirty="0"/>
              <a:t> </a:t>
            </a:r>
            <a:r>
              <a:rPr dirty="0" err="1"/>
              <a:t>енергетичної</a:t>
            </a:r>
            <a:r>
              <a:rPr dirty="0"/>
              <a:t> </a:t>
            </a:r>
            <a:r>
              <a:rPr dirty="0" err="1"/>
              <a:t>ефективності</a:t>
            </a:r>
            <a:r>
              <a:rPr dirty="0"/>
              <a:t> </a:t>
            </a:r>
            <a:r>
              <a:rPr dirty="0" err="1"/>
              <a:t>будівель</a:t>
            </a:r>
            <a:r>
              <a:rPr b="0" dirty="0"/>
              <a:t> </a:t>
            </a:r>
            <a:br>
              <a:rPr b="0" dirty="0"/>
            </a:br>
            <a:r>
              <a:rPr b="0" dirty="0"/>
              <a:t/>
            </a:r>
            <a:br>
              <a:rPr b="0" dirty="0"/>
            </a:br>
            <a:r>
              <a:rPr dirty="0" err="1"/>
              <a:t>Директива</a:t>
            </a:r>
            <a:r>
              <a:rPr dirty="0"/>
              <a:t> </a:t>
            </a:r>
            <a:r>
              <a:rPr dirty="0" err="1"/>
              <a:t>Европейского</a:t>
            </a:r>
            <a:r>
              <a:rPr dirty="0"/>
              <a:t> </a:t>
            </a:r>
            <a:r>
              <a:rPr dirty="0" err="1"/>
              <a:t>парламента</a:t>
            </a:r>
            <a:r>
              <a:rPr dirty="0"/>
              <a:t> и </a:t>
            </a:r>
            <a:r>
              <a:rPr dirty="0" err="1"/>
              <a:t>Совета</a:t>
            </a:r>
            <a:r>
              <a:rPr dirty="0"/>
              <a:t> </a:t>
            </a:r>
            <a:r>
              <a:rPr dirty="0" err="1"/>
              <a:t>Европейского</a:t>
            </a:r>
            <a:r>
              <a:rPr dirty="0"/>
              <a:t> </a:t>
            </a:r>
            <a:r>
              <a:rPr dirty="0" err="1"/>
              <a:t>Союза</a:t>
            </a:r>
            <a:r>
              <a:rPr dirty="0"/>
              <a:t/>
            </a:r>
            <a:br>
              <a:rPr dirty="0"/>
            </a:br>
            <a:r>
              <a:rPr dirty="0"/>
              <a:t>2012/27/ЕС </a:t>
            </a:r>
            <a:r>
              <a:rPr dirty="0" err="1"/>
              <a:t>от</a:t>
            </a:r>
            <a:r>
              <a:rPr dirty="0"/>
              <a:t> 25 </a:t>
            </a:r>
            <a:r>
              <a:rPr dirty="0" err="1"/>
              <a:t>октября</a:t>
            </a:r>
            <a:r>
              <a:rPr dirty="0"/>
              <a:t> 2012 г.</a:t>
            </a:r>
            <a:br>
              <a:rPr dirty="0"/>
            </a:br>
            <a:r>
              <a:rPr dirty="0"/>
              <a:t/>
            </a:r>
            <a:br>
              <a:rPr dirty="0"/>
            </a:br>
            <a:r>
              <a:rPr dirty="0"/>
              <a:t/>
            </a:r>
            <a:br>
              <a:rPr dirty="0"/>
            </a:br>
            <a:r>
              <a:rPr dirty="0"/>
              <a:t>ДИРЕКТИВА ЄВРОПЕЙСЬКОГО ПАРЛАМЕНТУ ТА РАДИ 2010/31/ЄС </a:t>
            </a:r>
            <a:br>
              <a:rPr dirty="0"/>
            </a:br>
            <a:r>
              <a:rPr dirty="0" err="1"/>
              <a:t>від</a:t>
            </a:r>
            <a:r>
              <a:rPr dirty="0"/>
              <a:t> 19 </a:t>
            </a:r>
            <a:r>
              <a:rPr dirty="0" err="1"/>
              <a:t>травня</a:t>
            </a:r>
            <a:r>
              <a:rPr dirty="0"/>
              <a:t> 2010 </a:t>
            </a:r>
            <a:r>
              <a:rPr dirty="0" err="1"/>
              <a:t>року</a:t>
            </a:r>
            <a:r>
              <a:rPr dirty="0"/>
              <a:t> </a:t>
            </a:r>
            <a:br>
              <a:rPr dirty="0"/>
            </a:b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щодо</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енергетичної</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ефективності</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будівель</a:t>
            </a:r>
            <a:r>
              <a:rPr sz="2800" b="0" dirty="0">
                <a:solidFill>
                  <a:srgbClr val="0000FF"/>
                </a:solidFill>
                <a:effectLst>
                  <a:outerShdw blurRad="12700" dist="25400" dir="2700000" rotWithShape="0">
                    <a:srgbClr val="000000"/>
                  </a:outerShdw>
                </a:effectLst>
                <a:latin typeface="Baskerville"/>
                <a:ea typeface="Baskerville"/>
                <a:cs typeface="Baskerville"/>
                <a:sym typeface="Baskerville"/>
              </a:rPr>
              <a:t> </a:t>
            </a:r>
            <a:br>
              <a:rPr sz="2800" b="0" dirty="0">
                <a:solidFill>
                  <a:srgbClr val="0000FF"/>
                </a:solidFill>
                <a:effectLst>
                  <a:outerShdw blurRad="12700" dist="25400" dir="2700000" rotWithShape="0">
                    <a:srgbClr val="000000"/>
                  </a:outerShdw>
                </a:effectLst>
                <a:latin typeface="Baskerville"/>
                <a:ea typeface="Baskerville"/>
                <a:cs typeface="Baskerville"/>
                <a:sym typeface="Baskerville"/>
              </a:rPr>
            </a:br>
            <a:r>
              <a:rPr sz="2800" b="0" dirty="0">
                <a:solidFill>
                  <a:srgbClr val="0000FF"/>
                </a:solidFill>
                <a:effectLst>
                  <a:outerShdw blurRad="12700" dist="25400" dir="2700000" rotWithShape="0">
                    <a:srgbClr val="000000"/>
                  </a:outerShdw>
                </a:effectLst>
                <a:latin typeface="Baskerville"/>
                <a:ea typeface="Baskerville"/>
                <a:cs typeface="Baskerville"/>
                <a:sym typeface="Baskerville"/>
              </a:rPr>
              <a:t/>
            </a:r>
            <a:br>
              <a:rPr sz="2800" b="0" dirty="0">
                <a:solidFill>
                  <a:srgbClr val="0000FF"/>
                </a:solidFill>
                <a:effectLst>
                  <a:outerShdw blurRad="12700" dist="25400" dir="2700000" rotWithShape="0">
                    <a:srgbClr val="000000"/>
                  </a:outerShdw>
                </a:effectLst>
                <a:latin typeface="Baskerville"/>
                <a:ea typeface="Baskerville"/>
                <a:cs typeface="Baskerville"/>
                <a:sym typeface="Baskerville"/>
              </a:rPr>
            </a:b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ДИРЕКТИВА 2006/32/ЄС ЄВРОПЕЙСЬКОГО ПАРЛАМЕНТУ І РАДИ</a:t>
            </a:r>
            <a:br>
              <a:rPr sz="2800" dirty="0">
                <a:solidFill>
                  <a:srgbClr val="0000FF"/>
                </a:solidFill>
                <a:effectLst>
                  <a:outerShdw blurRad="12700" dist="25400" dir="2700000" rotWithShape="0">
                    <a:srgbClr val="000000"/>
                  </a:outerShdw>
                </a:effectLst>
                <a:latin typeface="Baskerville"/>
                <a:ea typeface="Baskerville"/>
                <a:cs typeface="Baskerville"/>
                <a:sym typeface="Baskerville"/>
              </a:rPr>
            </a:b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від</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5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квітня</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2006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року</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r>
            <a:br>
              <a:rPr sz="2800" dirty="0">
                <a:solidFill>
                  <a:srgbClr val="0000FF"/>
                </a:solidFill>
                <a:effectLst>
                  <a:outerShdw blurRad="12700" dist="25400" dir="2700000" rotWithShape="0">
                    <a:srgbClr val="000000"/>
                  </a:outerShdw>
                </a:effectLst>
                <a:latin typeface="Baskerville"/>
                <a:ea typeface="Baskerville"/>
                <a:cs typeface="Baskerville"/>
                <a:sym typeface="Baskerville"/>
              </a:rPr>
            </a:b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про</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ефективність</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кінцевого</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використання</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енергії</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та</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енергетичні</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 </a:t>
            </a:r>
            <a:r>
              <a:rPr sz="2800" dirty="0" err="1">
                <a:solidFill>
                  <a:srgbClr val="0000FF"/>
                </a:solidFill>
                <a:effectLst>
                  <a:outerShdw blurRad="12700" dist="25400" dir="2700000" rotWithShape="0">
                    <a:srgbClr val="000000"/>
                  </a:outerShdw>
                </a:effectLst>
                <a:latin typeface="Baskerville"/>
                <a:ea typeface="Baskerville"/>
                <a:cs typeface="Baskerville"/>
                <a:sym typeface="Baskerville"/>
              </a:rPr>
              <a:t>послуги</a:t>
            </a:r>
            <a:r>
              <a:rPr sz="2800" dirty="0">
                <a:solidFill>
                  <a:srgbClr val="0000FF"/>
                </a:solidFill>
                <a:effectLst>
                  <a:outerShdw blurRad="12700" dist="25400" dir="2700000" rotWithShape="0">
                    <a:srgbClr val="000000"/>
                  </a:outerShdw>
                </a:effectLst>
                <a:latin typeface="Baskerville"/>
                <a:ea typeface="Baskerville"/>
                <a:cs typeface="Baskerville"/>
                <a:sym typeface="Baskerville"/>
              </a:rPr>
              <a:t>,</a:t>
            </a:r>
            <a:r>
              <a:rPr sz="2800" dirty="0">
                <a:solidFill>
                  <a:srgbClr val="767367"/>
                </a:solidFill>
                <a:effectLst>
                  <a:outerShdw blurRad="12700" dist="25400" dir="2700000" rotWithShape="0">
                    <a:srgbClr val="000000"/>
                  </a:outerShdw>
                </a:effectLst>
                <a:latin typeface="Baskerville"/>
                <a:ea typeface="Baskerville"/>
                <a:cs typeface="Baskerville"/>
                <a:sym typeface="Baskerville"/>
              </a:rPr>
              <a:t/>
            </a:r>
            <a:br>
              <a:rPr sz="2800" dirty="0">
                <a:solidFill>
                  <a:srgbClr val="767367"/>
                </a:solidFill>
                <a:effectLst>
                  <a:outerShdw blurRad="12700" dist="25400" dir="2700000" rotWithShape="0">
                    <a:srgbClr val="000000"/>
                  </a:outerShdw>
                </a:effectLst>
                <a:latin typeface="Baskerville"/>
                <a:ea typeface="Baskerville"/>
                <a:cs typeface="Baskerville"/>
                <a:sym typeface="Baskerville"/>
              </a:rPr>
            </a:br>
            <a:endParaRPr sz="2800" dirty="0">
              <a:solidFill>
                <a:srgbClr val="767367"/>
              </a:solidFill>
              <a:effectLst>
                <a:outerShdw blurRad="12700" dist="25400" dir="2700000" rotWithShape="0">
                  <a:srgbClr val="000000"/>
                </a:outerShdw>
              </a:effectLst>
              <a:latin typeface="Baskerville"/>
              <a:ea typeface="Baskerville"/>
              <a:cs typeface="Baskerville"/>
              <a:sym typeface="Baskerville"/>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hape 48"/>
          <p:cNvSpPr>
            <a:spLocks noGrp="1"/>
          </p:cNvSpPr>
          <p:nvPr>
            <p:ph type="title" idx="4294967295"/>
          </p:nvPr>
        </p:nvSpPr>
        <p:spPr>
          <a:xfrm>
            <a:off x="787400" y="520700"/>
            <a:ext cx="11430000" cy="8910638"/>
          </a:xfrm>
          <a:prstGeom prst="rect">
            <a:avLst/>
          </a:prstGeom>
          <a:extLst>
            <a:ext uri="{C572A759-6A51-4108-AA02-DFA0A04FC94B}">
              <ma14:wrappingTextBoxFlag xmlns:ma14="http://schemas.microsoft.com/office/mac/drawingml/2011/main" xmlns="" val="1"/>
            </a:ext>
          </a:extLst>
        </p:spPr>
        <p:txBody>
          <a:bodyPr>
            <a:normAutofit/>
          </a:bodyPr>
          <a:lstStyle/>
          <a:p>
            <a:pPr indent="88900" algn="just" defTabSz="449262">
              <a:lnSpc>
                <a:spcPct val="130000"/>
              </a:lnSpc>
              <a:defRPr sz="2800">
                <a:solidFill>
                  <a:srgbClr val="000000"/>
                </a:solidFill>
                <a:latin typeface="Times New Roman"/>
                <a:ea typeface="Times New Roman"/>
                <a:cs typeface="Times New Roman"/>
                <a:sym typeface="Times New Roman"/>
              </a:defRPr>
            </a:pPr>
            <a:r>
              <a:rPr dirty="0"/>
              <a:t>   40% </a:t>
            </a:r>
            <a:r>
              <a:rPr dirty="0" err="1"/>
              <a:t>загального</a:t>
            </a:r>
            <a:r>
              <a:rPr dirty="0"/>
              <a:t> </a:t>
            </a:r>
            <a:r>
              <a:rPr dirty="0" err="1"/>
              <a:t>споживання</a:t>
            </a:r>
            <a:r>
              <a:rPr dirty="0"/>
              <a:t> </a:t>
            </a:r>
            <a:r>
              <a:rPr dirty="0" err="1"/>
              <a:t>енергії</a:t>
            </a:r>
            <a:r>
              <a:rPr dirty="0"/>
              <a:t> у </a:t>
            </a:r>
            <a:r>
              <a:rPr dirty="0" err="1"/>
              <a:t>Співтоваристві</a:t>
            </a:r>
            <a:r>
              <a:rPr dirty="0"/>
              <a:t> </a:t>
            </a:r>
            <a:r>
              <a:rPr dirty="0" err="1"/>
              <a:t>припадає</a:t>
            </a:r>
            <a:r>
              <a:rPr dirty="0"/>
              <a:t> </a:t>
            </a:r>
            <a:r>
              <a:rPr dirty="0" err="1"/>
              <a:t>на</a:t>
            </a:r>
            <a:r>
              <a:rPr dirty="0"/>
              <a:t> </a:t>
            </a:r>
            <a:r>
              <a:rPr dirty="0" err="1"/>
              <a:t>будівлі</a:t>
            </a:r>
            <a:r>
              <a:rPr dirty="0"/>
              <a:t>. </a:t>
            </a:r>
            <a:r>
              <a:rPr dirty="0" err="1"/>
              <a:t>Сектор</a:t>
            </a:r>
            <a:r>
              <a:rPr dirty="0"/>
              <a:t> </a:t>
            </a:r>
            <a:r>
              <a:rPr dirty="0" err="1"/>
              <a:t>знаходиться</a:t>
            </a:r>
            <a:r>
              <a:rPr dirty="0"/>
              <a:t> </a:t>
            </a:r>
            <a:r>
              <a:rPr dirty="0" err="1"/>
              <a:t>на</a:t>
            </a:r>
            <a:r>
              <a:rPr dirty="0"/>
              <a:t> </a:t>
            </a:r>
            <a:r>
              <a:rPr dirty="0" err="1"/>
              <a:t>етапі</a:t>
            </a:r>
            <a:r>
              <a:rPr dirty="0"/>
              <a:t> </a:t>
            </a:r>
            <a:r>
              <a:rPr dirty="0" err="1"/>
              <a:t>розширення</a:t>
            </a:r>
            <a:r>
              <a:rPr dirty="0"/>
              <a:t>,  </a:t>
            </a:r>
            <a:r>
              <a:rPr dirty="0" err="1"/>
              <a:t>що</a:t>
            </a:r>
            <a:r>
              <a:rPr dirty="0"/>
              <a:t> </a:t>
            </a:r>
            <a:r>
              <a:rPr dirty="0" err="1"/>
              <a:t>призведе</a:t>
            </a:r>
            <a:r>
              <a:rPr dirty="0"/>
              <a:t> </a:t>
            </a:r>
            <a:r>
              <a:rPr dirty="0" err="1"/>
              <a:t>до</a:t>
            </a:r>
            <a:r>
              <a:rPr dirty="0"/>
              <a:t> </a:t>
            </a:r>
            <a:r>
              <a:rPr dirty="0" err="1"/>
              <a:t>збільшення</a:t>
            </a:r>
            <a:r>
              <a:rPr dirty="0"/>
              <a:t> </a:t>
            </a:r>
            <a:r>
              <a:rPr dirty="0" err="1"/>
              <a:t>споживання</a:t>
            </a:r>
            <a:r>
              <a:rPr dirty="0"/>
              <a:t> </a:t>
            </a:r>
            <a:r>
              <a:rPr dirty="0" err="1"/>
              <a:t>енергії</a:t>
            </a:r>
            <a:r>
              <a:rPr dirty="0"/>
              <a:t>. </a:t>
            </a:r>
            <a:r>
              <a:rPr dirty="0" err="1"/>
              <a:t>Тому</a:t>
            </a:r>
            <a:r>
              <a:rPr dirty="0"/>
              <a:t> </a:t>
            </a:r>
            <a:r>
              <a:rPr dirty="0" err="1"/>
              <a:t>зменшення</a:t>
            </a:r>
            <a:r>
              <a:rPr dirty="0"/>
              <a:t> </a:t>
            </a:r>
            <a:r>
              <a:rPr dirty="0" err="1"/>
              <a:t>споживання</a:t>
            </a:r>
            <a:r>
              <a:rPr dirty="0"/>
              <a:t> </a:t>
            </a:r>
            <a:r>
              <a:rPr dirty="0" err="1"/>
              <a:t>енергії</a:t>
            </a:r>
            <a:r>
              <a:rPr dirty="0"/>
              <a:t> </a:t>
            </a:r>
            <a:r>
              <a:rPr dirty="0" err="1"/>
              <a:t>та</a:t>
            </a:r>
            <a:r>
              <a:rPr dirty="0"/>
              <a:t> </a:t>
            </a:r>
            <a:r>
              <a:rPr dirty="0" err="1"/>
              <a:t>використання</a:t>
            </a:r>
            <a:r>
              <a:rPr dirty="0"/>
              <a:t> </a:t>
            </a:r>
            <a:r>
              <a:rPr dirty="0" err="1"/>
              <a:t>енергії</a:t>
            </a:r>
            <a:r>
              <a:rPr dirty="0"/>
              <a:t> з </a:t>
            </a:r>
            <a:r>
              <a:rPr dirty="0" err="1"/>
              <a:t>альтернативних</a:t>
            </a:r>
            <a:r>
              <a:rPr dirty="0"/>
              <a:t> </a:t>
            </a:r>
            <a:r>
              <a:rPr dirty="0" err="1"/>
              <a:t>джерел</a:t>
            </a:r>
            <a:r>
              <a:rPr dirty="0"/>
              <a:t> у </a:t>
            </a:r>
            <a:r>
              <a:rPr dirty="0" err="1"/>
              <a:t>секторі</a:t>
            </a:r>
            <a:r>
              <a:rPr dirty="0"/>
              <a:t> </a:t>
            </a:r>
            <a:r>
              <a:rPr dirty="0" err="1"/>
              <a:t>будівництва</a:t>
            </a:r>
            <a:r>
              <a:rPr dirty="0"/>
              <a:t> </a:t>
            </a:r>
            <a:r>
              <a:rPr dirty="0" err="1"/>
              <a:t>становить</a:t>
            </a:r>
            <a:r>
              <a:rPr dirty="0"/>
              <a:t> </a:t>
            </a:r>
            <a:r>
              <a:rPr dirty="0" err="1"/>
              <a:t>важливу</a:t>
            </a:r>
            <a:r>
              <a:rPr dirty="0"/>
              <a:t> </a:t>
            </a:r>
            <a:r>
              <a:rPr dirty="0" err="1"/>
              <a:t>частину</a:t>
            </a:r>
            <a:r>
              <a:rPr dirty="0"/>
              <a:t> </a:t>
            </a:r>
            <a:r>
              <a:rPr dirty="0" err="1"/>
              <a:t>заходів</a:t>
            </a:r>
            <a:r>
              <a:rPr dirty="0"/>
              <a:t>, </a:t>
            </a:r>
            <a:r>
              <a:rPr dirty="0" err="1"/>
              <a:t>необхідних</a:t>
            </a:r>
            <a:r>
              <a:rPr dirty="0"/>
              <a:t> </a:t>
            </a:r>
            <a:r>
              <a:rPr dirty="0" err="1"/>
              <a:t>для</a:t>
            </a:r>
            <a:r>
              <a:rPr dirty="0"/>
              <a:t> </a:t>
            </a:r>
            <a:r>
              <a:rPr dirty="0" err="1"/>
              <a:t>зменшення</a:t>
            </a:r>
            <a:r>
              <a:rPr dirty="0"/>
              <a:t> </a:t>
            </a:r>
            <a:r>
              <a:rPr dirty="0" err="1"/>
              <a:t>енергетичної</a:t>
            </a:r>
            <a:r>
              <a:rPr dirty="0"/>
              <a:t> </a:t>
            </a:r>
            <a:r>
              <a:rPr dirty="0" err="1"/>
              <a:t>залежності</a:t>
            </a:r>
            <a:r>
              <a:rPr dirty="0"/>
              <a:t> </a:t>
            </a:r>
            <a:r>
              <a:rPr dirty="0" err="1"/>
              <a:t>Союзу</a:t>
            </a:r>
            <a:r>
              <a:rPr dirty="0"/>
              <a:t> </a:t>
            </a:r>
            <a:r>
              <a:rPr dirty="0" err="1"/>
              <a:t>та</a:t>
            </a:r>
            <a:r>
              <a:rPr dirty="0"/>
              <a:t> </a:t>
            </a:r>
            <a:r>
              <a:rPr dirty="0" err="1"/>
              <a:t>викидів</a:t>
            </a:r>
            <a:r>
              <a:rPr dirty="0"/>
              <a:t> </a:t>
            </a:r>
            <a:r>
              <a:rPr dirty="0" err="1"/>
              <a:t>парникових</a:t>
            </a:r>
            <a:r>
              <a:rPr dirty="0"/>
              <a:t> </a:t>
            </a:r>
            <a:r>
              <a:rPr dirty="0" err="1"/>
              <a:t>газів</a:t>
            </a:r>
            <a:r>
              <a:rPr dirty="0"/>
              <a:t>. </a:t>
            </a:r>
            <a:r>
              <a:rPr dirty="0" err="1"/>
              <a:t>Разом</a:t>
            </a:r>
            <a:r>
              <a:rPr dirty="0"/>
              <a:t> </a:t>
            </a:r>
            <a:r>
              <a:rPr dirty="0" err="1"/>
              <a:t>із</a:t>
            </a:r>
            <a:r>
              <a:rPr dirty="0"/>
              <a:t> </a:t>
            </a:r>
            <a:r>
              <a:rPr dirty="0" err="1"/>
              <a:t>збільшеним</a:t>
            </a:r>
            <a:r>
              <a:rPr dirty="0"/>
              <a:t> </a:t>
            </a:r>
            <a:r>
              <a:rPr dirty="0" err="1"/>
              <a:t>використанням</a:t>
            </a:r>
            <a:r>
              <a:rPr dirty="0"/>
              <a:t> </a:t>
            </a:r>
            <a:r>
              <a:rPr dirty="0" err="1"/>
              <a:t>енергії</a:t>
            </a:r>
            <a:r>
              <a:rPr dirty="0"/>
              <a:t> з </a:t>
            </a:r>
            <a:r>
              <a:rPr dirty="0" err="1"/>
              <a:t>відновлювальних</a:t>
            </a:r>
            <a:r>
              <a:rPr dirty="0"/>
              <a:t> </a:t>
            </a:r>
            <a:r>
              <a:rPr dirty="0" err="1"/>
              <a:t>джерел</a:t>
            </a:r>
            <a:r>
              <a:rPr dirty="0"/>
              <a:t>   </a:t>
            </a:r>
            <a:r>
              <a:rPr dirty="0" err="1"/>
              <a:t>енергії</a:t>
            </a:r>
            <a:r>
              <a:rPr dirty="0"/>
              <a:t>.</a:t>
            </a:r>
            <a:br>
              <a:rPr dirty="0"/>
            </a:br>
            <a:r>
              <a:rPr dirty="0" err="1"/>
              <a:t>Управління</a:t>
            </a:r>
            <a:r>
              <a:rPr dirty="0"/>
              <a:t> </a:t>
            </a:r>
            <a:r>
              <a:rPr dirty="0" err="1"/>
              <a:t>попитом</a:t>
            </a:r>
            <a:r>
              <a:rPr dirty="0"/>
              <a:t> </a:t>
            </a:r>
            <a:r>
              <a:rPr dirty="0" err="1"/>
              <a:t>енергії</a:t>
            </a:r>
            <a:r>
              <a:rPr dirty="0"/>
              <a:t> є </a:t>
            </a:r>
            <a:r>
              <a:rPr dirty="0" err="1"/>
              <a:t>важливим</a:t>
            </a:r>
            <a:r>
              <a:rPr dirty="0"/>
              <a:t> </a:t>
            </a:r>
            <a:r>
              <a:rPr dirty="0" err="1"/>
              <a:t>інструментом</a:t>
            </a:r>
            <a:r>
              <a:rPr dirty="0"/>
              <a:t>, </a:t>
            </a:r>
            <a:r>
              <a:rPr dirty="0" err="1"/>
              <a:t>що</a:t>
            </a:r>
            <a:r>
              <a:rPr dirty="0"/>
              <a:t> </a:t>
            </a:r>
            <a:r>
              <a:rPr dirty="0" err="1"/>
              <a:t>дозволить</a:t>
            </a:r>
            <a:r>
              <a:rPr dirty="0"/>
              <a:t> </a:t>
            </a:r>
            <a:r>
              <a:rPr dirty="0" err="1"/>
              <a:t>Союзу</a:t>
            </a:r>
            <a:r>
              <a:rPr dirty="0"/>
              <a:t> </a:t>
            </a:r>
            <a:r>
              <a:rPr dirty="0" err="1"/>
              <a:t>здійснювати</a:t>
            </a:r>
            <a:r>
              <a:rPr dirty="0"/>
              <a:t> </a:t>
            </a:r>
            <a:r>
              <a:rPr dirty="0" err="1"/>
              <a:t>вплив</a:t>
            </a:r>
            <a:r>
              <a:rPr dirty="0"/>
              <a:t> </a:t>
            </a:r>
            <a:r>
              <a:rPr dirty="0" err="1"/>
              <a:t>на</a:t>
            </a:r>
            <a:r>
              <a:rPr dirty="0"/>
              <a:t> </a:t>
            </a:r>
            <a:r>
              <a:rPr dirty="0" err="1"/>
              <a:t>світовий</a:t>
            </a:r>
            <a:r>
              <a:rPr dirty="0"/>
              <a:t> </a:t>
            </a:r>
            <a:r>
              <a:rPr dirty="0" err="1"/>
              <a:t>ринок</a:t>
            </a:r>
            <a:r>
              <a:rPr dirty="0"/>
              <a:t> </a:t>
            </a:r>
            <a:r>
              <a:rPr dirty="0" err="1"/>
              <a:t>енергії</a:t>
            </a:r>
            <a:r>
              <a:rPr dirty="0"/>
              <a:t> і </a:t>
            </a:r>
            <a:r>
              <a:rPr dirty="0" err="1"/>
              <a:t>внаслідок</a:t>
            </a:r>
            <a:r>
              <a:rPr dirty="0"/>
              <a:t> </a:t>
            </a:r>
            <a:r>
              <a:rPr dirty="0" err="1"/>
              <a:t>цього</a:t>
            </a:r>
            <a:r>
              <a:rPr dirty="0"/>
              <a:t> </a:t>
            </a:r>
            <a:r>
              <a:rPr dirty="0" err="1"/>
              <a:t>на</a:t>
            </a:r>
            <a:r>
              <a:rPr dirty="0"/>
              <a:t> </a:t>
            </a:r>
            <a:r>
              <a:rPr dirty="0" err="1"/>
              <a:t>безпеку</a:t>
            </a:r>
            <a:r>
              <a:rPr dirty="0"/>
              <a:t> </a:t>
            </a:r>
            <a:r>
              <a:rPr dirty="0" err="1"/>
              <a:t>середньо</a:t>
            </a:r>
            <a:r>
              <a:rPr dirty="0"/>
              <a:t>- і </a:t>
            </a:r>
            <a:r>
              <a:rPr dirty="0" err="1"/>
              <a:t>довгострокового</a:t>
            </a:r>
            <a:r>
              <a:rPr dirty="0"/>
              <a:t> </a:t>
            </a:r>
            <a:r>
              <a:rPr dirty="0" err="1"/>
              <a:t>енергопостачання</a:t>
            </a:r>
            <a:r>
              <a:rPr dirty="0"/>
              <a:t>.</a:t>
            </a:r>
            <a:br>
              <a:rPr dirty="0"/>
            </a:br>
            <a:r>
              <a:rPr dirty="0"/>
              <a:t/>
            </a:r>
            <a:br>
              <a:rPr dirty="0"/>
            </a:br>
            <a:r>
              <a:rPr dirty="0"/>
              <a:t/>
            </a:r>
            <a:br>
              <a:rPr dirty="0"/>
            </a:br>
            <a:r>
              <a:rPr dirty="0" err="1"/>
              <a:t>Світлова</a:t>
            </a:r>
            <a:r>
              <a:rPr dirty="0"/>
              <a:t> </a:t>
            </a:r>
            <a:r>
              <a:rPr dirty="0" err="1"/>
              <a:t>віддача</a:t>
            </a:r>
            <a:r>
              <a:rPr dirty="0"/>
              <a:t>  </a:t>
            </a:r>
            <a:r>
              <a:rPr dirty="0" err="1"/>
              <a:t>джерел</a:t>
            </a:r>
            <a:r>
              <a:rPr dirty="0"/>
              <a:t> </a:t>
            </a:r>
            <a:r>
              <a:rPr dirty="0" err="1"/>
              <a:t>світла</a:t>
            </a:r>
            <a:r>
              <a:rPr dirty="0"/>
              <a:t> </a:t>
            </a:r>
            <a:r>
              <a:rPr dirty="0" err="1"/>
              <a:t>для</a:t>
            </a:r>
            <a:r>
              <a:rPr dirty="0"/>
              <a:t> </a:t>
            </a:r>
            <a:r>
              <a:rPr dirty="0" err="1"/>
              <a:t>загального</a:t>
            </a:r>
            <a:r>
              <a:rPr dirty="0"/>
              <a:t> </a:t>
            </a:r>
            <a:r>
              <a:rPr dirty="0" err="1"/>
              <a:t>освітлення</a:t>
            </a:r>
            <a:r>
              <a:rPr dirty="0"/>
              <a:t> </a:t>
            </a:r>
            <a:r>
              <a:rPr dirty="0" err="1"/>
              <a:t>приміщень</a:t>
            </a:r>
            <a:r>
              <a:rPr dirty="0"/>
              <a:t> </a:t>
            </a:r>
            <a:r>
              <a:rPr dirty="0" err="1"/>
              <a:t>при</a:t>
            </a:r>
            <a:r>
              <a:rPr dirty="0"/>
              <a:t> </a:t>
            </a:r>
            <a:r>
              <a:rPr dirty="0" err="1"/>
              <a:t>мінімально</a:t>
            </a:r>
            <a:r>
              <a:rPr dirty="0"/>
              <a:t> </a:t>
            </a:r>
            <a:r>
              <a:rPr dirty="0" err="1"/>
              <a:t>допустимих</a:t>
            </a:r>
            <a:r>
              <a:rPr dirty="0"/>
              <a:t> </a:t>
            </a:r>
            <a:r>
              <a:rPr dirty="0" err="1"/>
              <a:t>індексах</a:t>
            </a:r>
            <a:r>
              <a:rPr dirty="0"/>
              <a:t> </a:t>
            </a:r>
            <a:r>
              <a:rPr dirty="0" err="1"/>
              <a:t>кольоропередачі</a:t>
            </a:r>
            <a:r>
              <a:rPr dirty="0"/>
              <a:t> </a:t>
            </a:r>
            <a:r>
              <a:rPr dirty="0" err="1"/>
              <a:t>не</a:t>
            </a:r>
            <a:r>
              <a:rPr dirty="0"/>
              <a:t> </a:t>
            </a:r>
            <a:r>
              <a:rPr dirty="0" err="1"/>
              <a:t>повинна</a:t>
            </a:r>
            <a:r>
              <a:rPr dirty="0"/>
              <a:t> </a:t>
            </a:r>
            <a:r>
              <a:rPr dirty="0" err="1"/>
              <a:t>бути</a:t>
            </a:r>
            <a:r>
              <a:rPr dirty="0"/>
              <a:t> </a:t>
            </a:r>
            <a:r>
              <a:rPr dirty="0" err="1"/>
              <a:t>менше</a:t>
            </a:r>
            <a:r>
              <a:rPr dirty="0"/>
              <a:t> </a:t>
            </a:r>
            <a:r>
              <a:rPr dirty="0" err="1"/>
              <a:t>значень</a:t>
            </a:r>
            <a:r>
              <a:rPr dirty="0"/>
              <a:t>, </a:t>
            </a:r>
            <a:r>
              <a:rPr dirty="0" err="1"/>
              <a:t>наведених</a:t>
            </a:r>
            <a:r>
              <a:rPr dirty="0"/>
              <a:t> в </a:t>
            </a:r>
            <a:r>
              <a:rPr dirty="0" err="1"/>
              <a:t>таблиці</a:t>
            </a:r>
            <a:r>
              <a:rPr dirty="0"/>
              <a:t> 8.1</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186183378"/>
              </p:ext>
            </p:extLst>
          </p:nvPr>
        </p:nvGraphicFramePr>
        <p:xfrm>
          <a:off x="309711" y="268286"/>
          <a:ext cx="12313367" cy="9197222"/>
        </p:xfrm>
        <a:graphic>
          <a:graphicData uri="http://schemas.openxmlformats.org/drawingml/2006/table">
            <a:tbl>
              <a:tblPr firstRow="1" firstCol="1" bandRow="1">
                <a:tableStyleId>{5940675A-B579-460E-94D1-54222C63F5DA}</a:tableStyleId>
              </a:tblPr>
              <a:tblGrid>
                <a:gridCol w="34837">
                  <a:extLst>
                    <a:ext uri="{9D8B030D-6E8A-4147-A177-3AD203B41FA5}">
                      <a16:colId xmlns:a16="http://schemas.microsoft.com/office/drawing/2014/main" val="2586605462"/>
                    </a:ext>
                  </a:extLst>
                </a:gridCol>
                <a:gridCol w="2416839">
                  <a:extLst>
                    <a:ext uri="{9D8B030D-6E8A-4147-A177-3AD203B41FA5}">
                      <a16:colId xmlns:a16="http://schemas.microsoft.com/office/drawing/2014/main" val="4144002980"/>
                    </a:ext>
                  </a:extLst>
                </a:gridCol>
                <a:gridCol w="1225838">
                  <a:extLst>
                    <a:ext uri="{9D8B030D-6E8A-4147-A177-3AD203B41FA5}">
                      <a16:colId xmlns:a16="http://schemas.microsoft.com/office/drawing/2014/main" val="1130563571"/>
                    </a:ext>
                  </a:extLst>
                </a:gridCol>
                <a:gridCol w="1000045">
                  <a:extLst>
                    <a:ext uri="{9D8B030D-6E8A-4147-A177-3AD203B41FA5}">
                      <a16:colId xmlns:a16="http://schemas.microsoft.com/office/drawing/2014/main" val="1844056255"/>
                    </a:ext>
                  </a:extLst>
                </a:gridCol>
                <a:gridCol w="1411174">
                  <a:extLst>
                    <a:ext uri="{9D8B030D-6E8A-4147-A177-3AD203B41FA5}">
                      <a16:colId xmlns:a16="http://schemas.microsoft.com/office/drawing/2014/main" val="882305318"/>
                    </a:ext>
                  </a:extLst>
                </a:gridCol>
                <a:gridCol w="1225838">
                  <a:extLst>
                    <a:ext uri="{9D8B030D-6E8A-4147-A177-3AD203B41FA5}">
                      <a16:colId xmlns:a16="http://schemas.microsoft.com/office/drawing/2014/main" val="695285972"/>
                    </a:ext>
                  </a:extLst>
                </a:gridCol>
                <a:gridCol w="1225838">
                  <a:extLst>
                    <a:ext uri="{9D8B030D-6E8A-4147-A177-3AD203B41FA5}">
                      <a16:colId xmlns:a16="http://schemas.microsoft.com/office/drawing/2014/main" val="3559506138"/>
                    </a:ext>
                  </a:extLst>
                </a:gridCol>
                <a:gridCol w="1225838">
                  <a:extLst>
                    <a:ext uri="{9D8B030D-6E8A-4147-A177-3AD203B41FA5}">
                      <a16:colId xmlns:a16="http://schemas.microsoft.com/office/drawing/2014/main" val="2163558608"/>
                    </a:ext>
                  </a:extLst>
                </a:gridCol>
                <a:gridCol w="2547120">
                  <a:extLst>
                    <a:ext uri="{9D8B030D-6E8A-4147-A177-3AD203B41FA5}">
                      <a16:colId xmlns:a16="http://schemas.microsoft.com/office/drawing/2014/main" val="584778962"/>
                    </a:ext>
                  </a:extLst>
                </a:gridCol>
              </a:tblGrid>
              <a:tr h="2284771">
                <a:tc gridSpan="2">
                  <a:txBody>
                    <a:bodyPr/>
                    <a:lstStyle/>
                    <a:p>
                      <a:pPr>
                        <a:lnSpc>
                          <a:spcPct val="160000"/>
                        </a:lnSpc>
                        <a:spcAft>
                          <a:spcPts val="0"/>
                        </a:spcAft>
                      </a:pPr>
                      <a:r>
                        <a:rPr lang="ru-RU" sz="2800" dirty="0">
                          <a:effectLst/>
                        </a:rPr>
                        <a:t>Тип лампы</a:t>
                      </a: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hMerge="1">
                  <a:txBody>
                    <a:bodyPr/>
                    <a:lstStyle/>
                    <a:p>
                      <a:endParaRPr lang="ru-RU"/>
                    </a:p>
                  </a:txBody>
                  <a:tcPr/>
                </a:tc>
                <a:tc>
                  <a:txBody>
                    <a:bodyPr/>
                    <a:lstStyle/>
                    <a:p>
                      <a:pPr>
                        <a:lnSpc>
                          <a:spcPct val="160000"/>
                        </a:lnSpc>
                        <a:spcAft>
                          <a:spcPts val="0"/>
                        </a:spcAft>
                      </a:pPr>
                      <a:r>
                        <a:rPr lang="ru-RU" sz="1600" dirty="0">
                          <a:effectLst/>
                        </a:rPr>
                        <a:t>Средний срок службы (часов горения)</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dirty="0">
                          <a:effectLst/>
                        </a:rPr>
                        <a:t>КПД устройства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Эффективность (Лм/Вт)</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Уменьшение светового потока к концу срока службы лампы</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Температура эксплуатации</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Гарантийный срок</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dirty="0">
                          <a:effectLst/>
                        </a:rPr>
                        <a:t>Обслуживание в процессе эксплуатации 5 лет</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extLst>
                  <a:ext uri="{0D108BD9-81ED-4DB2-BD59-A6C34878D82A}">
                    <a16:rowId xmlns:a16="http://schemas.microsoft.com/office/drawing/2014/main" val="1607413002"/>
                  </a:ext>
                </a:extLst>
              </a:tr>
              <a:tr h="403069">
                <a:tc>
                  <a:txBody>
                    <a:bodyPr/>
                    <a:lstStyle/>
                    <a:p>
                      <a:pPr>
                        <a:lnSpc>
                          <a:spcPct val="115000"/>
                        </a:lnSpc>
                        <a:spcAft>
                          <a:spcPts val="1000"/>
                        </a:spcAft>
                      </a:pPr>
                      <a:r>
                        <a:rPr lang="ru-RU" sz="11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60000"/>
                        </a:lnSpc>
                        <a:spcAft>
                          <a:spcPts val="0"/>
                        </a:spcAft>
                      </a:pPr>
                      <a:r>
                        <a:rPr lang="ru-RU" sz="1600" dirty="0">
                          <a:effectLst/>
                        </a:rPr>
                        <a:t>Накаливание</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1000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0,1</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4-6</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40-60%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-50…+70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нет</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dirty="0">
                          <a:effectLst/>
                        </a:rPr>
                        <a:t>Замена ламп</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extLst>
                  <a:ext uri="{0D108BD9-81ED-4DB2-BD59-A6C34878D82A}">
                    <a16:rowId xmlns:a16="http://schemas.microsoft.com/office/drawing/2014/main" val="178222050"/>
                  </a:ext>
                </a:extLst>
              </a:tr>
              <a:tr h="937917">
                <a:tc>
                  <a:txBody>
                    <a:bodyPr/>
                    <a:lstStyle/>
                    <a:p>
                      <a:pPr>
                        <a:lnSpc>
                          <a:spcPct val="115000"/>
                        </a:lnSpc>
                        <a:spcAft>
                          <a:spcPts val="1000"/>
                        </a:spcAft>
                      </a:pPr>
                      <a:r>
                        <a:rPr lang="ru-RU" sz="11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60000"/>
                        </a:lnSpc>
                        <a:spcAft>
                          <a:spcPts val="0"/>
                        </a:spcAft>
                      </a:pPr>
                      <a:r>
                        <a:rPr lang="ru-RU" sz="1800" dirty="0">
                          <a:effectLst/>
                        </a:rPr>
                        <a:t>Ртутная высокого давления</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800">
                          <a:effectLst/>
                        </a:rPr>
                        <a:t>4000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800">
                          <a:effectLst/>
                        </a:rPr>
                        <a:t>0,85</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800">
                          <a:effectLst/>
                        </a:rPr>
                        <a:t>20-24</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800">
                          <a:effectLst/>
                        </a:rPr>
                        <a:t>40-60%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800">
                          <a:effectLst/>
                        </a:rPr>
                        <a:t>-40…+40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800">
                          <a:effectLst/>
                        </a:rPr>
                        <a:t>нет</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800" dirty="0">
                          <a:effectLst/>
                        </a:rPr>
                        <a:t>Замена ламп и стартера</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extLst>
                  <a:ext uri="{0D108BD9-81ED-4DB2-BD59-A6C34878D82A}">
                    <a16:rowId xmlns:a16="http://schemas.microsoft.com/office/drawing/2014/main" val="1034147941"/>
                  </a:ext>
                </a:extLst>
              </a:tr>
              <a:tr h="779411">
                <a:tc>
                  <a:txBody>
                    <a:bodyPr/>
                    <a:lstStyle/>
                    <a:p>
                      <a:pPr>
                        <a:lnSpc>
                          <a:spcPct val="115000"/>
                        </a:lnSpc>
                        <a:spcAft>
                          <a:spcPts val="1000"/>
                        </a:spcAft>
                      </a:pPr>
                      <a:r>
                        <a:rPr lang="ru-RU" sz="11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60000"/>
                        </a:lnSpc>
                        <a:spcAft>
                          <a:spcPts val="0"/>
                        </a:spcAft>
                      </a:pPr>
                      <a:r>
                        <a:rPr lang="ru-RU" sz="1600">
                          <a:effectLst/>
                        </a:rPr>
                        <a:t>Люминесцентная</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8000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0,85</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26-29</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40-50%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+10…+40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нет</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dirty="0">
                          <a:effectLst/>
                        </a:rPr>
                        <a:t>Замена ламп и стартера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extLst>
                  <a:ext uri="{0D108BD9-81ED-4DB2-BD59-A6C34878D82A}">
                    <a16:rowId xmlns:a16="http://schemas.microsoft.com/office/drawing/2014/main" val="4012522130"/>
                  </a:ext>
                </a:extLst>
              </a:tr>
              <a:tr h="1155751">
                <a:tc>
                  <a:txBody>
                    <a:bodyPr/>
                    <a:lstStyle/>
                    <a:p>
                      <a:pPr>
                        <a:lnSpc>
                          <a:spcPct val="115000"/>
                        </a:lnSpc>
                        <a:spcAft>
                          <a:spcPts val="1000"/>
                        </a:spcAft>
                      </a:pPr>
                      <a:r>
                        <a:rPr lang="ru-RU" sz="11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60000"/>
                        </a:lnSpc>
                        <a:spcAft>
                          <a:spcPts val="0"/>
                        </a:spcAft>
                      </a:pPr>
                      <a:r>
                        <a:rPr lang="ru-RU" sz="1600">
                          <a:effectLst/>
                        </a:rPr>
                        <a:t>Компакт Люминесцентная</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8000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0,5-0,85</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18-22</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15-30%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-20…+40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3 месяца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dirty="0">
                          <a:effectLst/>
                        </a:rPr>
                        <a:t>Замена ламп</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extLst>
                  <a:ext uri="{0D108BD9-81ED-4DB2-BD59-A6C34878D82A}">
                    <a16:rowId xmlns:a16="http://schemas.microsoft.com/office/drawing/2014/main" val="1126513629"/>
                  </a:ext>
                </a:extLst>
              </a:tr>
              <a:tr h="1155751">
                <a:tc>
                  <a:txBody>
                    <a:bodyPr/>
                    <a:lstStyle/>
                    <a:p>
                      <a:pPr>
                        <a:lnSpc>
                          <a:spcPct val="115000"/>
                        </a:lnSpc>
                        <a:spcAft>
                          <a:spcPts val="1000"/>
                        </a:spcAft>
                      </a:pPr>
                      <a:r>
                        <a:rPr lang="ru-RU" sz="11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60000"/>
                        </a:lnSpc>
                        <a:spcAft>
                          <a:spcPts val="0"/>
                        </a:spcAft>
                      </a:pPr>
                      <a:r>
                        <a:rPr lang="ru-RU" sz="1600">
                          <a:effectLst/>
                        </a:rPr>
                        <a:t>Натриевая высокого давления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2000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0,85</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42-50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40-60%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-20…+40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нет</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dirty="0">
                          <a:effectLst/>
                        </a:rPr>
                        <a:t>Замена ламп и стартера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extLst>
                  <a:ext uri="{0D108BD9-81ED-4DB2-BD59-A6C34878D82A}">
                    <a16:rowId xmlns:a16="http://schemas.microsoft.com/office/drawing/2014/main" val="655468412"/>
                  </a:ext>
                </a:extLst>
              </a:tr>
              <a:tr h="779411">
                <a:tc>
                  <a:txBody>
                    <a:bodyPr/>
                    <a:lstStyle/>
                    <a:p>
                      <a:pPr>
                        <a:lnSpc>
                          <a:spcPct val="115000"/>
                        </a:lnSpc>
                        <a:spcAft>
                          <a:spcPts val="1000"/>
                        </a:spcAft>
                      </a:pPr>
                      <a:r>
                        <a:rPr lang="ru-RU" sz="11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60000"/>
                        </a:lnSpc>
                        <a:spcAft>
                          <a:spcPts val="0"/>
                        </a:spcAft>
                      </a:pPr>
                      <a:r>
                        <a:rPr lang="ru-RU" sz="1600">
                          <a:effectLst/>
                        </a:rPr>
                        <a:t>Металло-галогенная</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8000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0,65-0,8</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24-36</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15-20%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-20…+40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Особые условия</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dirty="0">
                          <a:effectLst/>
                        </a:rPr>
                        <a:t>Замена ламп и стартера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extLst>
                  <a:ext uri="{0D108BD9-81ED-4DB2-BD59-A6C34878D82A}">
                    <a16:rowId xmlns:a16="http://schemas.microsoft.com/office/drawing/2014/main" val="2308039423"/>
                  </a:ext>
                </a:extLst>
              </a:tr>
              <a:tr h="779411">
                <a:tc>
                  <a:txBody>
                    <a:bodyPr/>
                    <a:lstStyle/>
                    <a:p>
                      <a:pPr>
                        <a:lnSpc>
                          <a:spcPct val="115000"/>
                        </a:lnSpc>
                        <a:spcAft>
                          <a:spcPts val="1000"/>
                        </a:spcAft>
                      </a:pPr>
                      <a:r>
                        <a:rPr lang="ru-RU" sz="11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60000"/>
                        </a:lnSpc>
                        <a:spcAft>
                          <a:spcPts val="0"/>
                        </a:spcAft>
                      </a:pPr>
                      <a:r>
                        <a:rPr lang="ru-RU" sz="1600">
                          <a:effectLst/>
                        </a:rPr>
                        <a:t>Светодиодная</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60000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0,95</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87-95</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20-30%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-45…+60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2-4 года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dirty="0">
                          <a:effectLst/>
                        </a:rPr>
                        <a:t>Технологическая чистка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extLst>
                  <a:ext uri="{0D108BD9-81ED-4DB2-BD59-A6C34878D82A}">
                    <a16:rowId xmlns:a16="http://schemas.microsoft.com/office/drawing/2014/main" val="3105912267"/>
                  </a:ext>
                </a:extLst>
              </a:tr>
              <a:tr h="821063">
                <a:tc>
                  <a:txBody>
                    <a:bodyPr/>
                    <a:lstStyle/>
                    <a:p>
                      <a:pPr>
                        <a:lnSpc>
                          <a:spcPct val="115000"/>
                        </a:lnSpc>
                        <a:spcAft>
                          <a:spcPts val="1000"/>
                        </a:spcAft>
                      </a:pPr>
                      <a:r>
                        <a:rPr lang="ru-RU" sz="11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60000"/>
                        </a:lnSpc>
                        <a:spcAft>
                          <a:spcPts val="0"/>
                        </a:spcAft>
                      </a:pPr>
                      <a:r>
                        <a:rPr lang="ru-RU" sz="1600">
                          <a:effectLst/>
                        </a:rPr>
                        <a:t>Индукционная (холодная плазма)</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100000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0,9</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80-120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10-15%</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-42…+50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a:effectLst/>
                        </a:rPr>
                        <a:t>5 лет</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tc>
                  <a:txBody>
                    <a:bodyPr/>
                    <a:lstStyle/>
                    <a:p>
                      <a:pPr>
                        <a:lnSpc>
                          <a:spcPct val="160000"/>
                        </a:lnSpc>
                        <a:spcAft>
                          <a:spcPts val="0"/>
                        </a:spcAft>
                      </a:pPr>
                      <a:r>
                        <a:rPr lang="ru-RU" sz="1600" dirty="0">
                          <a:effectLst/>
                        </a:rPr>
                        <a:t>Технологическая чистка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437" marR="9437" marT="9437" marB="9437" anchor="ctr"/>
                </a:tc>
                <a:extLst>
                  <a:ext uri="{0D108BD9-81ED-4DB2-BD59-A6C34878D82A}">
                    <a16:rowId xmlns:a16="http://schemas.microsoft.com/office/drawing/2014/main" val="2012113899"/>
                  </a:ext>
                </a:extLst>
              </a:tr>
            </a:tbl>
          </a:graphicData>
        </a:graphic>
      </p:graphicFrame>
    </p:spTree>
    <p:extLst>
      <p:ext uri="{BB962C8B-B14F-4D97-AF65-F5344CB8AC3E}">
        <p14:creationId xmlns:p14="http://schemas.microsoft.com/office/powerpoint/2010/main" val="37243192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46856991"/>
              </p:ext>
            </p:extLst>
          </p:nvPr>
        </p:nvGraphicFramePr>
        <p:xfrm>
          <a:off x="-626392" y="-352"/>
          <a:ext cx="13631192" cy="10115157"/>
        </p:xfrm>
        <a:graphic>
          <a:graphicData uri="http://schemas.openxmlformats.org/drawingml/2006/table">
            <a:tbl>
              <a:tblPr firstRow="1" firstCol="1" bandRow="1"/>
              <a:tblGrid>
                <a:gridCol w="4643211">
                  <a:extLst>
                    <a:ext uri="{9D8B030D-6E8A-4147-A177-3AD203B41FA5}">
                      <a16:colId xmlns:a16="http://schemas.microsoft.com/office/drawing/2014/main" val="400252740"/>
                    </a:ext>
                  </a:extLst>
                </a:gridCol>
                <a:gridCol w="2450345">
                  <a:extLst>
                    <a:ext uri="{9D8B030D-6E8A-4147-A177-3AD203B41FA5}">
                      <a16:colId xmlns:a16="http://schemas.microsoft.com/office/drawing/2014/main" val="946075134"/>
                    </a:ext>
                  </a:extLst>
                </a:gridCol>
                <a:gridCol w="1981310">
                  <a:extLst>
                    <a:ext uri="{9D8B030D-6E8A-4147-A177-3AD203B41FA5}">
                      <a16:colId xmlns:a16="http://schemas.microsoft.com/office/drawing/2014/main" val="2499371751"/>
                    </a:ext>
                  </a:extLst>
                </a:gridCol>
                <a:gridCol w="1981310">
                  <a:extLst>
                    <a:ext uri="{9D8B030D-6E8A-4147-A177-3AD203B41FA5}">
                      <a16:colId xmlns:a16="http://schemas.microsoft.com/office/drawing/2014/main" val="2208872330"/>
                    </a:ext>
                  </a:extLst>
                </a:gridCol>
                <a:gridCol w="1850550">
                  <a:extLst>
                    <a:ext uri="{9D8B030D-6E8A-4147-A177-3AD203B41FA5}">
                      <a16:colId xmlns:a16="http://schemas.microsoft.com/office/drawing/2014/main" val="1692875830"/>
                    </a:ext>
                  </a:extLst>
                </a:gridCol>
                <a:gridCol w="724466">
                  <a:extLst>
                    <a:ext uri="{9D8B030D-6E8A-4147-A177-3AD203B41FA5}">
                      <a16:colId xmlns:a16="http://schemas.microsoft.com/office/drawing/2014/main" val="4192455908"/>
                    </a:ext>
                  </a:extLst>
                </a:gridCol>
              </a:tblGrid>
              <a:tr h="792087">
                <a:tc gridSpan="6">
                  <a:txBody>
                    <a:bodyPr/>
                    <a:lstStyle/>
                    <a:p>
                      <a:pPr algn="just">
                        <a:lnSpc>
                          <a:spcPct val="115000"/>
                        </a:lnSpc>
                        <a:spcAft>
                          <a:spcPts val="0"/>
                        </a:spcAft>
                      </a:pPr>
                      <a:r>
                        <a:rPr lang="uk-UA" sz="1800" b="1" spc="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Таблиця 8.1 Мінімальна світлова віддача джерел світла для штучного освітлення приміщень при мінімально допустимих </a:t>
                      </a:r>
                      <a:r>
                        <a:rPr lang="uk-UA" sz="2000" b="1" spc="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індексах </a:t>
                      </a:r>
                      <a:r>
                        <a:rPr lang="uk-UA" sz="2000" b="1" spc="5"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коллоропередачі</a:t>
                      </a:r>
                      <a:r>
                        <a:rPr lang="uk-UA" sz="2000" b="1" spc="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3346979398"/>
                  </a:ext>
                </a:extLst>
              </a:tr>
              <a:tr h="1028821">
                <a:tc rowSpan="2">
                  <a:txBody>
                    <a:bodyPr/>
                    <a:lstStyle/>
                    <a:p>
                      <a:pPr marL="362585" algn="l">
                        <a:lnSpc>
                          <a:spcPct val="150000"/>
                        </a:lnSpc>
                        <a:spcAft>
                          <a:spcPts val="0"/>
                        </a:spcAft>
                      </a:pPr>
                      <a:r>
                        <a:rPr lang="uk-UA" sz="1800" b="1" spc="-1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Тип джерела світла</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lgn="ctr">
                        <a:lnSpc>
                          <a:spcPct val="150000"/>
                        </a:lnSpc>
                        <a:spcAft>
                          <a:spcPts val="0"/>
                        </a:spcAft>
                      </a:pPr>
                      <a:r>
                        <a:rPr lang="uk-UA" sz="1800" b="1" dirty="0">
                          <a:effectLst/>
                          <a:latin typeface="Times New Roman" panose="02020603050405020304" pitchFamily="18" charset="0"/>
                          <a:ea typeface="Times New Roman" panose="02020603050405020304" pitchFamily="18" charset="0"/>
                          <a:cs typeface="Times New Roman" panose="02020603050405020304" pitchFamily="18" charset="0"/>
                        </a:rPr>
                        <a:t>Колірна температура</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4">
                  <a:txBody>
                    <a:bodyPr/>
                    <a:lstStyle/>
                    <a:p>
                      <a:pPr algn="ctr">
                        <a:lnSpc>
                          <a:spcPct val="115000"/>
                        </a:lnSpc>
                        <a:spcAft>
                          <a:spcPts val="0"/>
                        </a:spcAft>
                      </a:pPr>
                      <a:r>
                        <a:rPr lang="uk-UA" sz="1800" b="1" spc="-2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Світлова віддача, </a:t>
                      </a:r>
                      <a:r>
                        <a:rPr lang="uk-UA" sz="1800" b="1" spc="-3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лм</a:t>
                      </a:r>
                      <a:r>
                        <a:rPr lang="uk-UA" sz="1800" b="1" spc="-3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/Вт, </a:t>
                      </a:r>
                      <a:r>
                        <a:rPr lang="uk-UA" sz="1800" b="1" spc="-1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не менше, при мінімально допустимих </a:t>
                      </a:r>
                      <a:r>
                        <a:rPr lang="uk-UA" sz="1800" b="1" spc="-2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індекс</a:t>
                      </a:r>
                      <a:r>
                        <a:rPr lang="uk-UA" sz="1400" b="1" spc="-2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ах </a:t>
                      </a:r>
                      <a:r>
                        <a:rPr lang="uk-UA" sz="1400" b="1" spc="-2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кольоропередачі</a:t>
                      </a: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uk-UA"/>
                    </a:p>
                  </a:txBody>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3178281814"/>
                  </a:ext>
                </a:extLst>
              </a:tr>
              <a:tr h="1328511">
                <a:tc vMerge="1">
                  <a:txBody>
                    <a:bodyPr/>
                    <a:lstStyle/>
                    <a:p>
                      <a:endParaRPr lang="uk-UA"/>
                    </a:p>
                  </a:txBody>
                  <a:tcPr/>
                </a:tc>
                <a:tc vMerge="1">
                  <a:txBody>
                    <a:bodyPr/>
                    <a:lstStyle/>
                    <a:p>
                      <a:endParaRPr lang="uk-UA"/>
                    </a:p>
                  </a:txBody>
                  <a:tcPr/>
                </a:tc>
                <a:tc>
                  <a:txBody>
                    <a:bodyPr/>
                    <a:lstStyle/>
                    <a:p>
                      <a:pPr algn="ctr">
                        <a:lnSpc>
                          <a:spcPct val="150000"/>
                        </a:lnSpc>
                        <a:spcAft>
                          <a:spcPts val="0"/>
                        </a:spcAft>
                      </a:pPr>
                      <a:endPar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0"/>
                        </a:spcAft>
                      </a:pPr>
                      <a:endPar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0"/>
                        </a:spcAft>
                      </a:pPr>
                      <a:r>
                        <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r>
                        <a:rPr lang="uk-UA" sz="1800" b="1" spc="20"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lang="uk-UA" sz="1800" b="1" u="sng" spc="2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&gt;</a:t>
                      </a:r>
                      <a:r>
                        <a:rPr lang="uk-UA" sz="1800" b="1" spc="2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endPar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0"/>
                        </a:spcAft>
                      </a:pPr>
                      <a:endPar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0"/>
                        </a:spcAft>
                      </a:pPr>
                      <a:r>
                        <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r>
                        <a:rPr lang="uk-UA" sz="1800" b="1" spc="15"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lang="uk-UA" sz="1800" b="1" u="sng" spc="1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&gt;</a:t>
                      </a:r>
                      <a:r>
                        <a:rPr lang="uk-UA" sz="1800" b="1" spc="1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endPar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0"/>
                        </a:spcAft>
                      </a:pPr>
                      <a:endPar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0"/>
                        </a:spcAft>
                      </a:pPr>
                      <a:r>
                        <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r>
                        <a:rPr lang="uk-UA" sz="1800" b="1" spc="25"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lang="uk-UA" sz="1800" b="1" u="sng" spc="2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&gt;</a:t>
                      </a:r>
                      <a:r>
                        <a:rPr lang="uk-UA" sz="1800" b="1" spc="2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45</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endPar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0"/>
                        </a:spcAft>
                      </a:pPr>
                      <a:endPar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0"/>
                        </a:spcAft>
                      </a:pPr>
                      <a:r>
                        <a:rPr lang="en-US" sz="1800" b="1" spc="2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r>
                        <a:rPr lang="uk-UA" sz="1800" b="1" spc="25"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a:t>
                      </a:r>
                      <a:r>
                        <a:rPr lang="uk-UA" sz="1800" b="1" u="sng" spc="2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&gt;</a:t>
                      </a:r>
                      <a:r>
                        <a:rPr lang="uk-UA" sz="1800" b="1" spc="2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54270357"/>
                  </a:ext>
                </a:extLst>
              </a:tr>
              <a:tr h="497260">
                <a:tc>
                  <a:txBody>
                    <a:bodyPr/>
                    <a:lstStyle/>
                    <a:p>
                      <a:pPr algn="l">
                        <a:lnSpc>
                          <a:spcPct val="150000"/>
                        </a:lnSpc>
                        <a:spcAft>
                          <a:spcPts val="0"/>
                        </a:spcAft>
                      </a:pPr>
                      <a:r>
                        <a:rPr lang="uk-UA" sz="1800" spc="1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Люмінесцентні лампи</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2700-6500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75</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96828977"/>
                  </a:ext>
                </a:extLst>
              </a:tr>
              <a:tr h="497260">
                <a:tc>
                  <a:txBody>
                    <a:bodyPr/>
                    <a:lstStyle/>
                    <a:p>
                      <a:pPr algn="l">
                        <a:lnSpc>
                          <a:spcPct val="150000"/>
                        </a:lnSpc>
                        <a:spcAft>
                          <a:spcPts val="0"/>
                        </a:spcAft>
                      </a:pPr>
                      <a:r>
                        <a:rPr lang="uk-UA" sz="1800" spc="1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Компактні люмінесцентні лампи</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2700-6500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65</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08932670"/>
                  </a:ext>
                </a:extLst>
              </a:tr>
              <a:tr h="497260">
                <a:tc>
                  <a:txBody>
                    <a:bodyPr/>
                    <a:lstStyle/>
                    <a:p>
                      <a:pPr algn="l">
                        <a:lnSpc>
                          <a:spcPct val="150000"/>
                        </a:lnSpc>
                        <a:spcAft>
                          <a:spcPts val="0"/>
                        </a:spcAft>
                      </a:pPr>
                      <a:r>
                        <a:rPr lang="uk-UA"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Металогалогенні</a:t>
                      </a:r>
                      <a:r>
                        <a:rPr lang="uk-UA"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лампи</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2700-6500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75</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86519507"/>
                  </a:ext>
                </a:extLst>
              </a:tr>
              <a:tr h="497260">
                <a:tc>
                  <a:txBody>
                    <a:bodyPr/>
                    <a:lstStyle/>
                    <a:p>
                      <a:pPr algn="l">
                        <a:lnSpc>
                          <a:spcPct val="150000"/>
                        </a:lnSpc>
                        <a:spcAft>
                          <a:spcPts val="0"/>
                        </a:spcAft>
                      </a:pPr>
                      <a:r>
                        <a:rPr lang="uk-UA" sz="1800" spc="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Дугові ртутні лампи</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4000-6500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spc="-3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55</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4649075"/>
                  </a:ext>
                </a:extLst>
              </a:tr>
              <a:tr h="703596">
                <a:tc>
                  <a:txBody>
                    <a:bodyPr/>
                    <a:lstStyle/>
                    <a:p>
                      <a:pPr algn="l">
                        <a:lnSpc>
                          <a:spcPct val="150000"/>
                        </a:lnSpc>
                        <a:spcAft>
                          <a:spcPts val="0"/>
                        </a:spcAft>
                      </a:pPr>
                      <a:r>
                        <a:rPr lang="uk-UA" sz="1800" spc="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Натрієві лампи високого тиску</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2100-2400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75</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14837741"/>
                  </a:ext>
                </a:extLst>
              </a:tr>
              <a:tr h="521118">
                <a:tc>
                  <a:txBody>
                    <a:bodyPr/>
                    <a:lstStyle/>
                    <a:p>
                      <a:pPr algn="l">
                        <a:lnSpc>
                          <a:spcPct val="150000"/>
                        </a:lnSpc>
                        <a:spcAft>
                          <a:spcPts val="0"/>
                        </a:spcAft>
                      </a:pPr>
                      <a:r>
                        <a:rPr lang="uk-UA" sz="1800" spc="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Світлодіодні   лампи</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2700-3500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85</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64630254"/>
                  </a:ext>
                </a:extLst>
              </a:tr>
              <a:tr h="521118">
                <a:tc>
                  <a:txBody>
                    <a:bodyPr/>
                    <a:lstStyle/>
                    <a:p>
                      <a:pPr algn="l">
                        <a:lnSpc>
                          <a:spcPct val="150000"/>
                        </a:lnSpc>
                        <a:spcAft>
                          <a:spcPts val="0"/>
                        </a:spcAft>
                      </a:pPr>
                      <a:r>
                        <a:rPr lang="uk-UA" sz="1800" spc="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Світлодіодні   лампи</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4000-5700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uk-UA"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79790522"/>
                  </a:ext>
                </a:extLst>
              </a:tr>
              <a:tr h="521118">
                <a:tc>
                  <a:txBody>
                    <a:bodyPr/>
                    <a:lstStyle/>
                    <a:p>
                      <a:pPr algn="l">
                        <a:lnSpc>
                          <a:spcPct val="150000"/>
                        </a:lnSpc>
                        <a:spcAft>
                          <a:spcPts val="0"/>
                        </a:spcAft>
                      </a:pPr>
                      <a:r>
                        <a:rPr lang="uk-UA" sz="1800" spc="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Світлодіодні   лампи</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5700-6500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effectLst/>
                          <a:latin typeface="Times New Roman" panose="02020603050405020304" pitchFamily="18" charset="0"/>
                          <a:ea typeface="Times New Roman" panose="02020603050405020304" pitchFamily="18" charset="0"/>
                          <a:cs typeface="Times New Roman" panose="02020603050405020304" pitchFamily="18" charset="0"/>
                        </a:rPr>
                        <a:t>110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953061"/>
                  </a:ext>
                </a:extLst>
              </a:tr>
              <a:tr h="902135">
                <a:tc>
                  <a:txBody>
                    <a:bodyPr/>
                    <a:lstStyle/>
                    <a:p>
                      <a:pPr algn="l">
                        <a:lnSpc>
                          <a:spcPct val="150000"/>
                        </a:lnSpc>
                        <a:spcAft>
                          <a:spcPts val="0"/>
                        </a:spcAft>
                      </a:pPr>
                      <a:r>
                        <a:rPr lang="uk-UA" sz="1800">
                          <a:effectLst/>
                          <a:latin typeface="Times New Roman" panose="02020603050405020304" pitchFamily="18" charset="0"/>
                          <a:ea typeface="Calibri" panose="020F0502020204030204" pitchFamily="34" charset="0"/>
                          <a:cs typeface="Times New Roman" panose="02020603050405020304" pitchFamily="18" charset="0"/>
                        </a:rPr>
                        <a:t>Світлодіодні світильники з розсіювачами елементами та вторинною оптикою</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spc="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2700-3500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uk-UA"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85</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uk-UA" sz="180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75106532"/>
                  </a:ext>
                </a:extLst>
              </a:tr>
              <a:tr h="1214196">
                <a:tc>
                  <a:txBody>
                    <a:bodyPr/>
                    <a:lstStyle/>
                    <a:p>
                      <a:pPr algn="l">
                        <a:lnSpc>
                          <a:spcPct val="150000"/>
                        </a:lnSpc>
                        <a:spcAft>
                          <a:spcPts val="0"/>
                        </a:spcAft>
                      </a:pPr>
                      <a:r>
                        <a:rPr lang="uk-UA" sz="1800">
                          <a:effectLst/>
                          <a:latin typeface="Times New Roman" panose="02020603050405020304" pitchFamily="18" charset="0"/>
                          <a:ea typeface="Times New Roman" panose="02020603050405020304" pitchFamily="18" charset="0"/>
                          <a:cs typeface="Times New Roman" panose="02020603050405020304" pitchFamily="18" charset="0"/>
                        </a:rPr>
                        <a:t>Світлодіодні світильники  з розсіювачами елементами та вторинною оптикою</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spc="5">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4000-5700</a:t>
                      </a:r>
                      <a:endParaRPr lang="uk-UA" sz="180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uk-UA"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uk-UA" sz="1800" dirty="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64182048"/>
                  </a:ext>
                </a:extLst>
              </a:tr>
              <a:tr h="593417">
                <a:tc>
                  <a:txBody>
                    <a:bodyPr/>
                    <a:lstStyle/>
                    <a:p>
                      <a:pPr algn="l">
                        <a:lnSpc>
                          <a:spcPct val="150000"/>
                        </a:lnSpc>
                        <a:spcAft>
                          <a:spcPts val="0"/>
                        </a:spcAft>
                      </a:pPr>
                      <a:r>
                        <a:rPr lang="uk-UA" sz="1800" dirty="0">
                          <a:effectLst/>
                          <a:latin typeface="Times New Roman" panose="02020603050405020304" pitchFamily="18" charset="0"/>
                          <a:ea typeface="Times New Roman" panose="02020603050405020304" pitchFamily="18" charset="0"/>
                          <a:cs typeface="Times New Roman" panose="02020603050405020304" pitchFamily="18" charset="0"/>
                        </a:rPr>
                        <a:t>Світлодіодні світильники</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50000"/>
                        </a:lnSpc>
                        <a:spcAft>
                          <a:spcPts val="0"/>
                        </a:spcAft>
                      </a:pPr>
                      <a:r>
                        <a:rPr lang="en-US" sz="1800" spc="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5700-6500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uk-UA"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uk-UA" sz="1800" dirty="0">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Aft>
                          <a:spcPts val="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25400" marR="25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2384068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index.png" descr="index.png"/>
          <p:cNvPicPr>
            <a:picLocks noChangeAspect="1"/>
          </p:cNvPicPr>
          <p:nvPr/>
        </p:nvPicPr>
        <p:blipFill>
          <a:blip r:embed="rId2" cstate="print">
            <a:extLst/>
          </a:blip>
          <a:stretch>
            <a:fillRect/>
          </a:stretch>
        </p:blipFill>
        <p:spPr>
          <a:xfrm>
            <a:off x="1031875" y="1403350"/>
            <a:ext cx="10939463" cy="694531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image.png"/>
          <p:cNvPicPr>
            <a:picLocks noChangeAspect="1"/>
          </p:cNvPicPr>
          <p:nvPr/>
        </p:nvPicPr>
        <p:blipFill>
          <a:blip r:embed="rId2" cstate="print">
            <a:extLst/>
          </a:blip>
          <a:stretch>
            <a:fillRect/>
          </a:stretch>
        </p:blipFill>
        <p:spPr>
          <a:xfrm>
            <a:off x="287337" y="2565400"/>
            <a:ext cx="12428538" cy="4621213"/>
          </a:xfrm>
          <a:prstGeom prst="rect">
            <a:avLst/>
          </a:prstGeom>
          <a:ln w="12700">
            <a:miter lim="400000"/>
          </a:ln>
          <a:effectLst>
            <a:outerShdw blurRad="63500" dist="38100" dir="5400000" rotWithShape="0">
              <a:srgbClr val="000000">
                <a:alpha val="50000"/>
              </a:srgbClr>
            </a:outerShdw>
          </a:effectLst>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251200" y="268288"/>
            <a:ext cx="6502400" cy="707886"/>
          </a:xfrm>
          <a:prstGeom prst="rect">
            <a:avLst/>
          </a:prstGeom>
        </p:spPr>
        <p:txBody>
          <a:bodyPr>
            <a:spAutoFit/>
          </a:bodyPr>
          <a:lstStyle/>
          <a:p>
            <a:pPr>
              <a:lnSpc>
                <a:spcPct val="150000"/>
              </a:lnSpc>
              <a:tabLst>
                <a:tab pos="342900" algn="l"/>
              </a:tabLst>
            </a:pPr>
            <a:r>
              <a:rPr lang="uk-UA" sz="1600" b="1"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Додаток П</a:t>
            </a:r>
            <a:endParaRPr lang="en-US" sz="1600"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r>
              <a:rPr lang="uk-UA" sz="1600" b="1" dirty="0">
                <a:solidFill>
                  <a:schemeClr val="bg1">
                    <a:lumMod val="50000"/>
                  </a:schemeClr>
                </a:solidFill>
                <a:latin typeface="Times New Roman" panose="02020603050405020304" pitchFamily="18" charset="0"/>
                <a:ea typeface="Calibri" panose="020F0502020204030204" pitchFamily="34" charset="0"/>
              </a:rPr>
              <a:t>(рекомендований)</a:t>
            </a:r>
            <a:endParaRPr lang="en-US" sz="1600" dirty="0">
              <a:solidFill>
                <a:schemeClr val="bg1">
                  <a:lumMod val="50000"/>
                </a:schemeClr>
              </a:solidFill>
            </a:endParaRPr>
          </a:p>
        </p:txBody>
      </p:sp>
      <p:pic>
        <p:nvPicPr>
          <p:cNvPr id="11" name="Picture 10"/>
          <p:cNvPicPr>
            <a:picLocks noChangeAspect="1"/>
          </p:cNvPicPr>
          <p:nvPr/>
        </p:nvPicPr>
        <p:blipFill>
          <a:blip r:embed="rId2" cstate="print"/>
          <a:stretch>
            <a:fillRect/>
          </a:stretch>
        </p:blipFill>
        <p:spPr>
          <a:xfrm>
            <a:off x="1029792" y="900553"/>
            <a:ext cx="10945216" cy="6856877"/>
          </a:xfrm>
          <a:prstGeom prst="rect">
            <a:avLst/>
          </a:prstGeom>
        </p:spPr>
      </p:pic>
      <p:sp>
        <p:nvSpPr>
          <p:cNvPr id="13" name="Rectangle 12"/>
          <p:cNvSpPr/>
          <p:nvPr/>
        </p:nvSpPr>
        <p:spPr>
          <a:xfrm>
            <a:off x="6358384" y="1996480"/>
            <a:ext cx="3096344" cy="1466555"/>
          </a:xfrm>
          <a:prstGeom prst="rect">
            <a:avLst/>
          </a:prstGeom>
        </p:spPr>
        <p:txBody>
          <a:bodyPr wrap="square">
            <a:spAutoFit/>
          </a:bodyPr>
          <a:lstStyle/>
          <a:p>
            <a:pPr>
              <a:lnSpc>
                <a:spcPct val="115000"/>
              </a:lnSpc>
              <a:spcAft>
                <a:spcPts val="1000"/>
              </a:spcAft>
            </a:pPr>
            <a:r>
              <a:rPr lang="uk-UA" sz="4000" b="1" dirty="0">
                <a:latin typeface="Calibri" panose="020F0502020204030204" pitchFamily="34" charset="0"/>
                <a:ea typeface="Calibri" panose="020F0502020204030204" pitchFamily="34" charset="0"/>
                <a:cs typeface="Times New Roman" panose="02020603050405020304" pitchFamily="18" charset="0"/>
              </a:rPr>
              <a:t>Зона комфорту</a:t>
            </a:r>
            <a:endParaRPr lang="en-US" sz="4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angle 14"/>
          <p:cNvSpPr/>
          <p:nvPr/>
        </p:nvSpPr>
        <p:spPr>
          <a:xfrm>
            <a:off x="741760" y="7397080"/>
            <a:ext cx="11953328" cy="1944122"/>
          </a:xfrm>
          <a:prstGeom prst="rect">
            <a:avLst/>
          </a:prstGeom>
        </p:spPr>
        <p:txBody>
          <a:bodyPr wrap="square">
            <a:spAutoFit/>
          </a:bodyPr>
          <a:lstStyle/>
          <a:p>
            <a:pPr indent="457200" algn="just">
              <a:spcAft>
                <a:spcPts val="1000"/>
              </a:spcAft>
            </a:pPr>
            <a:r>
              <a:rPr lang="uk-UA" sz="1800"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rPr>
              <a:t>Вибір зони комфортного освітлення залежно від колірної температури  світлодіодних джерел світла при заміні  ламп разжарювання.</a:t>
            </a:r>
            <a:endParaRPr lang="en-US" sz="1400"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uk-UA" sz="1800"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rPr>
              <a:t>Норми освітленості  для світлодіодних джерел світла з колірною темературою від </a:t>
            </a:r>
            <a:r>
              <a:rPr lang="uk-UA" sz="1800" b="1" i="1"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rPr>
              <a:t>2700К </a:t>
            </a:r>
            <a:r>
              <a:rPr lang="uk-UA" sz="1800"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 </a:t>
            </a:r>
            <a:r>
              <a:rPr lang="uk-UA" sz="1800" b="1" i="1"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rPr>
              <a:t>6000К </a:t>
            </a:r>
            <a:r>
              <a:rPr lang="uk-UA" sz="1800"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rPr>
              <a:t>і більше требо пов’язувати з зоною комфорту за номограмою і збільшувати із зростання колірної температури.</a:t>
            </a:r>
            <a:endParaRPr lang="en-US" sz="1400"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uk-UA" sz="1800"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rPr>
              <a:t>Нормована середня освітленість залежить від колірної температури і має бути суттєво збільшена при збільшенні колірної температури джерела світла відповідно до номограми Крюітгофа (Рисунок П.1)</a:t>
            </a:r>
            <a:endParaRPr lang="en-US" sz="1400" dirty="0">
              <a:solidFill>
                <a:schemeClr val="bg1">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2058314"/>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61840" y="628328"/>
            <a:ext cx="10657184" cy="1200329"/>
          </a:xfrm>
          <a:prstGeom prst="rect">
            <a:avLst/>
          </a:prstGeom>
        </p:spPr>
        <p:txBody>
          <a:bodyPr wrap="square">
            <a:spAutoFit/>
          </a:bodyPr>
          <a:lstStyle/>
          <a:p>
            <a:pPr>
              <a:tabLst>
                <a:tab pos="342900" algn="l"/>
              </a:tabLst>
            </a:pPr>
            <a:r>
              <a:rPr lang="uk-UA" sz="24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Розділ аварійного освітлення доповнено можливістю використання фотолюмінісцентних покажчиків (знаків безпеки)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відповідно до ДСТУ 7313:2013 «Знаки безпеки та системи евакуаційні фотолюмінісцентні»</a:t>
            </a:r>
            <a:endParaRPr lang="uk-UA" sz="2400" dirty="0">
              <a:solidFill>
                <a:schemeClr val="bg1">
                  <a:lumMod val="50000"/>
                </a:schemeClr>
              </a:solidFill>
            </a:endParaRPr>
          </a:p>
        </p:txBody>
      </p:sp>
      <p:pic>
        <p:nvPicPr>
          <p:cNvPr id="2" name="Рисунок 1"/>
          <p:cNvPicPr>
            <a:picLocks noChangeAspect="1"/>
          </p:cNvPicPr>
          <p:nvPr/>
        </p:nvPicPr>
        <p:blipFill rotWithShape="1">
          <a:blip r:embed="rId3" cstate="print"/>
          <a:srcRect l="51108" t="44658" r="26744" b="14564"/>
          <a:stretch/>
        </p:blipFill>
        <p:spPr>
          <a:xfrm>
            <a:off x="1605856" y="2500536"/>
            <a:ext cx="5636719" cy="5837785"/>
          </a:xfrm>
          <a:prstGeom prst="rect">
            <a:avLst/>
          </a:prstGeom>
        </p:spPr>
      </p:pic>
      <p:pic>
        <p:nvPicPr>
          <p:cNvPr id="3" name="Рисунок 2"/>
          <p:cNvPicPr>
            <a:picLocks noChangeAspect="1"/>
          </p:cNvPicPr>
          <p:nvPr/>
        </p:nvPicPr>
        <p:blipFill rotWithShape="1">
          <a:blip r:embed="rId4" cstate="print"/>
          <a:srcRect l="40587" t="41141" r="34497" b="24406"/>
          <a:stretch/>
        </p:blipFill>
        <p:spPr>
          <a:xfrm>
            <a:off x="7438504" y="2016580"/>
            <a:ext cx="4824536" cy="3752417"/>
          </a:xfrm>
          <a:prstGeom prst="rect">
            <a:avLst/>
          </a:prstGeom>
        </p:spPr>
      </p:pic>
      <p:pic>
        <p:nvPicPr>
          <p:cNvPr id="3074" name="Picture 2" descr="plan1"/>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6744"/>
          <a:stretch/>
        </p:blipFill>
        <p:spPr bwMode="auto">
          <a:xfrm>
            <a:off x="7438504" y="5956920"/>
            <a:ext cx="4824536" cy="3434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636299"/>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61840" y="628328"/>
            <a:ext cx="10657184" cy="1200329"/>
          </a:xfrm>
          <a:prstGeom prst="rect">
            <a:avLst/>
          </a:prstGeom>
        </p:spPr>
        <p:txBody>
          <a:bodyPr wrap="square">
            <a:spAutoFit/>
          </a:bodyPr>
          <a:lstStyle/>
          <a:p>
            <a:pPr algn="just">
              <a:tabLst>
                <a:tab pos="342900" algn="l"/>
              </a:tabLst>
            </a:pP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Для реалізації положень, запропонованих у новій редакції ДБН з природного та штучного освітлення </a:t>
            </a:r>
            <a:r>
              <a:rPr lang="uk-UA" sz="2400" b="1"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необхідно розробити та затвердити комплекс стандартів </a:t>
            </a:r>
            <a:r>
              <a:rPr lang="uk-UA" sz="2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з проектування та розрахунку освітлення:</a:t>
            </a:r>
            <a:endParaRPr lang="uk-UA" sz="2400" dirty="0">
              <a:solidFill>
                <a:schemeClr val="bg1">
                  <a:lumMod val="50000"/>
                </a:schemeClr>
              </a:solidFill>
            </a:endParaRPr>
          </a:p>
        </p:txBody>
      </p:sp>
      <p:pic>
        <p:nvPicPr>
          <p:cNvPr id="4" name="Рисунок 3"/>
          <p:cNvPicPr>
            <a:picLocks noChangeAspect="1"/>
          </p:cNvPicPr>
          <p:nvPr/>
        </p:nvPicPr>
        <p:blipFill>
          <a:blip r:embed="rId3"/>
          <a:stretch>
            <a:fillRect/>
          </a:stretch>
        </p:blipFill>
        <p:spPr>
          <a:xfrm>
            <a:off x="1173808" y="2166892"/>
            <a:ext cx="11025161" cy="7107591"/>
          </a:xfrm>
          <a:prstGeom prst="rect">
            <a:avLst/>
          </a:prstGeom>
        </p:spPr>
      </p:pic>
    </p:spTree>
    <p:extLst>
      <p:ext uri="{BB962C8B-B14F-4D97-AF65-F5344CB8AC3E}">
        <p14:creationId xmlns:p14="http://schemas.microsoft.com/office/powerpoint/2010/main" val="1484382300"/>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ChangeAspect="1"/>
          </p:cNvGraphicFramePr>
          <p:nvPr>
            <p:extLst>
              <p:ext uri="{D42A27DB-BD31-4B8C-83A1-F6EECF244321}">
                <p14:modId xmlns:p14="http://schemas.microsoft.com/office/powerpoint/2010/main" val="3601626188"/>
              </p:ext>
            </p:extLst>
          </p:nvPr>
        </p:nvGraphicFramePr>
        <p:xfrm>
          <a:off x="3406056" y="58531"/>
          <a:ext cx="7012229" cy="9695069"/>
        </p:xfrm>
        <a:graphic>
          <a:graphicData uri="http://schemas.openxmlformats.org/presentationml/2006/ole">
            <mc:AlternateContent xmlns:mc="http://schemas.openxmlformats.org/markup-compatibility/2006">
              <mc:Choice xmlns:v="urn:schemas-microsoft-com:vml" Requires="v">
                <p:oleObj spid="_x0000_s1036" name="Acrobat Document" r:id="rId3" imgW="5800680" imgH="8019870" progId="Acrobat.Document.11">
                  <p:embed/>
                </p:oleObj>
              </mc:Choice>
              <mc:Fallback>
                <p:oleObj name="Acrobat Document" r:id="rId3" imgW="5800680" imgH="8019870" progId="Acrobat.Document.11">
                  <p:embed/>
                  <p:pic>
                    <p:nvPicPr>
                      <p:cNvPr id="0" name=""/>
                      <p:cNvPicPr/>
                      <p:nvPr/>
                    </p:nvPicPr>
                    <p:blipFill>
                      <a:blip r:embed="rId4"/>
                      <a:stretch>
                        <a:fillRect/>
                      </a:stretch>
                    </p:blipFill>
                    <p:spPr>
                      <a:xfrm>
                        <a:off x="3406056" y="58531"/>
                        <a:ext cx="7012229" cy="9695069"/>
                      </a:xfrm>
                      <a:prstGeom prst="rect">
                        <a:avLst/>
                      </a:prstGeom>
                    </p:spPr>
                  </p:pic>
                </p:oleObj>
              </mc:Fallback>
            </mc:AlternateContent>
          </a:graphicData>
        </a:graphic>
      </p:graphicFrame>
    </p:spTree>
    <p:extLst>
      <p:ext uri="{BB962C8B-B14F-4D97-AF65-F5344CB8AC3E}">
        <p14:creationId xmlns:p14="http://schemas.microsoft.com/office/powerpoint/2010/main" val="2684140229"/>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0240" y="319745"/>
            <a:ext cx="11704320" cy="308582"/>
          </a:xfrm>
        </p:spPr>
        <p:txBody>
          <a:bodyPr/>
          <a:lstStyle/>
          <a:p>
            <a:endParaRPr lang="en-US" dirty="0"/>
          </a:p>
        </p:txBody>
      </p:sp>
      <p:sp>
        <p:nvSpPr>
          <p:cNvPr id="3" name="Объект 2"/>
          <p:cNvSpPr>
            <a:spLocks noGrp="1"/>
          </p:cNvSpPr>
          <p:nvPr>
            <p:ph idx="1"/>
          </p:nvPr>
        </p:nvSpPr>
        <p:spPr>
          <a:xfrm>
            <a:off x="1130644" y="4804793"/>
            <a:ext cx="8964530" cy="15422960"/>
          </a:xfrm>
        </p:spPr>
        <p:txBody>
          <a:bodyPr/>
          <a:lstStyle/>
          <a:p>
            <a:r>
              <a:rPr lang="uk-UA" dirty="0" smtClean="0"/>
              <a:t>                                             </a:t>
            </a:r>
            <a:endParaRPr lang="en-US" dirty="0"/>
          </a:p>
        </p:txBody>
      </p:sp>
      <p:pic>
        <p:nvPicPr>
          <p:cNvPr id="2050" name="Рисунок 1" descr="http://ic.pics.livejournal.com/crustgroup/21152339/100748/100748_origin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35" y="319745"/>
            <a:ext cx="13700177" cy="923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399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en-US"/>
          </a:p>
        </p:txBody>
      </p:sp>
      <p:sp>
        <p:nvSpPr>
          <p:cNvPr id="3" name="Объект 2"/>
          <p:cNvSpPr>
            <a:spLocks noGrp="1"/>
          </p:cNvSpPr>
          <p:nvPr>
            <p:ph idx="1"/>
          </p:nvPr>
        </p:nvSpPr>
        <p:spPr>
          <a:xfrm>
            <a:off x="996096" y="1909512"/>
            <a:ext cx="23681136" cy="10469460"/>
          </a:xfrm>
        </p:spPr>
        <p:txBody>
          <a:bodyPr/>
          <a:lstStyle/>
          <a:p>
            <a:r>
              <a:rPr lang="uk-UA" dirty="0" smtClean="0"/>
              <a:t>                                            </a:t>
            </a:r>
          </a:p>
          <a:p>
            <a:endParaRPr lang="uk-UA" dirty="0"/>
          </a:p>
          <a:p>
            <a:r>
              <a:rPr lang="uk-UA" dirty="0" smtClean="0"/>
              <a:t>                                                          </a:t>
            </a:r>
            <a:endParaRPr lang="en-US" dirty="0"/>
          </a:p>
        </p:txBody>
      </p:sp>
      <p:pic>
        <p:nvPicPr>
          <p:cNvPr id="2050" name="Диаграмма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240" y="484312"/>
            <a:ext cx="12044848" cy="869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3643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en-US" dirty="0" smtClean="0"/>
              <a:t>                                        </a:t>
            </a:r>
            <a:endParaRPr lang="ru-RU" dirty="0"/>
          </a:p>
        </p:txBody>
      </p:sp>
      <p:pic>
        <p:nvPicPr>
          <p:cNvPr id="4" name="Picture 3" descr="http://mpe.kmu.gov.ua/minugol/img/publishing/?announceId=245069169&amp;imageNumber=1"/>
          <p:cNvPicPr/>
          <p:nvPr/>
        </p:nvPicPr>
        <p:blipFill>
          <a:blip r:embed="rId2">
            <a:extLst>
              <a:ext uri="{28A0092B-C50C-407E-A947-70E740481C1C}">
                <a14:useLocalDpi xmlns:a14="http://schemas.microsoft.com/office/drawing/2010/main" val="0"/>
              </a:ext>
            </a:extLst>
          </a:blip>
          <a:srcRect/>
          <a:stretch>
            <a:fillRect/>
          </a:stretch>
        </p:blipFill>
        <p:spPr bwMode="auto">
          <a:xfrm>
            <a:off x="650240" y="319745"/>
            <a:ext cx="11704320" cy="8877535"/>
          </a:xfrm>
          <a:prstGeom prst="rect">
            <a:avLst/>
          </a:prstGeom>
          <a:noFill/>
          <a:ln>
            <a:noFill/>
          </a:ln>
        </p:spPr>
      </p:pic>
    </p:spTree>
    <p:extLst>
      <p:ext uri="{BB962C8B-B14F-4D97-AF65-F5344CB8AC3E}">
        <p14:creationId xmlns:p14="http://schemas.microsoft.com/office/powerpoint/2010/main" val="2867748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58"/>
          <p:cNvSpPr>
            <a:spLocks noGrp="1"/>
          </p:cNvSpPr>
          <p:nvPr>
            <p:ph type="title" idx="4294967295"/>
          </p:nvPr>
        </p:nvSpPr>
        <p:spPr>
          <a:xfrm>
            <a:off x="787400" y="742950"/>
            <a:ext cx="11430000" cy="2038350"/>
          </a:xfrm>
          <a:prstGeom prst="rect">
            <a:avLst/>
          </a:prstGeom>
          <a:extLst>
            <a:ext uri="{C572A759-6A51-4108-AA02-DFA0A04FC94B}">
              <ma14:wrappingTextBoxFlag xmlns:ma14="http://schemas.microsoft.com/office/mac/drawingml/2011/main" xmlns="" val="1"/>
            </a:ext>
          </a:extLst>
        </p:spPr>
        <p:txBody>
          <a:bodyPr>
            <a:normAutofit/>
          </a:bodyPr>
          <a:lstStyle>
            <a:lvl1pPr defTabSz="449262">
              <a:defRPr sz="5300" b="1">
                <a:solidFill>
                  <a:srgbClr val="000000"/>
                </a:solidFill>
                <a:latin typeface="Times New Roman"/>
                <a:ea typeface="Times New Roman"/>
                <a:cs typeface="Times New Roman"/>
                <a:sym typeface="Times New Roman"/>
              </a:defRPr>
            </a:lvl1pPr>
          </a:lstStyle>
          <a:p>
            <a:r>
              <a:t>Дякую за увагу!</a:t>
            </a:r>
          </a:p>
        </p:txBody>
      </p:sp>
      <p:sp>
        <p:nvSpPr>
          <p:cNvPr id="59" name="Shape 59"/>
          <p:cNvSpPr>
            <a:spLocks noGrp="1"/>
          </p:cNvSpPr>
          <p:nvPr>
            <p:ph type="body" sz="quarter" idx="4294967295"/>
          </p:nvPr>
        </p:nvSpPr>
        <p:spPr>
          <a:xfrm>
            <a:off x="817411" y="2860576"/>
            <a:ext cx="11430000" cy="4269011"/>
          </a:xfrm>
          <a:prstGeom prst="rect">
            <a:avLst/>
          </a:prstGeom>
          <a:extLst>
            <a:ext uri="{C572A759-6A51-4108-AA02-DFA0A04FC94B}">
              <ma14:wrappingTextBoxFlag xmlns:ma14="http://schemas.microsoft.com/office/mac/drawingml/2011/main" xmlns="" val="1"/>
            </a:ext>
          </a:extLst>
        </p:spPr>
        <p:txBody>
          <a:bodyPr anchor="t">
            <a:normAutofit lnSpcReduction="10000"/>
          </a:bodyPr>
          <a:lstStyle/>
          <a:p>
            <a:pPr marL="0" indent="0" algn="just" defTabSz="449262">
              <a:spcBef>
                <a:spcPts val="0"/>
              </a:spcBef>
              <a:buSzTx/>
              <a:buNone/>
              <a:defRPr sz="4000" b="1" i="1">
                <a:solidFill>
                  <a:srgbClr val="000000"/>
                </a:solidFill>
                <a:latin typeface="Cambria"/>
                <a:ea typeface="Cambria"/>
                <a:cs typeface="Cambria"/>
                <a:sym typeface="Cambria"/>
              </a:defRPr>
            </a:pPr>
            <a:r>
              <a:rPr lang="uk-UA" noProof="1" smtClean="0"/>
              <a:t>Від колективу авторів розробки проекту ДБН</a:t>
            </a:r>
            <a:r>
              <a:rPr lang="en-US" noProof="1"/>
              <a:t> </a:t>
            </a:r>
            <a:r>
              <a:rPr lang="uk-UA" noProof="1" smtClean="0"/>
              <a:t>В.2.5-28:2018  «Природне і штучне освітлення»</a:t>
            </a:r>
          </a:p>
          <a:p>
            <a:pPr marL="0" indent="0" defTabSz="449262">
              <a:spcBef>
                <a:spcPts val="0"/>
              </a:spcBef>
              <a:buSzTx/>
              <a:buNone/>
              <a:defRPr sz="4000" b="1" i="1">
                <a:solidFill>
                  <a:srgbClr val="000000"/>
                </a:solidFill>
                <a:latin typeface="Cambria"/>
                <a:ea typeface="Cambria"/>
                <a:cs typeface="Cambria"/>
                <a:sym typeface="Cambria"/>
              </a:defRPr>
            </a:pPr>
            <a:endParaRPr lang="uk-UA" noProof="1"/>
          </a:p>
          <a:p>
            <a:pPr marL="0" indent="0" defTabSz="449262">
              <a:spcBef>
                <a:spcPts val="0"/>
              </a:spcBef>
              <a:buSzTx/>
              <a:buNone/>
              <a:defRPr sz="4000" b="1" i="1">
                <a:solidFill>
                  <a:srgbClr val="000000"/>
                </a:solidFill>
                <a:latin typeface="Cambria"/>
                <a:ea typeface="Cambria"/>
                <a:cs typeface="Cambria"/>
                <a:sym typeface="Cambria"/>
              </a:defRPr>
            </a:pPr>
            <a:endParaRPr lang="uk-UA" noProof="1" smtClean="0"/>
          </a:p>
          <a:p>
            <a:pPr marL="0" indent="0" defTabSz="449262">
              <a:spcBef>
                <a:spcPts val="0"/>
              </a:spcBef>
              <a:buSzTx/>
              <a:buNone/>
              <a:defRPr sz="4000" b="1" i="1">
                <a:solidFill>
                  <a:srgbClr val="000000"/>
                </a:solidFill>
                <a:latin typeface="Cambria"/>
                <a:ea typeface="Cambria"/>
                <a:cs typeface="Cambria"/>
                <a:sym typeface="Cambria"/>
              </a:defRPr>
            </a:pPr>
            <a:endParaRPr lang="uk-UA" noProof="1" smtClean="0"/>
          </a:p>
          <a:p>
            <a:pPr marL="0" indent="0" defTabSz="449262">
              <a:spcBef>
                <a:spcPts val="0"/>
              </a:spcBef>
              <a:buSzTx/>
              <a:buNone/>
              <a:defRPr sz="4000" b="1" i="1">
                <a:solidFill>
                  <a:srgbClr val="000000"/>
                </a:solidFill>
                <a:latin typeface="Cambria"/>
                <a:ea typeface="Cambria"/>
                <a:cs typeface="Cambria"/>
                <a:sym typeface="Cambria"/>
              </a:defRPr>
            </a:pPr>
            <a:r>
              <a:rPr lang="en-US" noProof="1" smtClean="0"/>
              <a:t>Громадський Юрій   Степанович</a:t>
            </a:r>
            <a:endParaRPr lang="en-US" noProof="1"/>
          </a:p>
        </p:txBody>
      </p:sp>
      <p:sp>
        <p:nvSpPr>
          <p:cNvPr id="60" name="Shape 60"/>
          <p:cNvSpPr/>
          <p:nvPr/>
        </p:nvSpPr>
        <p:spPr>
          <a:xfrm>
            <a:off x="787400" y="7325072"/>
            <a:ext cx="11430000" cy="157325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algn="l" defTabSz="449262">
              <a:lnSpc>
                <a:spcPct val="170000"/>
              </a:lnSpc>
              <a:defRPr sz="3200">
                <a:solidFill>
                  <a:srgbClr val="000000"/>
                </a:solidFill>
                <a:latin typeface="Times New Roman"/>
                <a:ea typeface="Times New Roman"/>
                <a:cs typeface="Times New Roman"/>
                <a:sym typeface="Times New Roman"/>
              </a:defRPr>
            </a:pPr>
            <a:r>
              <a:rPr lang="en-US" noProof="1" smtClean="0"/>
              <a:t>Директор  ТОВ  «КиївПромЕлектроПроект»</a:t>
            </a:r>
          </a:p>
          <a:p>
            <a:pPr algn="l" defTabSz="449262">
              <a:lnSpc>
                <a:spcPct val="170000"/>
              </a:lnSpc>
              <a:defRPr sz="2800">
                <a:solidFill>
                  <a:srgbClr val="000000"/>
                </a:solidFill>
                <a:latin typeface="Times New Roman"/>
                <a:ea typeface="Times New Roman"/>
                <a:cs typeface="Times New Roman"/>
                <a:sym typeface="Times New Roman"/>
              </a:defRPr>
            </a:pPr>
            <a:r>
              <a:rPr lang="en-US" noProof="1" smtClean="0"/>
              <a:t>Тел. (050)330-91-37</a:t>
            </a:r>
            <a:endParaRPr lang="en-US" noProof="1"/>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Harmony">
  <a:themeElements>
    <a:clrScheme name="Harmony">
      <a:dk1>
        <a:srgbClr val="5E0033"/>
      </a:dk1>
      <a:lt1>
        <a:srgbClr val="5E5E5E"/>
      </a:lt1>
      <a:dk2>
        <a:srgbClr val="A7A7A7"/>
      </a:dk2>
      <a:lt2>
        <a:srgbClr val="535353"/>
      </a:lt2>
      <a:accent1>
        <a:srgbClr val="87AEC1"/>
      </a:accent1>
      <a:accent2>
        <a:srgbClr val="D6BB9E"/>
      </a:accent2>
      <a:accent3>
        <a:srgbClr val="9BBB59"/>
      </a:accent3>
      <a:accent4>
        <a:srgbClr val="8064A2"/>
      </a:accent4>
      <a:accent5>
        <a:srgbClr val="4BACC6"/>
      </a:accent5>
      <a:accent6>
        <a:srgbClr val="F79646"/>
      </a:accent6>
      <a:hlink>
        <a:srgbClr val="0000FF"/>
      </a:hlink>
      <a:folHlink>
        <a:srgbClr val="FF00FF"/>
      </a:folHlink>
    </a:clrScheme>
    <a:fontScheme name="Harmony">
      <a:majorFont>
        <a:latin typeface="Helvetica Neue"/>
        <a:ea typeface="Helvetica Neue"/>
        <a:cs typeface="Helvetica Neue"/>
      </a:majorFont>
      <a:minorFont>
        <a:latin typeface="Helvetica"/>
        <a:ea typeface="Helvetica"/>
        <a:cs typeface="Helvetica"/>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E5E5E"/>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Harmony">
  <a:themeElements>
    <a:clrScheme name="Harmony">
      <a:dk1>
        <a:srgbClr val="000000"/>
      </a:dk1>
      <a:lt1>
        <a:srgbClr val="FFFFFF"/>
      </a:lt1>
      <a:dk2>
        <a:srgbClr val="A7A7A7"/>
      </a:dk2>
      <a:lt2>
        <a:srgbClr val="535353"/>
      </a:lt2>
      <a:accent1>
        <a:srgbClr val="87AEC1"/>
      </a:accent1>
      <a:accent2>
        <a:srgbClr val="D6BB9E"/>
      </a:accent2>
      <a:accent3>
        <a:srgbClr val="9BBB59"/>
      </a:accent3>
      <a:accent4>
        <a:srgbClr val="8064A2"/>
      </a:accent4>
      <a:accent5>
        <a:srgbClr val="4BACC6"/>
      </a:accent5>
      <a:accent6>
        <a:srgbClr val="F79646"/>
      </a:accent6>
      <a:hlink>
        <a:srgbClr val="0000FF"/>
      </a:hlink>
      <a:folHlink>
        <a:srgbClr val="FF00FF"/>
      </a:folHlink>
    </a:clrScheme>
    <a:fontScheme name="Harmony">
      <a:majorFont>
        <a:latin typeface="Helvetica Neue"/>
        <a:ea typeface="Helvetica Neue"/>
        <a:cs typeface="Helvetica Neue"/>
      </a:majorFont>
      <a:minorFont>
        <a:latin typeface="Helvetica"/>
        <a:ea typeface="Helvetica"/>
        <a:cs typeface="Helvetica"/>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E5E5E"/>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E0033"/>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1315</TotalTime>
  <Words>1885</Words>
  <Application>Microsoft Office PowerPoint</Application>
  <PresentationFormat>Произвольный</PresentationFormat>
  <Paragraphs>329</Paragraphs>
  <Slides>34</Slides>
  <Notes>2</Notes>
  <HiddenSlides>0</HiddenSlides>
  <MMClips>0</MMClips>
  <ScaleCrop>false</ScaleCrop>
  <HeadingPairs>
    <vt:vector size="8" baseType="variant">
      <vt:variant>
        <vt:lpstr>Использованные шрифты</vt:lpstr>
      </vt:variant>
      <vt:variant>
        <vt:i4>9</vt:i4>
      </vt:variant>
      <vt:variant>
        <vt:lpstr>Тема</vt:lpstr>
      </vt:variant>
      <vt:variant>
        <vt:i4>1</vt:i4>
      </vt:variant>
      <vt:variant>
        <vt:lpstr>Внедренные серверы OLE</vt:lpstr>
      </vt:variant>
      <vt:variant>
        <vt:i4>1</vt:i4>
      </vt:variant>
      <vt:variant>
        <vt:lpstr>Заголовки слайдов</vt:lpstr>
      </vt:variant>
      <vt:variant>
        <vt:i4>34</vt:i4>
      </vt:variant>
    </vt:vector>
  </HeadingPairs>
  <TitlesOfParts>
    <vt:vector size="45" baseType="lpstr">
      <vt:lpstr>Arial</vt:lpstr>
      <vt:lpstr>Baskerville</vt:lpstr>
      <vt:lpstr>Calibri</vt:lpstr>
      <vt:lpstr>Cambria</vt:lpstr>
      <vt:lpstr>Helvetica</vt:lpstr>
      <vt:lpstr>Helvetica Neue</vt:lpstr>
      <vt:lpstr>Hoefler Text</vt:lpstr>
      <vt:lpstr>Symbol</vt:lpstr>
      <vt:lpstr>Times New Roman</vt:lpstr>
      <vt:lpstr>Harmony</vt:lpstr>
      <vt:lpstr>Acrobat Document</vt:lpstr>
      <vt:lpstr>ДЕРЖАВНІ БУДІВЕЛЬНІ НОРМИ УКРАЇНИ</vt:lpstr>
      <vt:lpstr>Презентация PowerPoint</vt:lpstr>
      <vt:lpstr>Зміст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Енергозбереження та світлодіодні світильники</vt:lpstr>
      <vt:lpstr>Источник: О. Сеппанен, профессор, генеральный секретарь, глава технического комитета Федерации европейских ассоциаций по отоплению, вентиляции и кондиционированию воздуха (REHVA)</vt:lpstr>
      <vt:lpstr>Загалом,   Україна є однією з країн Європи з найнижчим рівнем енергоефективності. Український енергетичний сектор відповідає на 69% загальних обсягів викидів парникових газів (299.7 міл.т)   включаючи викиди  від виробництва  електроенергії, обсяг яких в 2007 році склав  101,7 міл. Т.</vt:lpstr>
      <vt:lpstr>ДИРЕКТИВА ЄВРОПЕЙСЬКОГО ПАРЛАМЕНТУ ТА РАДИ 2010/31/ЄС   від 19 травня 2010 року   щодо енергетичної ефективності будівель   Директива Европейского парламента и Совета Европейского Союза 2012/27/ЕС от 25 октября 2012 г.   ДИРЕКТИВА ЄВРОПЕЙСЬКОГО ПАРЛАМЕНТУ ТА РАДИ 2010/31/ЄС  від 19 травня 2010 року  щодо енергетичної ефективності будівель   ДИРЕКТИВА 2006/32/ЄС ЄВРОПЕЙСЬКОГО ПАРЛАМЕНТУ І РАДИ від 5 квітня 2006 року про ефективність кінцевого використання енергії та енергетичні послуги, </vt:lpstr>
      <vt:lpstr>   40% загального споживання енергії у Співтоваристві припадає на будівлі. Сектор знаходиться на етапі розширення,  що призведе до збільшення споживання енергії. Тому зменшення споживання енергії та використання енергії з альтернативних джерел у секторі будівництва становить важливу частину заходів, необхідних для зменшення енергетичної залежності Союзу та викидів парникових газів. Разом із збільшеним використанням енергії з відновлювальних джерел   енергії. Управління попитом енергії є важливим інструментом, що дозволить Союзу здійснювати вплив на світовий ринок енергії і внаслідок цього на безпеку середньо- і довгострокового енергопостачання.   Світлова віддача  джерел світла для загального освітлення приміщень при мінімально допустимих індексах кольоропередачі не повинна бути менше значень, наведених в таблиці 8.1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ДЕРЖАВНІ БУДІВЕЛЬНІ НОРМИ УКРАЇНИ</dc:title>
  <dc:creator>wn</dc:creator>
  <cp:lastModifiedBy>Youry</cp:lastModifiedBy>
  <cp:revision>54</cp:revision>
  <cp:lastPrinted>2018-09-11T18:15:28Z</cp:lastPrinted>
  <dcterms:modified xsi:type="dcterms:W3CDTF">2019-03-16T12:11:15Z</dcterms:modified>
</cp:coreProperties>
</file>