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18"/>
  </p:notesMasterIdLst>
  <p:handoutMasterIdLst>
    <p:handoutMasterId r:id="rId19"/>
  </p:handoutMasterIdLst>
  <p:sldIdLst>
    <p:sldId id="265" r:id="rId2"/>
    <p:sldId id="267" r:id="rId3"/>
    <p:sldId id="260" r:id="rId4"/>
    <p:sldId id="259" r:id="rId5"/>
    <p:sldId id="268" r:id="rId6"/>
    <p:sldId id="262" r:id="rId7"/>
    <p:sldId id="256" r:id="rId8"/>
    <p:sldId id="270" r:id="rId9"/>
    <p:sldId id="257" r:id="rId10"/>
    <p:sldId id="274" r:id="rId11"/>
    <p:sldId id="271" r:id="rId12"/>
    <p:sldId id="275" r:id="rId13"/>
    <p:sldId id="272" r:id="rId14"/>
    <p:sldId id="263" r:id="rId15"/>
    <p:sldId id="273" r:id="rId16"/>
    <p:sldId id="26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6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1" autoAdjust="0"/>
    <p:restoredTop sz="94660"/>
  </p:normalViewPr>
  <p:slideViewPr>
    <p:cSldViewPr snapToGrid="0">
      <p:cViewPr varScale="1">
        <p:scale>
          <a:sx n="99" d="100"/>
          <a:sy n="99" d="100"/>
        </p:scale>
        <p:origin x="7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07D67-B5DF-455E-91C2-27C24F330433}" type="datetimeFigureOut">
              <a:rPr lang="ru-RU" smtClean="0"/>
              <a:t>05.06.2019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ООО"Экономик Софт"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EC208-0575-4D76-98F9-016D225B58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0870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EA502-78A0-40E7-A786-8EA7D7B32182}" type="datetimeFigureOut">
              <a:rPr lang="ru-RU" smtClean="0"/>
              <a:t>05.06.2019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ООО"Экономик Софт"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8DC51-9D0D-43F6-A3E6-4DF4280A7D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9885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994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546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491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11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27E10-3B49-44D1-8DA0-1182B6B2075D}" type="datetime1">
              <a:rPr lang="ru-RU" smtClean="0"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1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63D8-349C-4C6E-AA28-AEF482C170D2}" type="datetime1">
              <a:rPr lang="ru-RU" smtClean="0"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451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E049-402C-416C-9608-6077A77D46BE}" type="datetime1">
              <a:rPr lang="ru-RU" smtClean="0"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8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F8E0-33DA-4483-869F-73D8E0DDA9FB}" type="datetime1">
              <a:rPr lang="ru-RU" smtClean="0"/>
              <a:t>05.06.2019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341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FED24-E7C9-47A3-A026-273E4440A460}" type="datetime1">
              <a:rPr lang="ru-RU" smtClean="0"/>
              <a:t>05.06.2019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911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05CE-0623-4B72-BF18-6BE78F6B2A26}" type="datetime1">
              <a:rPr lang="ru-RU" smtClean="0"/>
              <a:t>05.06.2019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33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43105-2E2D-40AA-9BD7-84C1F9005133}" type="datetime1">
              <a:rPr lang="ru-RU" smtClean="0"/>
              <a:t>05.06.2019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71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A336C-F701-4775-86A2-15A624E4A672}" type="datetime1">
              <a:rPr lang="ru-RU" smtClean="0"/>
              <a:t>05.06.2019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699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0C7EB-BF77-4749-81B5-A0EC9628963C}" type="datetime1">
              <a:rPr lang="ru-RU" smtClean="0"/>
              <a:t>05.06.2019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960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7F73A-645B-404A-988C-2BF2AF836D30}" type="datetime1">
              <a:rPr lang="ru-RU" smtClean="0"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14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07C9A-8208-469B-8B56-65CD5132C504}" type="datetime1">
              <a:rPr lang="ru-RU" smtClean="0"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1962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7F486-7EA2-448F-9005-FB1DF8FEC879}" type="datetime1">
              <a:rPr lang="ru-RU" smtClean="0"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235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5E164-D2F5-4A87-8D48-0372166DB2F3}" type="datetime1">
              <a:rPr lang="ru-RU" smtClean="0"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8802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52FBB-6900-4A13-B426-738E6B3E1736}" type="datetime1">
              <a:rPr lang="ru-RU" smtClean="0"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526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FFF7C-8BC6-4D24-AD66-7E3CA1294BBC}" type="datetime1">
              <a:rPr lang="ru-RU" smtClean="0"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79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A2AEA-4D5F-46AF-8A24-D8331DCAD9A1}" type="datetime1">
              <a:rPr lang="ru-RU" smtClean="0"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85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65F58-3B76-4762-B3F5-DB79B1622A79}" type="datetime1">
              <a:rPr lang="ru-RU" smtClean="0"/>
              <a:t>05.06.2019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5FF5134-0042-4581-9C71-CFE3B34E25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76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11" Type="http://schemas.openxmlformats.org/officeDocument/2006/relationships/image" Target="../media/image11.png"/><Relationship Id="rId5" Type="http://schemas.openxmlformats.org/officeDocument/2006/relationships/image" Target="../media/image5.gif"/><Relationship Id="rId10" Type="http://schemas.openxmlformats.org/officeDocument/2006/relationships/image" Target="../media/image10.gif"/><Relationship Id="rId4" Type="http://schemas.openxmlformats.org/officeDocument/2006/relationships/image" Target="../media/image4.gif"/><Relationship Id="rId9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35" y="914400"/>
            <a:ext cx="7898465" cy="54339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6502" y="0"/>
            <a:ext cx="4085498" cy="6348364"/>
          </a:xfrm>
          <a:effectLst/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/>
            </a:r>
            <a:br>
              <a:rPr lang="ru-RU" sz="2800" b="1" i="1" dirty="0" smtClean="0">
                <a:solidFill>
                  <a:schemeClr val="tx1"/>
                </a:solidFill>
              </a:rPr>
            </a:br>
            <a:r>
              <a:rPr lang="ru-RU" sz="2800" b="1" i="1" dirty="0">
                <a:solidFill>
                  <a:schemeClr val="tx1"/>
                </a:solidFill>
              </a:rPr>
              <a:t/>
            </a:r>
            <a:br>
              <a:rPr lang="ru-RU" sz="2800" b="1" i="1" dirty="0">
                <a:solidFill>
                  <a:schemeClr val="tx1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Использование механизма 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Бизнес-процессов в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 «1С :Предприятие», 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как инструмент управления строительством </a:t>
            </a:r>
            <a:r>
              <a:rPr lang="ru-RU" sz="2800" b="1" i="1" dirty="0">
                <a:solidFill>
                  <a:srgbClr val="002060"/>
                </a:solidFill>
              </a:rPr>
              <a:t>объекта.</a:t>
            </a:r>
            <a:br>
              <a:rPr lang="ru-RU" sz="2800" b="1" i="1" dirty="0">
                <a:solidFill>
                  <a:srgbClr val="002060"/>
                </a:solidFill>
              </a:rPr>
            </a:br>
            <a:endParaRPr lang="ru-RU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17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20746" y="1051511"/>
            <a:ext cx="7556980" cy="576262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00B0F0"/>
                </a:solidFill>
              </a:rPr>
              <a:t>Бизнес-процесс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75745" y="2011681"/>
            <a:ext cx="8930268" cy="3767327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это </a:t>
            </a:r>
            <a:r>
              <a:rPr lang="ru-RU" sz="2800" dirty="0"/>
              <a:t>совокупность взаимосвязанных мероприятий или работ, направленных на создание определённого продукта или услуги для потребителей. </a:t>
            </a:r>
          </a:p>
        </p:txBody>
      </p:sp>
    </p:spTree>
    <p:extLst>
      <p:ext uri="{BB962C8B-B14F-4D97-AF65-F5344CB8AC3E}">
        <p14:creationId xmlns:p14="http://schemas.microsoft.com/office/powerpoint/2010/main" val="98772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rebuchet MS" panose="020B0603020202020204" pitchFamily="34" charset="0"/>
              </a:rPr>
              <a:t>Бизнес-процессы </a:t>
            </a:r>
            <a:r>
              <a:rPr lang="ru-RU" dirty="0">
                <a:latin typeface="Trebuchet MS" panose="020B0603020202020204" pitchFamily="34" charset="0"/>
              </a:rPr>
              <a:t>в «1С: </a:t>
            </a:r>
            <a:r>
              <a:rPr lang="ru-RU" dirty="0" smtClean="0">
                <a:latin typeface="Trebuchet MS" panose="020B0603020202020204" pitchFamily="34" charset="0"/>
              </a:rPr>
              <a:t>Предприятие»</a:t>
            </a:r>
            <a:r>
              <a:rPr lang="ru-RU" dirty="0">
                <a:latin typeface="Trebuchet MS" panose="020B0603020202020204" pitchFamily="34" charset="0"/>
              </a:rPr>
              <a:t/>
            </a:r>
            <a:br>
              <a:rPr lang="ru-RU" dirty="0">
                <a:latin typeface="Trebuchet MS" panose="020B0603020202020204" pitchFamily="34" charset="0"/>
              </a:rPr>
            </a:br>
            <a:endParaRPr lang="ru-RU" dirty="0">
              <a:latin typeface="Trebuchet MS" panose="020B0603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08101"/>
            <a:ext cx="9457266" cy="47332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/>
              <a:t>• Бизнес-процессы </a:t>
            </a:r>
            <a:r>
              <a:rPr lang="ru-RU" sz="2400" dirty="0"/>
              <a:t>в «1С: Предприятии 8» предназначены </a:t>
            </a:r>
            <a:r>
              <a:rPr lang="ru-RU" sz="2400" dirty="0" smtClean="0"/>
              <a:t>для </a:t>
            </a:r>
            <a:r>
              <a:rPr lang="ru-RU" sz="2400" dirty="0"/>
              <a:t>объединения отдельных операций в цепочки </a:t>
            </a:r>
            <a:r>
              <a:rPr lang="ru-RU" sz="2400" dirty="0" smtClean="0"/>
              <a:t>взаимосвязанных </a:t>
            </a:r>
            <a:r>
              <a:rPr lang="ru-RU" sz="2400" dirty="0"/>
              <a:t>действий, приводящих к достижению </a:t>
            </a:r>
            <a:r>
              <a:rPr lang="ru-RU" sz="2400" dirty="0" smtClean="0"/>
              <a:t>конкретной </a:t>
            </a:r>
            <a:r>
              <a:rPr lang="ru-RU" sz="2400" dirty="0"/>
              <a:t>цели. </a:t>
            </a:r>
          </a:p>
          <a:p>
            <a:pPr marL="0" indent="0">
              <a:buNone/>
            </a:pPr>
            <a:r>
              <a:rPr lang="ru-RU" sz="2400" dirty="0" smtClean="0"/>
              <a:t>• Цепочки </a:t>
            </a:r>
            <a:r>
              <a:rPr lang="ru-RU" sz="2400" dirty="0"/>
              <a:t>взаимосвязанных действий </a:t>
            </a:r>
            <a:r>
              <a:rPr lang="ru-RU" sz="2400" dirty="0" smtClean="0"/>
              <a:t>бизнес-процесса представляются </a:t>
            </a:r>
            <a:r>
              <a:rPr lang="ru-RU" sz="2400" dirty="0"/>
              <a:t>с помощью карты маршрута </a:t>
            </a:r>
            <a:r>
              <a:rPr lang="ru-RU" sz="2400" dirty="0" smtClean="0"/>
              <a:t>бизнес-процесса</a:t>
            </a:r>
            <a:r>
              <a:rPr lang="ru-RU" sz="2400" dirty="0"/>
              <a:t>. </a:t>
            </a:r>
          </a:p>
          <a:p>
            <a:pPr marL="0" indent="0">
              <a:buNone/>
            </a:pPr>
            <a:r>
              <a:rPr lang="ru-RU" sz="2400" dirty="0" smtClean="0"/>
              <a:t>• Карта </a:t>
            </a:r>
            <a:r>
              <a:rPr lang="ru-RU" sz="2400" dirty="0"/>
              <a:t>маршрута описывает логику </a:t>
            </a:r>
            <a:r>
              <a:rPr lang="ru-RU" sz="2400" dirty="0" smtClean="0"/>
              <a:t>бизнес-процесса </a:t>
            </a:r>
            <a:r>
              <a:rPr lang="ru-RU" sz="2400" dirty="0"/>
              <a:t>и </a:t>
            </a:r>
            <a:r>
              <a:rPr lang="ru-RU" sz="2400" dirty="0" smtClean="0"/>
              <a:t>весь </a:t>
            </a:r>
            <a:r>
              <a:rPr lang="ru-RU" sz="2400" dirty="0"/>
              <a:t>его жизненный цикл от точки старта до точки </a:t>
            </a:r>
            <a:r>
              <a:rPr lang="ru-RU" sz="2400" dirty="0" smtClean="0"/>
              <a:t>завершения </a:t>
            </a:r>
            <a:r>
              <a:rPr lang="ru-RU" sz="2400" dirty="0"/>
              <a:t>в виде схематического изображения </a:t>
            </a:r>
            <a:r>
              <a:rPr lang="ru-RU" sz="2400" dirty="0" smtClean="0"/>
              <a:t>последовательности </a:t>
            </a:r>
            <a:r>
              <a:rPr lang="ru-RU" sz="2400" dirty="0"/>
              <a:t>прохождения взаимосвязанных </a:t>
            </a:r>
            <a:r>
              <a:rPr lang="ru-RU" sz="2400" dirty="0" smtClean="0"/>
              <a:t>точек </a:t>
            </a:r>
            <a:r>
              <a:rPr lang="ru-RU" sz="2400" dirty="0"/>
              <a:t>маршрута.</a:t>
            </a:r>
          </a:p>
          <a:p>
            <a:pPr marL="0" indent="0">
              <a:buNone/>
            </a:pPr>
            <a:r>
              <a:rPr lang="ru-RU" sz="2400" dirty="0" smtClean="0"/>
              <a:t>• Точка </a:t>
            </a:r>
            <a:r>
              <a:rPr lang="ru-RU" sz="2400" dirty="0"/>
              <a:t>маршрута </a:t>
            </a:r>
            <a:r>
              <a:rPr lang="ru-RU" sz="2400" dirty="0" smtClean="0"/>
              <a:t>—отражает </a:t>
            </a:r>
            <a:r>
              <a:rPr lang="ru-RU" sz="2400" dirty="0"/>
              <a:t>этап жизненного цикла </a:t>
            </a:r>
            <a:r>
              <a:rPr lang="ru-RU" sz="2400" dirty="0" smtClean="0"/>
              <a:t>бизнес-процесса</a:t>
            </a:r>
            <a:r>
              <a:rPr lang="ru-RU" sz="2400" dirty="0"/>
              <a:t>, связанный с выполнением, как правило, </a:t>
            </a:r>
            <a:r>
              <a:rPr lang="ru-RU" sz="2400" dirty="0" smtClean="0"/>
              <a:t>одной </a:t>
            </a:r>
            <a:r>
              <a:rPr lang="ru-RU" sz="2400" dirty="0"/>
              <a:t>автоматической или ручной операции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334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47043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Цель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27183"/>
            <a:ext cx="10435166" cy="422281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Понятный и согласованный алгоритм объединения отдельных </a:t>
            </a:r>
            <a:r>
              <a:rPr lang="ru-RU" sz="2800" dirty="0"/>
              <a:t>о</a:t>
            </a:r>
            <a:r>
              <a:rPr lang="ru-RU" sz="2800" dirty="0" smtClean="0"/>
              <a:t>пераций в упорядоченные, согласованные и понятные цепочки внутрифирменных, внутрипроизводственных взаимодействий, приводящих к конкретной цели.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6442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/>
              <a:t>Задачи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478602" cy="3880773"/>
          </a:xfrm>
        </p:spPr>
        <p:txBody>
          <a:bodyPr>
            <a:normAutofit/>
          </a:bodyPr>
          <a:lstStyle/>
          <a:p>
            <a:r>
              <a:rPr lang="ru-RU" sz="3200" dirty="0"/>
              <a:t>Повышение </a:t>
            </a:r>
            <a:r>
              <a:rPr lang="ru-RU" sz="3200" dirty="0" smtClean="0"/>
              <a:t>качества выполняемых работы.</a:t>
            </a:r>
            <a:r>
              <a:rPr lang="ru-RU" sz="3200" dirty="0"/>
              <a:t> </a:t>
            </a:r>
            <a:endParaRPr lang="ru-RU" sz="3200" dirty="0" smtClean="0"/>
          </a:p>
          <a:p>
            <a:r>
              <a:rPr lang="ru-RU" sz="3200" dirty="0"/>
              <a:t>Повышение </a:t>
            </a:r>
            <a:r>
              <a:rPr lang="ru-RU" sz="3200" dirty="0" smtClean="0"/>
              <a:t>эффективности использования рабочего времени.</a:t>
            </a:r>
          </a:p>
          <a:p>
            <a:r>
              <a:rPr lang="ru-RU" sz="3200" dirty="0"/>
              <a:t>Обеспечение новых </a:t>
            </a:r>
            <a:r>
              <a:rPr lang="ru-RU" sz="3200" dirty="0" smtClean="0"/>
              <a:t>возможностей оптимизации организационной структуры предприятия.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1937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034" y="0"/>
            <a:ext cx="9012766" cy="15875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Преимущества использования механизма регулирования бизнес-процессов в 1С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200" y="1295400"/>
            <a:ext cx="11010900" cy="4676875"/>
          </a:xfrm>
        </p:spPr>
        <p:txBody>
          <a:bodyPr>
            <a:noAutofit/>
          </a:bodyPr>
          <a:lstStyle/>
          <a:p>
            <a:r>
              <a:rPr lang="ru-RU" sz="2400" dirty="0"/>
              <a:t>Заранее заданная структура бизнес-процесса 1С определяет, согласно принятым процедурам, последовательность действий сотрудников, что обеспечивает системный и формализованный подход.</a:t>
            </a:r>
          </a:p>
          <a:p>
            <a:r>
              <a:rPr lang="ru-RU" sz="2400" dirty="0"/>
              <a:t>Исключен пропуск какого-либо этапа, что не позволяет нарушать установленный порядок работы и существенно уменьшает вероятность возникновения ошибок.</a:t>
            </a:r>
          </a:p>
          <a:p>
            <a:r>
              <a:rPr lang="ru-RU" sz="2400" dirty="0"/>
              <a:t>Постоянный, оперативный контроль, что и на каком этапе находится, а также оценка общего состояния выполняемого сегмента работы.</a:t>
            </a:r>
          </a:p>
          <a:p>
            <a:r>
              <a:rPr lang="ru-RU" sz="2400" dirty="0" smtClean="0"/>
              <a:t>Выявление неэффективных решений с последующей оптимизацией бизнес-процессов в 1С.</a:t>
            </a:r>
          </a:p>
          <a:p>
            <a:r>
              <a:rPr lang="ru-RU" sz="2400" dirty="0" smtClean="0"/>
              <a:t>Выстраивание </a:t>
            </a:r>
            <a:r>
              <a:rPr lang="ru-RU" sz="2400" dirty="0"/>
              <a:t>(или моделирование) всей структуры бизнес-процессов по организации, что дает общее понимание для принятия управленческих решений разных уровней.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0698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3024" y="196820"/>
            <a:ext cx="9144000" cy="98755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0" i="0" dirty="0" smtClean="0">
                <a:solidFill>
                  <a:srgbClr val="00B0F0"/>
                </a:solidFill>
                <a:effectLst/>
              </a:rPr>
              <a:t>Объект «Бизнес-процесс» имеет графическое отображение, называемое картой маршрута. Это не что иное, как блок-схема, составленная из «кирпичиков»:</a:t>
            </a:r>
            <a:endParaRPr lang="ru-RU" sz="2400" dirty="0">
              <a:solidFill>
                <a:srgbClr val="00B0F0"/>
              </a:solidFill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323678"/>
              </p:ext>
            </p:extLst>
          </p:nvPr>
        </p:nvGraphicFramePr>
        <p:xfrm>
          <a:off x="1267968" y="1379465"/>
          <a:ext cx="7485446" cy="5053045"/>
        </p:xfrm>
        <a:graphic>
          <a:graphicData uri="http://schemas.openxmlformats.org/drawingml/2006/table">
            <a:tbl>
              <a:tblPr firstRow="1" firstCol="1" bandRow="1"/>
              <a:tblGrid>
                <a:gridCol w="829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4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6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0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58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916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21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 СХЕМЫ 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ГРАФИЧЕСКОЕ ПРЕДСТАВЛЕНИЕ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 СХЕМЫ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ГРАФИЧЕСКОЕ ПРЕДСТАВЛЕНИЕ 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83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старта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Начало бизнес-процесса, является обязательным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разделения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Соответствует моменту, начиная с которого разные пользователи должны выполнять разные действия параллельно и независимо друг от друга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1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Стрелка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Показывает последовательность переходов между точками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слияния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Соответствует моменту, начиная с которого параллельные процессы вновь объединяются в один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действия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Соответствует конкретному действию конкретного пользователя (или одного из пользователей с определенной ролью) в программе.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обработки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Отвечает за выполнение определенного алгоритма системой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6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условия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Отвечает за проверку выполнения определенного условия, у которого может быть только 2 состояния: “Выполнено” или “Не выполнено”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вложенного бизнес-процесса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Соответствует выполнению другого бизнес-процесса, который является составной частью текущего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6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выбора варианта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30303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Дает возможность выбрать дальнейшие действия исходя из проверки условия, у которого может быть более двух состояний (аналог – Если-ИначеЕсли-…)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Точка завершения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Завершение бизнес-процесса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27" marR="508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0" name="Рисунок 2" descr="https://xn----1-bedvffifm4g.xn--p1ai/wp-content/uploads/2017/02/business-processes-pict2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773" y="2009090"/>
            <a:ext cx="601662" cy="47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Рисунок 3" descr="https://xn----1-bedvffifm4g.xn--p1ai/wp-content/uploads/2017/02/business-processes-pict3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24" y="3259993"/>
            <a:ext cx="995363" cy="82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Рисунок 4" descr="https://xn----1-bedvffifm4g.xn--p1ai/wp-content/uploads/2017/02/business-processes-pict30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867" y="2715515"/>
            <a:ext cx="37147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Рисунок 5" descr="https://xn----1-bedvffifm4g.xn--p1ai/wp-content/uploads/2017/02/business-processes-pict32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916" y="4545845"/>
            <a:ext cx="1211739" cy="48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Рисунок 6" descr="https://xn----1-bedvffifm4g.xn--p1ai/wp-content/uploads/2017/02/business-processes-pict33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24" y="5511063"/>
            <a:ext cx="1069721" cy="80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9" name="Рисунок 14" descr="https://xn----1-bedvffifm4g.xn--p1ai/wp-content/uploads/2017/02/business-processes-pict34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714" y="1990407"/>
            <a:ext cx="693738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7" name="Рисунок 11" descr="https://xn----1-bedvffifm4g.xn--p1ai/wp-content/uploads/2017/02/business-processes-pict35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733" y="2687830"/>
            <a:ext cx="647700" cy="40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5" name="Рисунок 15" descr="https://xn----1-bedvffifm4g.xn--p1ai/wp-content/uploads/2017/02/business-processes-pict36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326" y="3363591"/>
            <a:ext cx="119062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3" name="Рисунок 16" descr="https://xn----1-bedvffifm4g.xn--p1ai/wp-content/uploads/2017/02/business-processes-pict37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117" y="4431947"/>
            <a:ext cx="1194931" cy="839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1" name="Рисунок 17" descr="https://xn----1-bedvffifm4g.xn--p1ai/wp-content/uploads/2017/02/business-processes-pict29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0"/>
          <a:stretch>
            <a:fillRect/>
          </a:stretch>
        </p:blipFill>
        <p:spPr bwMode="auto">
          <a:xfrm>
            <a:off x="5920827" y="5568315"/>
            <a:ext cx="80962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Рисунок 18" descr="https://xn----1-bedvffifm4g.xn--p1ai/wp-content/uploads/2017/02/business-processes-pict2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01"/>
          <a:stretch>
            <a:fillRect/>
          </a:stretch>
        </p:blipFill>
        <p:spPr bwMode="auto">
          <a:xfrm>
            <a:off x="5916572" y="5454015"/>
            <a:ext cx="80962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65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7800" y="90654"/>
            <a:ext cx="5613400" cy="935534"/>
          </a:xfrm>
        </p:spPr>
        <p:txBody>
          <a:bodyPr>
            <a:normAutofit/>
          </a:bodyPr>
          <a:lstStyle/>
          <a:p>
            <a:r>
              <a:rPr lang="ru-RU" sz="1800" b="1" dirty="0"/>
              <a:t>Карта маршрута «Взаимосвязь этапа подачи и обработки заявки от мастера строительного участка» вид из Конфигуратора.</a:t>
            </a:r>
            <a:endParaRPr lang="ru-RU" sz="1800" dirty="0"/>
          </a:p>
        </p:txBody>
      </p:sp>
      <p:pic>
        <p:nvPicPr>
          <p:cNvPr id="6" name="Рисунок 5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084" t="12314" r="68573" b="11236"/>
          <a:stretch/>
        </p:blipFill>
        <p:spPr bwMode="auto">
          <a:xfrm>
            <a:off x="4635008" y="1030026"/>
            <a:ext cx="3563938" cy="55714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952008" y="300634"/>
            <a:ext cx="3876502" cy="9355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00B0F0"/>
                </a:solidFill>
              </a:rPr>
              <a:t>ПРИМЕР</a:t>
            </a:r>
            <a:r>
              <a:rPr lang="ru-RU" sz="2400" dirty="0" smtClean="0">
                <a:solidFill>
                  <a:srgbClr val="00B0F0"/>
                </a:solidFill>
              </a:rPr>
              <a:t>:</a:t>
            </a:r>
            <a:endParaRPr lang="ru-RU" sz="2400" dirty="0">
              <a:solidFill>
                <a:srgbClr val="00B0F0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381000" y="1026188"/>
            <a:ext cx="3505200" cy="5279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400" dirty="0"/>
              <a:t>взаимосвязь этапа подачи и обработки заявки от мастера строительного участка</a:t>
            </a:r>
          </a:p>
        </p:txBody>
      </p:sp>
    </p:spTree>
    <p:extLst>
      <p:ext uri="{BB962C8B-B14F-4D97-AF65-F5344CB8AC3E}">
        <p14:creationId xmlns:p14="http://schemas.microsoft.com/office/powerpoint/2010/main" val="188104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-4767"/>
            <a:ext cx="9245600" cy="739776"/>
          </a:xfrm>
        </p:spPr>
        <p:txBody>
          <a:bodyPr>
            <a:noAutofit/>
          </a:bodyPr>
          <a:lstStyle/>
          <a:p>
            <a:pPr marR="100330" indent="-6350" algn="ctr">
              <a:lnSpc>
                <a:spcPct val="107000"/>
              </a:lnSpc>
            </a:pPr>
            <a:r>
              <a:rPr lang="ru-RU" sz="2800" dirty="0" smtClean="0">
                <a:cs typeface="Times New Roman" panose="02020603050405020304" pitchFamily="18" charset="0"/>
              </a:rPr>
              <a:t>Старт Бизнес-процесса и </a:t>
            </a:r>
            <a:r>
              <a:rPr lang="ru-RU" sz="2800" dirty="0"/>
              <a:t>ф</a:t>
            </a:r>
            <a:r>
              <a:rPr lang="ru-RU" sz="2800" dirty="0" smtClean="0"/>
              <a:t>ормирование </a:t>
            </a:r>
            <a:r>
              <a:rPr lang="ru-RU" sz="2800" dirty="0"/>
              <a:t>задачи </a:t>
            </a:r>
            <a:r>
              <a:rPr lang="ru-RU" sz="2800" dirty="0" smtClean="0"/>
              <a:t>при </a:t>
            </a:r>
            <a:r>
              <a:rPr lang="ru-RU" sz="2800" dirty="0"/>
              <a:t>переходе на точку действия. </a:t>
            </a:r>
            <a:br>
              <a:rPr lang="ru-RU" sz="2800" dirty="0"/>
            </a:br>
            <a:r>
              <a:rPr lang="ru-RU" sz="2800" dirty="0" smtClean="0"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cs typeface="Times New Roman" panose="02020603050405020304" pitchFamily="18" charset="0"/>
              </a:rPr>
            </a:br>
            <a:endParaRPr lang="ru-RU" sz="2800" dirty="0"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42277" b="20728"/>
          <a:stretch/>
        </p:blipFill>
        <p:spPr bwMode="auto">
          <a:xfrm>
            <a:off x="313123" y="979489"/>
            <a:ext cx="5554277" cy="5559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Стрелка влево 5"/>
          <p:cNvSpPr/>
          <p:nvPr/>
        </p:nvSpPr>
        <p:spPr>
          <a:xfrm>
            <a:off x="2425700" y="3344859"/>
            <a:ext cx="495300" cy="225427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 rotWithShape="1">
          <a:blip r:embed="rId4"/>
          <a:srcRect r="35863" b="7132"/>
          <a:stretch/>
        </p:blipFill>
        <p:spPr bwMode="auto">
          <a:xfrm>
            <a:off x="6098630" y="1281113"/>
            <a:ext cx="5809615" cy="5257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9003437" y="3057522"/>
            <a:ext cx="2905125" cy="400050"/>
            <a:chOff x="0" y="0"/>
            <a:chExt cx="2905125" cy="400050"/>
          </a:xfrm>
        </p:grpSpPr>
        <p:sp>
          <p:nvSpPr>
            <p:cNvPr id="9" name="Овал 8"/>
            <p:cNvSpPr/>
            <p:nvPr/>
          </p:nvSpPr>
          <p:spPr>
            <a:xfrm>
              <a:off x="0" y="0"/>
              <a:ext cx="1057275" cy="3905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971550" y="28575"/>
              <a:ext cx="1057275" cy="361950"/>
            </a:xfrm>
            <a:prstGeom prst="ellips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1847850" y="47625"/>
              <a:ext cx="1057275" cy="352425"/>
            </a:xfrm>
            <a:prstGeom prst="ellips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89423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Механизм бизнес-процесса в 1С допускает несколько видов маршрутизации.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100" y="1092200"/>
            <a:ext cx="10439400" cy="5359399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Жесткая</a:t>
            </a:r>
            <a:r>
              <a:rPr lang="ru-RU" sz="2200" dirty="0"/>
              <a:t>. Бизнес-процесс имеет карту, не содержащую условных и параллельных переходов с жестко определенными адресатами для каждой точки маршрута. Отклонение таких бизнес-процессов не допускается.</a:t>
            </a:r>
          </a:p>
          <a:p>
            <a:r>
              <a:rPr lang="ru-RU" sz="2200" dirty="0" smtClean="0"/>
              <a:t>Свободная</a:t>
            </a:r>
            <a:r>
              <a:rPr lang="ru-RU" sz="2200" dirty="0"/>
              <a:t>. Адресаты точки карты маршрута бизнес-процесса не установлены и определяются программно или интерактивно в течение жизненного цикла бизнес-процесса.</a:t>
            </a:r>
          </a:p>
          <a:p>
            <a:r>
              <a:rPr lang="ru-RU" sz="2200" dirty="0" smtClean="0"/>
              <a:t>Условная</a:t>
            </a:r>
            <a:r>
              <a:rPr lang="ru-RU" sz="2200" dirty="0"/>
              <a:t>. Карта маршрута предусматривает проверку условий и переход по соответствующим ветвям. Переходы могут быть как бинарными (условие), так и множественными (выбор варианта)</a:t>
            </a:r>
          </a:p>
          <a:p>
            <a:r>
              <a:rPr lang="ru-RU" sz="2200" dirty="0" smtClean="0"/>
              <a:t>Параллельная</a:t>
            </a:r>
            <a:r>
              <a:rPr lang="ru-RU" sz="2200" dirty="0"/>
              <a:t>. Карта маршрута предусматривает разделение бизнес-процесса на параллельные ветви с возможностью последующего слияния (ожидания). Продвижение бизнес-процесса по каждой из параллельных ветвей происходит независимо, по мере выполнения соответствующих задач.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082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01612"/>
            <a:ext cx="4339166" cy="172878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Последовательность работы Бизнес-процесса, согласно заданного маршрута.</a:t>
            </a:r>
            <a:endParaRPr lang="ru-RU" sz="2800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 rotWithShape="1">
          <a:blip r:embed="rId2"/>
          <a:srcRect l="46820" t="18727" r="21112" b="42535"/>
          <a:stretch/>
        </p:blipFill>
        <p:spPr bwMode="auto">
          <a:xfrm>
            <a:off x="677334" y="2180682"/>
            <a:ext cx="4466166" cy="41185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Стрелка влево 5"/>
          <p:cNvSpPr/>
          <p:nvPr/>
        </p:nvSpPr>
        <p:spPr>
          <a:xfrm>
            <a:off x="1827212" y="5145087"/>
            <a:ext cx="866775" cy="3524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r="35382" b="6876"/>
          <a:stretch/>
        </p:blipFill>
        <p:spPr bwMode="auto">
          <a:xfrm>
            <a:off x="5245100" y="201612"/>
            <a:ext cx="6159500" cy="60975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8614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216"/>
            <a:ext cx="9512300" cy="1320800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Переход к следующей точке маршрута в соответствии с картой.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11" y="1270000"/>
            <a:ext cx="3238500" cy="5524500"/>
          </a:xfrm>
          <a:prstGeom prst="rect">
            <a:avLst/>
          </a:prstGeom>
        </p:spPr>
      </p:pic>
      <p:pic>
        <p:nvPicPr>
          <p:cNvPr id="5" name="Объект 6"/>
          <p:cNvPicPr>
            <a:picLocks noGrp="1"/>
          </p:cNvPicPr>
          <p:nvPr>
            <p:ph idx="1"/>
          </p:nvPr>
        </p:nvPicPr>
        <p:blipFill rotWithShape="1">
          <a:blip r:embed="rId3"/>
          <a:srcRect l="1004" t="823" r="61867" b="82911"/>
          <a:stretch/>
        </p:blipFill>
        <p:spPr bwMode="auto">
          <a:xfrm>
            <a:off x="4112486" y="1397016"/>
            <a:ext cx="5628413" cy="48132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4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Инструменты контроля бизнес-процесса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/>
              <a:t>Интерактивная карта </a:t>
            </a:r>
            <a:r>
              <a:rPr lang="ru-RU" sz="3200" dirty="0" smtClean="0"/>
              <a:t>бизнес-процесса</a:t>
            </a:r>
          </a:p>
          <a:p>
            <a:r>
              <a:rPr lang="ru-RU" sz="3200" dirty="0"/>
              <a:t>Мониторинг невыполненных задач бизнес-процесса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333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434" y="114300"/>
            <a:ext cx="9622366" cy="1320800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Интересные </a:t>
            </a:r>
            <a:r>
              <a:rPr lang="ru-RU" b="1" dirty="0"/>
              <a:t>особенности бизнес-процессов 1С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35100"/>
            <a:ext cx="12192000" cy="5156199"/>
          </a:xfrm>
        </p:spPr>
        <p:txBody>
          <a:bodyPr>
            <a:noAutofit/>
          </a:bodyPr>
          <a:lstStyle/>
          <a:p>
            <a:r>
              <a:rPr lang="ru-RU" sz="2000" dirty="0" smtClean="0"/>
              <a:t>Возможность переадресации другому.</a:t>
            </a:r>
            <a:endParaRPr lang="ru-RU" sz="2000" dirty="0"/>
          </a:p>
          <a:p>
            <a:r>
              <a:rPr lang="ru-RU" sz="2000" dirty="0"/>
              <a:t>В задаче можно настроить напоминание себе (кнопка «Напомнить») и в определенный момент получить сообщение. Более того, программисты могут настроить 1С таким образом, что пользователи будут получать оповещения о новых или просроченных задачах. В последнем случае, руководитель или сотрудник, которому поручено (перенаправлено) задание, может предпринять оперативные действия.</a:t>
            </a:r>
          </a:p>
          <a:p>
            <a:r>
              <a:rPr lang="ru-RU" sz="2000" dirty="0"/>
              <a:t>Бизнес-процессы 1С могут быть запущены в автоматическом режиме. Это может быть реализовано с помощью регламентных заданий по расписанию или по событию в системе. Поэтому бизнес-процессы 1С удобно использовать для регулярных повторяющихся процедур. Бизнес-процесс 1С может вызываться другим бизнес-процессом. Для этого в одной или более исполняемых задачах родительского бизнес-процесса должен быть указан вызов подчиненного бизнес-процесса.</a:t>
            </a:r>
          </a:p>
          <a:p>
            <a:r>
              <a:rPr lang="ru-RU" sz="2000" dirty="0" smtClean="0"/>
              <a:t>Разные </a:t>
            </a:r>
            <a:r>
              <a:rPr lang="ru-RU" sz="2000" dirty="0"/>
              <a:t>этапы бизнес-процесса могут быть адресованы разным сотрудникам, и выполнение следующего действия (задачи) перейдет к другому </a:t>
            </a:r>
            <a:r>
              <a:rPr lang="ru-RU" sz="2000" dirty="0" smtClean="0"/>
              <a:t>сотруднику, только после выполнения </a:t>
            </a:r>
            <a:r>
              <a:rPr lang="ru-RU" sz="2000" dirty="0" err="1" smtClean="0"/>
              <a:t>предидущего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1893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ИТОГ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7500" y="1397001"/>
            <a:ext cx="11150600" cy="4644362"/>
          </a:xfrm>
        </p:spPr>
        <p:txBody>
          <a:bodyPr>
            <a:noAutofit/>
          </a:bodyPr>
          <a:lstStyle/>
          <a:p>
            <a:pPr lvl="0"/>
            <a:r>
              <a:rPr lang="ru-RU" sz="2800" dirty="0"/>
              <a:t>Бизнес-процессы предоставляют для руководителей подразделений </a:t>
            </a:r>
            <a:r>
              <a:rPr lang="ru-RU" sz="2800" dirty="0" smtClean="0"/>
              <a:t>строительного предприятия отличный </a:t>
            </a:r>
            <a:r>
              <a:rPr lang="ru-RU" sz="2800" dirty="0"/>
              <a:t>инструмент для контроля и получения информации о реальном процессе выполнения проектных и строительных работ.</a:t>
            </a:r>
          </a:p>
          <a:p>
            <a:r>
              <a:rPr lang="ru-RU" sz="2800" dirty="0" smtClean="0"/>
              <a:t>Бизнес-процессы </a:t>
            </a:r>
            <a:r>
              <a:rPr lang="ru-RU" sz="2800" dirty="0"/>
              <a:t>для сотрудников предприятия предоставляют удобный инструмент для быстрых и </a:t>
            </a:r>
            <a:r>
              <a:rPr lang="ru-RU" sz="2800" dirty="0" smtClean="0"/>
              <a:t>эффективных </a:t>
            </a:r>
            <a:r>
              <a:rPr lang="ru-RU" sz="2800" dirty="0"/>
              <a:t>действий для выполнения плановых задач.</a:t>
            </a:r>
          </a:p>
          <a:p>
            <a:r>
              <a:rPr lang="ru-RU" sz="2800" dirty="0" smtClean="0"/>
              <a:t>Бизнес-процессы </a:t>
            </a:r>
            <a:r>
              <a:rPr lang="ru-RU" sz="2800" dirty="0"/>
              <a:t>позволяют формализовать процедуры обработки тех или иных событий, возникающих в деятельности предприятия и обеспечить участие в них исполнителей.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7063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263153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400" dirty="0" smtClean="0"/>
              <a:t>СПАСИБО </a:t>
            </a:r>
            <a:r>
              <a:rPr lang="ru-RU" sz="5400" dirty="0"/>
              <a:t>ЗА ВНИМАНИЕ 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406525" y="5603791"/>
            <a:ext cx="8596668" cy="1254209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Автор: Полено Елена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274002" y="6206432"/>
            <a:ext cx="386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ООО «</a:t>
            </a:r>
            <a:r>
              <a:rPr lang="ru-RU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Экономик</a:t>
            </a:r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Софт»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8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2299</TotalTime>
  <Words>828</Words>
  <Application>Microsoft Office PowerPoint</Application>
  <PresentationFormat>Широкоэкранный</PresentationFormat>
  <Paragraphs>79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Wingdings 3</vt:lpstr>
      <vt:lpstr>Грань</vt:lpstr>
      <vt:lpstr>  Использование механизма  Бизнес-процессов в  «1С :Предприятие»,  как инструмент управления строительством объекта. </vt:lpstr>
      <vt:lpstr>Презентация PowerPoint</vt:lpstr>
      <vt:lpstr>Бизнес-процессы в «1С: Предприятие» </vt:lpstr>
      <vt:lpstr>Цель</vt:lpstr>
      <vt:lpstr>Задачи</vt:lpstr>
      <vt:lpstr>Преимущества использования механизма регулирования бизнес-процессов в 1С </vt:lpstr>
      <vt:lpstr>Объект «Бизнес-процесс» имеет графическое отображение, называемое картой маршрута. Это не что иное, как блок-схема, составленная из «кирпичиков»:</vt:lpstr>
      <vt:lpstr>Карта маршрута «Взаимосвязь этапа подачи и обработки заявки от мастера строительного участка» вид из Конфигуратора.</vt:lpstr>
      <vt:lpstr>Старт Бизнес-процесса и формирование задачи при переходе на точку действия.   </vt:lpstr>
      <vt:lpstr>Механизм бизнес-процесса в 1С допускает несколько видов маршрутизации. </vt:lpstr>
      <vt:lpstr>Последовательность работы Бизнес-процесса, согласно заданного маршрута.</vt:lpstr>
      <vt:lpstr>Переход к следующей точке маршрута в соответствии с картой.</vt:lpstr>
      <vt:lpstr>Инструменты контроля бизнес-процесса</vt:lpstr>
      <vt:lpstr>Интересные особенности бизнес-процессов 1С </vt:lpstr>
      <vt:lpstr>ИТОГ</vt:lpstr>
      <vt:lpstr>   СПАСИБО ЗА ВНИМАНИЕ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Объект «Бизнес-процесс» имеет графическое отображение, называемое картой маршрута. Это не что иное, как блок-схема, составленная из «кирпичиков»:</dc:title>
  <dc:creator>User</dc:creator>
  <cp:lastModifiedBy>User1</cp:lastModifiedBy>
  <cp:revision>66</cp:revision>
  <dcterms:created xsi:type="dcterms:W3CDTF">2019-05-27T18:29:24Z</dcterms:created>
  <dcterms:modified xsi:type="dcterms:W3CDTF">2019-06-05T06:43:54Z</dcterms:modified>
</cp:coreProperties>
</file>