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7"/>
  </p:notesMasterIdLst>
  <p:sldIdLst>
    <p:sldId id="418" r:id="rId2"/>
    <p:sldId id="522" r:id="rId3"/>
    <p:sldId id="540" r:id="rId4"/>
    <p:sldId id="541" r:id="rId5"/>
    <p:sldId id="542" r:id="rId6"/>
    <p:sldId id="553" r:id="rId7"/>
    <p:sldId id="552" r:id="rId8"/>
    <p:sldId id="556" r:id="rId9"/>
    <p:sldId id="554" r:id="rId10"/>
    <p:sldId id="557" r:id="rId11"/>
    <p:sldId id="558" r:id="rId12"/>
    <p:sldId id="543" r:id="rId13"/>
    <p:sldId id="549" r:id="rId14"/>
    <p:sldId id="551" r:id="rId15"/>
    <p:sldId id="548" r:id="rId16"/>
    <p:sldId id="487" r:id="rId17"/>
    <p:sldId id="488" r:id="rId18"/>
    <p:sldId id="489" r:id="rId19"/>
    <p:sldId id="490" r:id="rId20"/>
    <p:sldId id="491" r:id="rId21"/>
    <p:sldId id="544" r:id="rId22"/>
    <p:sldId id="545" r:id="rId23"/>
    <p:sldId id="546" r:id="rId24"/>
    <p:sldId id="550" r:id="rId25"/>
    <p:sldId id="305" r:id="rId2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15" autoAdjust="0"/>
  </p:normalViewPr>
  <p:slideViewPr>
    <p:cSldViewPr>
      <p:cViewPr varScale="1">
        <p:scale>
          <a:sx n="68" d="100"/>
          <a:sy n="68" d="100"/>
        </p:scale>
        <p:origin x="10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/>
          </a:p>
        </p:txBody>
      </p:sp>
      <p:sp>
        <p:nvSpPr>
          <p:cNvPr id="154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4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4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A84F6E7-4D7E-4A4C-BB61-EBE2AB2CDEF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0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Зразок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6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38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50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90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89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52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94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1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33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920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094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409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Honorarordnung_f%C3%BCr_Architekten_und_Ingenieur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7880" y="1710505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cap="all" dirty="0" smtClean="0">
                <a:solidFill>
                  <a:srgbClr val="000099"/>
                </a:solidFill>
              </a:rPr>
              <a:t>ЗАРУБІЖНІ ПІДХОДИ ДО ВИЗНАЧЕННЯ ВАРТОСТІ БУДІВНИЦТВА</a:t>
            </a:r>
            <a:endParaRPr lang="ru-RU" sz="3200" dirty="0">
              <a:solidFill>
                <a:srgbClr val="000099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948658" y="5301208"/>
            <a:ext cx="61953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/>
              <a:t>         </a:t>
            </a:r>
            <a:r>
              <a:rPr lang="uk-UA" sz="2400" b="1" dirty="0" smtClean="0">
                <a:solidFill>
                  <a:srgbClr val="000099"/>
                </a:solidFill>
              </a:rPr>
              <a:t>Лариса Терещенко</a:t>
            </a:r>
            <a:endParaRPr lang="uk-UA" sz="24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uk-UA" altLang="uk-UA" sz="4062" b="1" dirty="0"/>
              <a:t>Чи є відмінності між українськими підходами до ціноутворення в будівництві та тими, що використовуються у міжнародній практиці?</a:t>
            </a:r>
          </a:p>
          <a:p>
            <a:pPr algn="ctr">
              <a:buFontTx/>
              <a:buNone/>
            </a:pPr>
            <a:endParaRPr lang="ru-RU" altLang="uk-UA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44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47342" y="548680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smtClean="0">
                <a:solidFill>
                  <a:srgbClr val="C00000"/>
                </a:solidFill>
              </a:rPr>
              <a:t>БІЛОРУСЬ</a:t>
            </a:r>
            <a:endParaRPr lang="uk-UA" u="sng" dirty="0" smtClean="0">
              <a:solidFill>
                <a:srgbClr val="C00000"/>
              </a:solidFill>
            </a:endParaRPr>
          </a:p>
        </p:txBody>
      </p:sp>
      <p:sp>
        <p:nvSpPr>
          <p:cNvPr id="6" name="Прямокутник 1"/>
          <p:cNvSpPr/>
          <p:nvPr/>
        </p:nvSpPr>
        <p:spPr>
          <a:xfrm>
            <a:off x="473091" y="4149080"/>
            <a:ext cx="828092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Окремі дослідження свідчать, що серед проектів, реалізувати які не вдалося, 17% займають об</a:t>
            </a:r>
            <a:r>
              <a:rPr lang="en-US" dirty="0" smtClean="0">
                <a:solidFill>
                  <a:srgbClr val="000099"/>
                </a:solidFill>
              </a:rPr>
              <a:t>’</a:t>
            </a:r>
            <a:r>
              <a:rPr lang="uk-UA" dirty="0" err="1" smtClean="0">
                <a:solidFill>
                  <a:srgbClr val="000099"/>
                </a:solidFill>
              </a:rPr>
              <a:t>єкти</a:t>
            </a:r>
            <a:r>
              <a:rPr lang="uk-UA" dirty="0" smtClean="0">
                <a:solidFill>
                  <a:srgbClr val="000099"/>
                </a:solidFill>
              </a:rPr>
              <a:t> де в недостатній мірі проводилося управління ризиками. </a:t>
            </a:r>
            <a:endParaRPr lang="uk-UA" dirty="0" smtClean="0">
              <a:solidFill>
                <a:srgbClr val="000099"/>
              </a:solidFill>
            </a:endParaRPr>
          </a:p>
        </p:txBody>
      </p:sp>
      <p:sp>
        <p:nvSpPr>
          <p:cNvPr id="4" name="Прямокутник 1"/>
          <p:cNvSpPr/>
          <p:nvPr/>
        </p:nvSpPr>
        <p:spPr>
          <a:xfrm>
            <a:off x="467544" y="1052736"/>
            <a:ext cx="828092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Ведеться робота по розробці технологічних карт на нові технології в будівництві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Розробляються нові ресурсні елементні кошторисні норми, в </a:t>
            </a:r>
            <a:r>
              <a:rPr lang="uk-UA" dirty="0" err="1" smtClean="0"/>
              <a:t>т.ч</a:t>
            </a:r>
            <a:r>
              <a:rPr lang="uk-UA" dirty="0" smtClean="0"/>
              <a:t>. індивідуальні. На відміну від України поняття СОУ немає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Ведеться база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-аналогів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Ведеться аналіз вартості матеріальних </a:t>
            </a:r>
            <a:r>
              <a:rPr lang="uk-UA" dirty="0" smtClean="0"/>
              <a:t>ресурсів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Розробляються укрупнені кошторисні норми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2849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3528" y="692696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C00000"/>
                </a:solidFill>
              </a:rPr>
              <a:t>ПРИБАЛТИКА</a:t>
            </a:r>
          </a:p>
        </p:txBody>
      </p:sp>
      <p:sp>
        <p:nvSpPr>
          <p:cNvPr id="7" name="Прямокутник 1"/>
          <p:cNvSpPr/>
          <p:nvPr/>
        </p:nvSpPr>
        <p:spPr>
          <a:xfrm>
            <a:off x="323528" y="1484784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- </a:t>
            </a:r>
            <a:r>
              <a:rPr lang="uk-UA" dirty="0" smtClean="0"/>
              <a:t>Ресурсні елементні кошторисні норми, що розробляються організаціями-виробниками кошторисних програмних комплексів.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До такої організації висуваються певні критерії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Організацій кілька, але в базу, що використовується при проведенні тендерів ввійшла тільки одна провідна компанія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Ресурсні норми не публікуються – на їх основі розраховуються розцінки.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Розцінки розраховуються на основі моніторингу трьох складових ( цін на матеріали, </a:t>
            </a:r>
            <a:r>
              <a:rPr lang="uk-UA" dirty="0" err="1" smtClean="0"/>
              <a:t>МіМ</a:t>
            </a:r>
            <a:r>
              <a:rPr lang="uk-UA" dirty="0" smtClean="0"/>
              <a:t>, зарплати по професіям)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При проведенні тендеру підрядник, який дав пропозицію, яка більш ніж на 15% менша від ціни, розрахованої за усередненими розцінками, повинен дати додаткове </a:t>
            </a:r>
            <a:r>
              <a:rPr lang="uk-UA" dirty="0" err="1" smtClean="0"/>
              <a:t>обгрунтування</a:t>
            </a:r>
            <a:r>
              <a:rPr lang="uk-UA" dirty="0" smtClean="0"/>
              <a:t> такої економії</a:t>
            </a:r>
          </a:p>
        </p:txBody>
      </p:sp>
    </p:spTree>
    <p:extLst>
      <p:ext uri="{BB962C8B-B14F-4D97-AF65-F5344CB8AC3E}">
        <p14:creationId xmlns:p14="http://schemas.microsoft.com/office/powerpoint/2010/main" val="273608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5913" y="188640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C00000"/>
                </a:solidFill>
              </a:rPr>
              <a:t>КАЗАХСТАН</a:t>
            </a:r>
          </a:p>
        </p:txBody>
      </p:sp>
      <p:sp>
        <p:nvSpPr>
          <p:cNvPr id="6" name="Прямокутник 1"/>
          <p:cNvSpPr/>
          <p:nvPr/>
        </p:nvSpPr>
        <p:spPr>
          <a:xfrm>
            <a:off x="366014" y="522809"/>
            <a:ext cx="828092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Нормативна база – Правила визначення вартості будівництва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Технологічні карти є </a:t>
            </a:r>
            <a:r>
              <a:rPr lang="uk-UA" dirty="0" err="1" smtClean="0"/>
              <a:t>обов</a:t>
            </a:r>
            <a:r>
              <a:rPr lang="en-US" dirty="0" smtClean="0"/>
              <a:t>’</a:t>
            </a:r>
            <a:r>
              <a:rPr lang="uk-UA" dirty="0" err="1" smtClean="0"/>
              <a:t>язковим</a:t>
            </a:r>
            <a:r>
              <a:rPr lang="uk-UA" dirty="0" smtClean="0"/>
              <a:t> нормативно-технічним документом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Кошторисні </a:t>
            </a:r>
            <a:r>
              <a:rPr lang="uk-UA" dirty="0" smtClean="0"/>
              <a:t>ціни - публікуються</a:t>
            </a:r>
            <a:endParaRPr lang="uk-UA" dirty="0" smtClean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Кошторисні </a:t>
            </a:r>
            <a:r>
              <a:rPr lang="uk-UA" dirty="0" smtClean="0"/>
              <a:t>норми – не публікуються</a:t>
            </a:r>
            <a:endParaRPr lang="uk-UA" dirty="0" smtClean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Укрупнені кошторисні норми на будівлі та споруди та на конструктиви та види робіт.</a:t>
            </a:r>
          </a:p>
        </p:txBody>
      </p:sp>
      <p:sp>
        <p:nvSpPr>
          <p:cNvPr id="11" name="Прямокутник 1"/>
          <p:cNvSpPr/>
          <p:nvPr/>
        </p:nvSpPr>
        <p:spPr>
          <a:xfrm>
            <a:off x="334410" y="3441680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Нормативні документи по ціноутворенню в будівництві (2017 р.):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Нормативний документ по визначенню кошторисної вартості будівництва;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Нормативний документ по визначенню величини накладних витрат та кошторисного прибутку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Нормативний документ по визначенню затрат щодо </a:t>
            </a:r>
            <a:r>
              <a:rPr lang="uk-UA" dirty="0" err="1" smtClean="0"/>
              <a:t>ПОСу</a:t>
            </a:r>
            <a:endParaRPr lang="uk-UA" dirty="0" smtClean="0"/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Нормативний документ по визначенню витрат на інжинірингові послуги</a:t>
            </a:r>
          </a:p>
        </p:txBody>
      </p:sp>
    </p:spTree>
    <p:extLst>
      <p:ext uri="{BB962C8B-B14F-4D97-AF65-F5344CB8AC3E}">
        <p14:creationId xmlns:p14="http://schemas.microsoft.com/office/powerpoint/2010/main" val="72323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435" y="218149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КАЗАХСТАН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864" y="600222"/>
            <a:ext cx="6357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Планування вартості будівництва на різних стадіях: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Планування бюджету – УПСС будинків та споруд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Проектування – УПСС конструктивів та видів робіт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Будівництво – елементні кошторисні норми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5435" y="1828524"/>
            <a:ext cx="8095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В складі кошторисної документації окрім зведеного кошторисного розрахунку формується кошторисний розрахунок вартості будівництва (витрати підрядника)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864" y="2779827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000099"/>
                </a:solidFill>
              </a:rPr>
              <a:t>2015 рік – перехід від базисно-індексного методу до </a:t>
            </a:r>
            <a:r>
              <a:rPr lang="uk-UA" dirty="0" smtClean="0">
                <a:solidFill>
                  <a:srgbClr val="000099"/>
                </a:solidFill>
              </a:rPr>
              <a:t>ресурсного.</a:t>
            </a:r>
          </a:p>
          <a:p>
            <a:pPr algn="ctr"/>
            <a:endParaRPr lang="uk-UA" dirty="0" smtClean="0">
              <a:solidFill>
                <a:srgbClr val="000099"/>
              </a:solidFill>
            </a:endParaRPr>
          </a:p>
          <a:p>
            <a:pPr algn="ctr"/>
            <a:r>
              <a:rPr lang="uk-UA" dirty="0" smtClean="0"/>
              <a:t>Порівняння </a:t>
            </a:r>
            <a:r>
              <a:rPr lang="uk-UA" dirty="0" smtClean="0"/>
              <a:t>розрахункової вартості будівництва ресурсним та базисно-індексним методом (2015 – 2019 </a:t>
            </a:r>
            <a:r>
              <a:rPr lang="uk-UA" dirty="0" err="1" smtClean="0"/>
              <a:t>р.р</a:t>
            </a:r>
            <a:r>
              <a:rPr lang="uk-UA" dirty="0" smtClean="0"/>
              <a:t>.):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045692"/>
              </p:ext>
            </p:extLst>
          </p:nvPr>
        </p:nvGraphicFramePr>
        <p:xfrm>
          <a:off x="1339304" y="4015887"/>
          <a:ext cx="6096000" cy="2816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631683">
                <a:tc>
                  <a:txBody>
                    <a:bodyPr/>
                    <a:lstStyle/>
                    <a:p>
                      <a:r>
                        <a:rPr lang="uk-UA" dirty="0" smtClean="0"/>
                        <a:t>Вид робіт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Відсоток зростання ресурсний метод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Відсоток зростання базисно-індексний метод</a:t>
                      </a:r>
                      <a:endParaRPr lang="en-US" dirty="0"/>
                    </a:p>
                  </a:txBody>
                  <a:tcPr/>
                </a:tc>
              </a:tr>
              <a:tr h="299389">
                <a:tc>
                  <a:txBody>
                    <a:bodyPr/>
                    <a:lstStyle/>
                    <a:p>
                      <a:r>
                        <a:rPr lang="uk-UA" dirty="0" smtClean="0"/>
                        <a:t>1 </a:t>
                      </a:r>
                      <a:r>
                        <a:rPr lang="uk-UA" dirty="0" err="1" smtClean="0"/>
                        <a:t>маш</a:t>
                      </a:r>
                      <a:r>
                        <a:rPr lang="uk-UA" dirty="0" smtClean="0"/>
                        <a:t>-год екскаватора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27%</a:t>
                      </a:r>
                      <a:endParaRPr lang="en-US" dirty="0"/>
                    </a:p>
                  </a:txBody>
                  <a:tcPr/>
                </a:tc>
              </a:tr>
              <a:tr h="448291">
                <a:tc>
                  <a:txBody>
                    <a:bodyPr/>
                    <a:lstStyle/>
                    <a:p>
                      <a:r>
                        <a:rPr lang="uk-UA" dirty="0" smtClean="0"/>
                        <a:t>Кошторисна заробітна плата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82%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36,3%</a:t>
                      </a:r>
                      <a:endParaRPr lang="en-US" dirty="0"/>
                    </a:p>
                  </a:txBody>
                  <a:tcPr/>
                </a:tc>
              </a:tr>
              <a:tr h="448291">
                <a:tc>
                  <a:txBody>
                    <a:bodyPr/>
                    <a:lstStyle/>
                    <a:p>
                      <a:r>
                        <a:rPr lang="uk-UA" dirty="0" smtClean="0"/>
                        <a:t>Кладка стін цегляних зовнішніх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19%</a:t>
                      </a:r>
                      <a:endParaRPr lang="en-US" dirty="0"/>
                    </a:p>
                  </a:txBody>
                  <a:tcPr/>
                </a:tc>
              </a:tr>
              <a:tr h="448291">
                <a:tc>
                  <a:txBody>
                    <a:bodyPr/>
                    <a:lstStyle/>
                    <a:p>
                      <a:r>
                        <a:rPr lang="uk-UA" dirty="0" smtClean="0"/>
                        <a:t>Розробка </a:t>
                      </a:r>
                      <a:r>
                        <a:rPr lang="uk-UA" dirty="0" err="1" smtClean="0"/>
                        <a:t>грунту</a:t>
                      </a:r>
                      <a:r>
                        <a:rPr lang="uk-UA" dirty="0" smtClean="0"/>
                        <a:t> екскаватором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112%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19%</a:t>
                      </a:r>
                      <a:endParaRPr lang="en-US" dirty="0"/>
                    </a:p>
                  </a:txBody>
                  <a:tcPr/>
                </a:tc>
              </a:tr>
              <a:tr h="2993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4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435" y="255857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КАЗАХСТАН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801072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0099"/>
                </a:solidFill>
              </a:rPr>
              <a:t>Перегляд </a:t>
            </a:r>
            <a:r>
              <a:rPr lang="uk-UA" dirty="0" smtClean="0">
                <a:solidFill>
                  <a:srgbClr val="000099"/>
                </a:solidFill>
              </a:rPr>
              <a:t>існуючих норм </a:t>
            </a:r>
            <a:r>
              <a:rPr lang="uk-UA" dirty="0" smtClean="0"/>
              <a:t>на ліфтові та електромонтажні роботи: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Монтаж ліфтів – норма зменшена на 31,4%;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Прокладання кабелю в житлових будинках – норма зменшена на 44,4%.</a:t>
            </a:r>
          </a:p>
          <a:p>
            <a:endParaRPr lang="uk-UA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21522" y="2234580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0099"/>
                </a:solidFill>
              </a:rPr>
              <a:t>Надалі ведеться робота по: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Розробці Технологічних карт (до 2022 р. планується розробити 46 ТК);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Розробці техніко-нормативних карт </a:t>
            </a:r>
            <a:r>
              <a:rPr lang="uk-UA" dirty="0"/>
              <a:t>(до 2022 р. планується розробити </a:t>
            </a:r>
            <a:r>
              <a:rPr lang="uk-UA" dirty="0" smtClean="0"/>
              <a:t>115 ТНК);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Адаптація кошторисних норм зарубіжних країн </a:t>
            </a:r>
            <a:r>
              <a:rPr lang="uk-UA" dirty="0"/>
              <a:t>(до 2022 р. планується розробити </a:t>
            </a:r>
            <a:r>
              <a:rPr lang="uk-UA" dirty="0" smtClean="0"/>
              <a:t>225 зарубіжних норм);</a:t>
            </a:r>
            <a:endParaRPr lang="uk-UA" dirty="0" smtClean="0"/>
          </a:p>
          <a:p>
            <a:endParaRPr lang="uk-UA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6819" y="4293096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000099"/>
                </a:solidFill>
              </a:rPr>
              <a:t>Перспективи розвитку: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Розробка методології ціноутворення з урахуванням затрат на весь життєвий цикл об</a:t>
            </a:r>
            <a:r>
              <a:rPr lang="en-US" dirty="0" smtClean="0"/>
              <a:t>’</a:t>
            </a:r>
            <a:r>
              <a:rPr lang="uk-UA" dirty="0" err="1" smtClean="0"/>
              <a:t>єктів</a:t>
            </a:r>
            <a:r>
              <a:rPr lang="uk-UA" dirty="0" smtClean="0"/>
              <a:t> будівництва;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Розробка нових класифікаторів з орієнтуванням на </a:t>
            </a:r>
            <a:r>
              <a:rPr lang="en-US" dirty="0" smtClean="0"/>
              <a:t>BIM</a:t>
            </a:r>
            <a:r>
              <a:rPr lang="uk-UA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Перегляд (оптимізація) діючих норм на будівельно-монтажні роботи;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Розробка кошторисних норм на експлуатацію та поточний ремонт.</a:t>
            </a:r>
            <a:endParaRPr lang="uk-UA" dirty="0" smtClean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5871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AEAE4A8-A6E5-453E-B946-FB774B73F48C}" type="slidenum">
              <a:rPr/>
              <a:t>8</a:t>
            </a:fld>
            <a:endParaRPr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FDAA2743-130F-49A7-9BCF-EF2A02083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40" y="2241287"/>
            <a:ext cx="4254253" cy="315476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1CF8B00E-A66A-410D-98AB-06D4C12C46FB}"/>
              </a:ext>
            </a:extLst>
          </p:cNvPr>
          <p:cNvSpPr txBox="1"/>
          <p:nvPr/>
        </p:nvSpPr>
        <p:spPr>
          <a:xfrm>
            <a:off x="5220241" y="2726739"/>
            <a:ext cx="7562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Планирование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xmlns="" id="{ACFE9883-D574-4948-8F5E-1F0E9CB53865}"/>
              </a:ext>
            </a:extLst>
          </p:cNvPr>
          <p:cNvSpPr txBox="1"/>
          <p:nvPr/>
        </p:nvSpPr>
        <p:spPr>
          <a:xfrm>
            <a:off x="5544361" y="2426312"/>
            <a:ext cx="8643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/>
              <a:t>Эскизный проект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xmlns="" id="{87601046-F396-4859-AFF6-A6D27B374753}"/>
              </a:ext>
            </a:extLst>
          </p:cNvPr>
          <p:cNvSpPr txBox="1"/>
          <p:nvPr/>
        </p:nvSpPr>
        <p:spPr>
          <a:xfrm>
            <a:off x="7285034" y="2275861"/>
            <a:ext cx="90631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Детально разработанный проект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xmlns="" id="{9376A65F-35E9-4D77-8168-164DBDFEEA51}"/>
              </a:ext>
            </a:extLst>
          </p:cNvPr>
          <p:cNvSpPr txBox="1"/>
          <p:nvPr/>
        </p:nvSpPr>
        <p:spPr>
          <a:xfrm>
            <a:off x="7761122" y="2686389"/>
            <a:ext cx="648241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Анализ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xmlns="" id="{B8033EC5-6ADB-4183-BEDD-1B75FC9C9183}"/>
              </a:ext>
            </a:extLst>
          </p:cNvPr>
          <p:cNvSpPr txBox="1"/>
          <p:nvPr/>
        </p:nvSpPr>
        <p:spPr>
          <a:xfrm>
            <a:off x="8085242" y="3304661"/>
            <a:ext cx="70226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/>
              <a:t>Документация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xmlns="" id="{83D2939E-7872-4CE6-BD38-5ED77A2954C2}"/>
              </a:ext>
            </a:extLst>
          </p:cNvPr>
          <p:cNvSpPr txBox="1"/>
          <p:nvPr/>
        </p:nvSpPr>
        <p:spPr>
          <a:xfrm>
            <a:off x="8191345" y="3779218"/>
            <a:ext cx="7429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Производство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xmlns="" id="{3E3F1950-AC0D-4E22-9AEC-AC24C7BAEF84}"/>
              </a:ext>
            </a:extLst>
          </p:cNvPr>
          <p:cNvSpPr txBox="1"/>
          <p:nvPr/>
        </p:nvSpPr>
        <p:spPr>
          <a:xfrm>
            <a:off x="7813204" y="4501051"/>
            <a:ext cx="9742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4D/5D-моделирование процесса строительства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xmlns="" id="{990FA992-BE5A-4426-AA0D-F89669B3ED5D}"/>
              </a:ext>
            </a:extLst>
          </p:cNvPr>
          <p:cNvSpPr txBox="1"/>
          <p:nvPr/>
        </p:nvSpPr>
        <p:spPr>
          <a:xfrm>
            <a:off x="6894863" y="4963018"/>
            <a:ext cx="64824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/>
              <a:t>Строительная логистика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xmlns="" id="{DBCB1469-29AC-40F4-BAFE-D164510421E2}"/>
              </a:ext>
            </a:extLst>
          </p:cNvPr>
          <p:cNvSpPr txBox="1"/>
          <p:nvPr/>
        </p:nvSpPr>
        <p:spPr>
          <a:xfrm>
            <a:off x="5868481" y="4911066"/>
            <a:ext cx="87959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Эксплуатация и техническое обслуживание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xmlns="" id="{0ADFBE68-86BF-4116-8C62-E61E39D0C7EA}"/>
              </a:ext>
            </a:extLst>
          </p:cNvPr>
          <p:cNvSpPr txBox="1"/>
          <p:nvPr/>
        </p:nvSpPr>
        <p:spPr>
          <a:xfrm>
            <a:off x="4815090" y="5049602"/>
            <a:ext cx="648241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/>
              <a:t>Снос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xmlns="" id="{DAFAA2EA-7FF9-479F-B7C4-51A291471680}"/>
              </a:ext>
            </a:extLst>
          </p:cNvPr>
          <p:cNvSpPr txBox="1"/>
          <p:nvPr/>
        </p:nvSpPr>
        <p:spPr>
          <a:xfrm>
            <a:off x="6960913" y="3455859"/>
            <a:ext cx="977539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675" dirty="0"/>
              <a:t>Информационное моделирование здания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85435" y="255857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КАЗАХСТАН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611560" y="3221373"/>
            <a:ext cx="36715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sz="2000" dirty="0" smtClean="0"/>
              <a:t>Схема життєвого циклу об</a:t>
            </a:r>
            <a:r>
              <a:rPr lang="en-US" sz="2000" dirty="0" smtClean="0"/>
              <a:t>’</a:t>
            </a:r>
            <a:r>
              <a:rPr lang="uk-UA" sz="2000" dirty="0" err="1" smtClean="0"/>
              <a:t>єкта</a:t>
            </a:r>
            <a:r>
              <a:rPr lang="uk-UA" sz="2000" dirty="0" smtClean="0"/>
              <a:t> будівництва</a:t>
            </a:r>
            <a:endParaRPr lang="uk-UA" sz="2000" dirty="0" smtClean="0"/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2570" y="828543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>
                <a:solidFill>
                  <a:srgbClr val="000099"/>
                </a:solidFill>
              </a:rPr>
              <a:t>Розробка кошторисних норм на експлуатацію та поточний ремонт</a:t>
            </a:r>
            <a:endParaRPr lang="uk-UA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32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435" y="255857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FF0000"/>
                </a:solidFill>
              </a:rPr>
              <a:t>ТУРЕЧЧИНА</a:t>
            </a:r>
            <a:endParaRPr lang="uk-UA" u="sng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80107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Питаннями ціноутворення займається Дирекція Технічної ради при Міністерстві навколишнього середовища та урбаністики. Чисельність персоналу 65 чоловік.</a:t>
            </a:r>
            <a:endParaRPr lang="uk-UA" dirty="0" smtClean="0"/>
          </a:p>
          <a:p>
            <a:endParaRPr lang="uk-UA" dirty="0" smtClean="0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693812" y="2060848"/>
            <a:ext cx="7804300" cy="338437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13" indent="-91413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3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7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75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58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40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67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61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5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49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ru-RU" sz="3200" dirty="0">
                <a:solidFill>
                  <a:srgbClr val="0070C0"/>
                </a:solidFill>
              </a:rPr>
              <a:t>	</a:t>
            </a:r>
            <a:r>
              <a:rPr lang="ru-RU" sz="2400" dirty="0" err="1" smtClean="0">
                <a:solidFill>
                  <a:srgbClr val="0070C0"/>
                </a:solidFill>
              </a:rPr>
              <a:t>Функції</a:t>
            </a:r>
            <a:r>
              <a:rPr lang="ru-RU" sz="2400" dirty="0" smtClean="0">
                <a:solidFill>
                  <a:srgbClr val="0070C0"/>
                </a:solidFill>
              </a:rPr>
              <a:t>:</a:t>
            </a:r>
            <a:endParaRPr lang="ru-RU" sz="2400" dirty="0">
              <a:solidFill>
                <a:srgbClr val="0070C0"/>
              </a:solidFill>
            </a:endParaRPr>
          </a:p>
          <a:p>
            <a:pPr marL="342900" indent="-342900" rtl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Розгляд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вирішення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спорів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між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Замовником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підрядником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при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виконанні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контрактів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виконання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будівельних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робіт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бюджетні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кошти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надання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консультацій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 rtl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Кінцеве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визначення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цін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що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мають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обов</a:t>
            </a: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uk-UA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язкову</a:t>
            </a:r>
            <a:r>
              <a:rPr lang="uk-UA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юридичну силу для Замовника та підрядника в спорах, </a:t>
            </a:r>
            <a:r>
              <a:rPr lang="uk-UA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пов</a:t>
            </a: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uk-UA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язаних</a:t>
            </a:r>
            <a:r>
              <a:rPr lang="uk-UA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 ціноутворенням.</a:t>
            </a:r>
          </a:p>
          <a:p>
            <a:pPr marL="342900" indent="-342900" rtl="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Підготовка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публікація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будівельних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норм,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щорічних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ринкових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цін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цін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одиницю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аналузу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описання</a:t>
            </a:r>
            <a:r>
              <a:rPr lang="ru-RU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пов</a:t>
            </a: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uk-UA" sz="2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язаних</a:t>
            </a:r>
            <a:r>
              <a:rPr lang="uk-UA" sz="2000" dirty="0" smtClean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 цінами за одиницю.</a:t>
            </a:r>
          </a:p>
        </p:txBody>
      </p:sp>
    </p:spTree>
    <p:extLst>
      <p:ext uri="{BB962C8B-B14F-4D97-AF65-F5344CB8AC3E}">
        <p14:creationId xmlns:p14="http://schemas.microsoft.com/office/powerpoint/2010/main" val="150208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435" y="255857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ТУРЕЧЧИНА</a:t>
            </a:r>
            <a:endParaRPr lang="uk-UA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981453"/>
            <a:ext cx="8100392" cy="153888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en-US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inherit"/>
              </a:rPr>
              <a:t>Для будівельних робіт, придбаних відповідно до чинного в Туреччині закону про закупівлі, дирекція Технічної ради відстежує нові технології, визначаючи вартість в рамках підготовки перед тендерами, а державні органи та приватний сектор використовують зазначені ціни за одиницю, опису та аналіз.</a:t>
            </a:r>
            <a:r>
              <a:rPr kumimoji="0" lang="uk-UA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285" y="2420888"/>
            <a:ext cx="2448272" cy="3432266"/>
          </a:xfrm>
          <a:prstGeom prst="rect">
            <a:avLst/>
          </a:prstGeom>
        </p:spPr>
      </p:pic>
      <p:pic>
        <p:nvPicPr>
          <p:cNvPr id="9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12" y="2634167"/>
            <a:ext cx="2373401" cy="33280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4580" y="2727603"/>
            <a:ext cx="38884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dirty="0" smtClean="0">
                <a:solidFill>
                  <a:srgbClr val="222222"/>
                </a:solidFill>
                <a:latin typeface="arial" panose="020B0604020202020204" pitchFamily="34" charset="0"/>
              </a:rPr>
              <a:t>У 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2003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році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було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10 710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ринкових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цін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і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цін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за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одиницю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будівельних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механо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- і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електромонтажних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робіт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. У 2019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ця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цифра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зросла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до 16 456. </a:t>
            </a:r>
            <a:endParaRPr lang="ru-RU" sz="2000" b="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ru-RU" sz="2000" b="0" dirty="0" smtClean="0">
                <a:solidFill>
                  <a:srgbClr val="222222"/>
                </a:solidFill>
                <a:latin typeface="arial" panose="020B0604020202020204" pitchFamily="34" charset="0"/>
              </a:rPr>
              <a:t>З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переліків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цін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за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одиницю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було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видалено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близько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15 000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ринкових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цін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і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цін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за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одиницю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які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застаріли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за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цей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ru-RU" sz="2000" b="0" dirty="0" err="1">
                <a:solidFill>
                  <a:srgbClr val="222222"/>
                </a:solidFill>
                <a:latin typeface="arial" panose="020B0604020202020204" pitchFamily="34" charset="0"/>
              </a:rPr>
              <a:t>період</a:t>
            </a:r>
            <a:r>
              <a:rPr lang="ru-RU" sz="2000" b="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539552" y="5866924"/>
            <a:ext cx="846302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2019 р. </a:t>
            </a:r>
            <a:r>
              <a:rPr lang="ru-RU" dirty="0" err="1" smtClean="0"/>
              <a:t>Вперше</a:t>
            </a:r>
            <a:r>
              <a:rPr lang="ru-RU" dirty="0" smtClean="0"/>
              <a:t> </a:t>
            </a:r>
            <a:r>
              <a:rPr lang="ru-RU" dirty="0" err="1" smtClean="0"/>
              <a:t>збірники</a:t>
            </a:r>
            <a:r>
              <a:rPr lang="ru-RU" dirty="0" smtClean="0"/>
              <a:t> </a:t>
            </a:r>
            <a:r>
              <a:rPr lang="ru-RU" dirty="0" err="1" smtClean="0"/>
              <a:t>опубліковано</a:t>
            </a:r>
            <a:r>
              <a:rPr lang="ru-RU" dirty="0" smtClean="0"/>
              <a:t> на 3-х </a:t>
            </a:r>
            <a:r>
              <a:rPr lang="ru-RU" dirty="0" err="1" smtClean="0"/>
              <a:t>мовах</a:t>
            </a:r>
            <a:r>
              <a:rPr lang="ru-RU" dirty="0" smtClean="0"/>
              <a:t> – </a:t>
            </a:r>
            <a:r>
              <a:rPr lang="ru-RU" dirty="0" err="1" smtClean="0"/>
              <a:t>турецька</a:t>
            </a:r>
            <a:r>
              <a:rPr lang="ru-RU" dirty="0" smtClean="0"/>
              <a:t>, </a:t>
            </a:r>
            <a:r>
              <a:rPr lang="ru-RU" dirty="0" err="1" smtClean="0"/>
              <a:t>англійська</a:t>
            </a:r>
            <a:r>
              <a:rPr lang="ru-RU" dirty="0" smtClean="0"/>
              <a:t> та </a:t>
            </a:r>
            <a:r>
              <a:rPr lang="ru-RU" dirty="0" err="1" smtClean="0"/>
              <a:t>російська</a:t>
            </a:r>
            <a:r>
              <a:rPr lang="ru-RU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668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435" y="255857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РЕСПУБЛІКА ВІРМЕНІЯ</a:t>
            </a:r>
            <a:endParaRPr lang="uk-UA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95536" y="801072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- </a:t>
            </a:r>
            <a:r>
              <a:rPr lang="ru-RU" b="0" dirty="0" smtClean="0"/>
              <a:t>З </a:t>
            </a:r>
            <a:r>
              <a:rPr lang="ru-RU" b="0" dirty="0" err="1"/>
              <a:t>несуттєвими</a:t>
            </a:r>
            <a:r>
              <a:rPr lang="ru-RU" b="0" dirty="0"/>
              <a:t> </a:t>
            </a:r>
            <a:r>
              <a:rPr lang="ru-RU" b="0" dirty="0" err="1"/>
              <a:t>доповненнями</a:t>
            </a:r>
            <a:r>
              <a:rPr lang="ru-RU" b="0" dirty="0"/>
              <a:t> і </a:t>
            </a:r>
            <a:r>
              <a:rPr lang="ru-RU" b="0" dirty="0" err="1"/>
              <a:t>скороченнями</a:t>
            </a:r>
            <a:r>
              <a:rPr lang="ru-RU" b="0" dirty="0"/>
              <a:t> переведена на </a:t>
            </a:r>
            <a:r>
              <a:rPr lang="ru-RU" b="0" dirty="0" err="1"/>
              <a:t>вірменську</a:t>
            </a:r>
            <a:r>
              <a:rPr lang="ru-RU" b="0" dirty="0"/>
              <a:t> </a:t>
            </a:r>
            <a:r>
              <a:rPr lang="ru-RU" b="0" dirty="0" err="1"/>
              <a:t>мову</a:t>
            </a:r>
            <a:r>
              <a:rPr lang="ru-RU" b="0" dirty="0"/>
              <a:t> і </a:t>
            </a:r>
            <a:r>
              <a:rPr lang="ru-RU" b="0" dirty="0" err="1"/>
              <a:t>частково</a:t>
            </a:r>
            <a:r>
              <a:rPr lang="ru-RU" b="0" dirty="0"/>
              <a:t> </a:t>
            </a:r>
            <a:r>
              <a:rPr lang="ru-RU" b="0" dirty="0" err="1" smtClean="0"/>
              <a:t>автоматизується</a:t>
            </a:r>
            <a:r>
              <a:rPr lang="ru-RU" b="0" dirty="0" smtClean="0"/>
              <a:t> </a:t>
            </a:r>
            <a:r>
              <a:rPr lang="ru-RU" b="0" dirty="0"/>
              <a:t>стара нормативна </a:t>
            </a:r>
            <a:r>
              <a:rPr lang="ru-RU" b="0" dirty="0" smtClean="0"/>
              <a:t>база;</a:t>
            </a:r>
          </a:p>
          <a:p>
            <a:endParaRPr lang="ru-RU" b="0" dirty="0" smtClean="0"/>
          </a:p>
          <a:p>
            <a:pPr marL="285750" indent="-285750">
              <a:buFontTx/>
              <a:buChar char="-"/>
            </a:pPr>
            <a:r>
              <a:rPr lang="ru-RU" b="0" dirty="0" smtClean="0"/>
              <a:t>Проводиться </a:t>
            </a:r>
            <a:r>
              <a:rPr lang="ru-RU" b="0" dirty="0" err="1"/>
              <a:t>постійний</a:t>
            </a:r>
            <a:r>
              <a:rPr lang="ru-RU" b="0" dirty="0"/>
              <a:t> </a:t>
            </a:r>
            <a:r>
              <a:rPr lang="ru-RU" b="0" dirty="0" err="1"/>
              <a:t>моніторинг</a:t>
            </a:r>
            <a:r>
              <a:rPr lang="ru-RU" b="0" dirty="0"/>
              <a:t> </a:t>
            </a:r>
            <a:r>
              <a:rPr lang="ru-RU" b="0" dirty="0" err="1"/>
              <a:t>цін</a:t>
            </a:r>
            <a:r>
              <a:rPr lang="ru-RU" b="0" dirty="0"/>
              <a:t> на </a:t>
            </a:r>
            <a:r>
              <a:rPr lang="ru-RU" b="0" dirty="0" err="1"/>
              <a:t>матеріали</a:t>
            </a:r>
            <a:r>
              <a:rPr lang="ru-RU" b="0" dirty="0"/>
              <a:t>, </a:t>
            </a:r>
            <a:r>
              <a:rPr lang="ru-RU" b="0" dirty="0" err="1"/>
              <a:t>конструкції</a:t>
            </a:r>
            <a:r>
              <a:rPr lang="ru-RU" b="0" dirty="0"/>
              <a:t>, </a:t>
            </a:r>
            <a:r>
              <a:rPr lang="ru-RU" b="0" dirty="0" err="1"/>
              <a:t>вироби</a:t>
            </a:r>
            <a:r>
              <a:rPr lang="ru-RU" b="0" dirty="0" smtClean="0"/>
              <a:t>. </a:t>
            </a:r>
            <a:r>
              <a:rPr lang="ru-RU" b="0" dirty="0" err="1" smtClean="0"/>
              <a:t>Ціни</a:t>
            </a:r>
            <a:r>
              <a:rPr lang="ru-RU" b="0" dirty="0" smtClean="0"/>
              <a:t> </a:t>
            </a:r>
            <a:r>
              <a:rPr lang="ru-RU" b="0" dirty="0" err="1"/>
              <a:t>спираються</a:t>
            </a:r>
            <a:r>
              <a:rPr lang="ru-RU" b="0" dirty="0"/>
              <a:t> на </a:t>
            </a:r>
            <a:r>
              <a:rPr lang="ru-RU" b="0" dirty="0" err="1"/>
              <a:t>дані</a:t>
            </a:r>
            <a:r>
              <a:rPr lang="ru-RU" b="0" dirty="0"/>
              <a:t> </a:t>
            </a:r>
            <a:r>
              <a:rPr lang="ru-RU" b="0" dirty="0" err="1"/>
              <a:t>поодиноких</a:t>
            </a:r>
            <a:r>
              <a:rPr lang="ru-RU" b="0" dirty="0"/>
              <a:t> </a:t>
            </a:r>
            <a:r>
              <a:rPr lang="ru-RU" b="0" dirty="0" err="1"/>
              <a:t>виробників</a:t>
            </a:r>
            <a:r>
              <a:rPr lang="ru-RU" b="0" dirty="0"/>
              <a:t> (</a:t>
            </a:r>
            <a:r>
              <a:rPr lang="ru-RU" b="0" dirty="0" err="1"/>
              <a:t>фірм</a:t>
            </a:r>
            <a:r>
              <a:rPr lang="ru-RU" b="0" dirty="0"/>
              <a:t>) </a:t>
            </a:r>
            <a:r>
              <a:rPr lang="ru-RU" b="0" dirty="0" err="1"/>
              <a:t>або</a:t>
            </a:r>
            <a:r>
              <a:rPr lang="ru-RU" b="0" dirty="0"/>
              <a:t> </a:t>
            </a:r>
            <a:r>
              <a:rPr lang="ru-RU" b="0" dirty="0" err="1"/>
              <a:t>торгових</a:t>
            </a:r>
            <a:r>
              <a:rPr lang="ru-RU" b="0" dirty="0"/>
              <a:t> </a:t>
            </a:r>
            <a:r>
              <a:rPr lang="ru-RU" b="0" dirty="0" err="1"/>
              <a:t>організацій</a:t>
            </a:r>
            <a:r>
              <a:rPr lang="ru-RU" b="0" dirty="0" smtClean="0"/>
              <a:t>.</a:t>
            </a:r>
          </a:p>
          <a:p>
            <a:pPr marL="285750" indent="-285750">
              <a:buFontTx/>
              <a:buChar char="-"/>
            </a:pPr>
            <a:endParaRPr lang="ru-RU" b="0" dirty="0" smtClean="0"/>
          </a:p>
          <a:p>
            <a:pPr marL="285750" indent="-285750">
              <a:buFontTx/>
              <a:buChar char="-"/>
            </a:pPr>
            <a:r>
              <a:rPr lang="uk-UA" b="0" dirty="0" smtClean="0"/>
              <a:t>Спроби розробки укрупнених цін на види робіт і об</a:t>
            </a:r>
            <a:r>
              <a:rPr lang="en-US" b="0" dirty="0" smtClean="0"/>
              <a:t>’</a:t>
            </a:r>
            <a:r>
              <a:rPr lang="uk-UA" b="0" dirty="0" err="1" smtClean="0"/>
              <a:t>єкти</a:t>
            </a:r>
            <a:r>
              <a:rPr lang="uk-UA" b="0" dirty="0" smtClean="0"/>
              <a:t> будівництва не можна назвати вдалими, оскільки розроблені на основі малої вибірки, яка не відображає усереднених умов</a:t>
            </a:r>
            <a:endParaRPr lang="uk-UA" b="0" dirty="0"/>
          </a:p>
          <a:p>
            <a:pPr marL="285750" indent="-285750">
              <a:buFontTx/>
              <a:buChar char="-"/>
            </a:pPr>
            <a:endParaRPr lang="ru-RU" b="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39638"/>
              </p:ext>
            </p:extLst>
          </p:nvPr>
        </p:nvGraphicFramePr>
        <p:xfrm>
          <a:off x="683568" y="4077072"/>
          <a:ext cx="6939366" cy="16087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939366"/>
              </a:tblGrid>
              <a:tr h="4324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99"/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При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оптимізації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підходів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до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ціноутворення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прагнуть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спростити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розрядність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робітників-будівельників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, </a:t>
                      </a:r>
                      <a:r>
                        <a:rPr lang="ru-RU" sz="1600" b="1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наприклад</a:t>
                      </a:r>
                      <a:r>
                        <a:rPr lang="ru-RU" sz="1600" b="1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</a:rPr>
                        <a:t>:</a:t>
                      </a:r>
                      <a:endParaRPr lang="en-US" sz="1600" b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42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- </a:t>
                      </a:r>
                      <a:r>
                        <a:rPr lang="ru-RU" sz="1600" b="1" dirty="0" err="1" smtClean="0">
                          <a:effectLst/>
                        </a:rPr>
                        <a:t>Сантехнік-майстер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7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-</a:t>
                      </a:r>
                      <a:r>
                        <a:rPr lang="ru-RU" sz="1600" b="1" baseline="0" dirty="0" smtClean="0"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effectLst/>
                        </a:rPr>
                        <a:t>Сантехнік</a:t>
                      </a:r>
                      <a:r>
                        <a:rPr lang="ru-RU" sz="1600" b="1" dirty="0" smtClean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46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-</a:t>
                      </a:r>
                      <a:r>
                        <a:rPr lang="ru-RU" sz="1600" b="1" baseline="0" dirty="0" smtClean="0"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effectLst/>
                        </a:rPr>
                        <a:t>Помічник</a:t>
                      </a:r>
                      <a:r>
                        <a:rPr lang="ru-RU" sz="1600" b="1" dirty="0" smtClean="0"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effectLst/>
                        </a:rPr>
                        <a:t>сантехніка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45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1439" y="476672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C00000"/>
                </a:solidFill>
              </a:rPr>
              <a:t>ГЕРМАНІЯ</a:t>
            </a:r>
          </a:p>
        </p:txBody>
      </p:sp>
      <p:sp>
        <p:nvSpPr>
          <p:cNvPr id="11" name="Прямокутник 3"/>
          <p:cNvSpPr/>
          <p:nvPr/>
        </p:nvSpPr>
        <p:spPr>
          <a:xfrm>
            <a:off x="209965" y="1196752"/>
            <a:ext cx="86409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Використовуються варіант порівняльного підходу при формуванні вартості будівництва, а саме аналіз реальних результатів реалізованих підрядних торгів по об</a:t>
            </a:r>
            <a:r>
              <a:rPr lang="en-US" dirty="0" smtClean="0">
                <a:solidFill>
                  <a:srgbClr val="000099"/>
                </a:solidFill>
              </a:rPr>
              <a:t>’</a:t>
            </a:r>
            <a:r>
              <a:rPr lang="uk-UA" dirty="0" err="1" smtClean="0">
                <a:solidFill>
                  <a:srgbClr val="000099"/>
                </a:solidFill>
              </a:rPr>
              <a:t>єктам</a:t>
            </a:r>
            <a:r>
              <a:rPr lang="uk-UA" dirty="0" smtClean="0">
                <a:solidFill>
                  <a:srgbClr val="000099"/>
                </a:solidFill>
              </a:rPr>
              <a:t> будівництва чи по окремих видах робіт, схожих з запланованим будівництвом, тобто проводиться аналіз первинного ринку підрядних робіт.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Нормативні документи по ціноутворенню в будівництві: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DIN 226 – </a:t>
            </a:r>
            <a:r>
              <a:rPr lang="uk-UA" dirty="0" smtClean="0"/>
              <a:t>витрати,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язані</a:t>
            </a:r>
            <a:r>
              <a:rPr lang="uk-UA" dirty="0" smtClean="0"/>
              <a:t> з проектуванням та спорудженням будівель;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DIN 227</a:t>
            </a:r>
            <a:r>
              <a:rPr lang="uk-UA" dirty="0" smtClean="0"/>
              <a:t> – площі основні та кубатура будівельних споруд;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HOAI</a:t>
            </a:r>
            <a:r>
              <a:rPr lang="uk-UA" dirty="0" smtClean="0"/>
              <a:t> – визначає оплату </a:t>
            </a:r>
            <a:r>
              <a:rPr lang="uk-UA" dirty="0" smtClean="0"/>
              <a:t>проектувальника та архітектора</a:t>
            </a:r>
            <a:r>
              <a:rPr lang="uk-UA" dirty="0" smtClean="0"/>
              <a:t>;</a:t>
            </a:r>
            <a:endParaRPr lang="uk-UA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VOB</a:t>
            </a:r>
            <a:r>
              <a:rPr lang="uk-UA" dirty="0" smtClean="0"/>
              <a:t> – визначає порядок передачі замовлення та оформлення договорів на будівельні роботи</a:t>
            </a:r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Baukosten</a:t>
            </a:r>
            <a:r>
              <a:rPr lang="en-US" dirty="0" smtClean="0"/>
              <a:t> – </a:t>
            </a:r>
            <a:r>
              <a:rPr lang="uk-UA" dirty="0" smtClean="0"/>
              <a:t>статистичні вартісні показники реалізованих інвестиційних проектів</a:t>
            </a:r>
          </a:p>
          <a:p>
            <a:pPr algn="just">
              <a:lnSpc>
                <a:spcPct val="15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09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7544" y="1052736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en-US" dirty="0" smtClean="0"/>
              <a:t>HOAI  (</a:t>
            </a:r>
            <a:r>
              <a:rPr lang="de-DE" b="0" i="1" u="sng" dirty="0" smtClean="0">
                <a:hlinkClick r:id="rId2"/>
              </a:rPr>
              <a:t>Honorarordnung </a:t>
            </a:r>
            <a:r>
              <a:rPr lang="de-DE" b="0" i="1" u="sng" dirty="0">
                <a:hlinkClick r:id="rId2"/>
              </a:rPr>
              <a:t>für Architekten- und Ingenieurleistungen</a:t>
            </a:r>
            <a:r>
              <a:rPr lang="de-DE" b="0" dirty="0"/>
              <a:t> </a:t>
            </a:r>
            <a:r>
              <a:rPr lang="de-DE" b="0" dirty="0" smtClean="0"/>
              <a:t>)</a:t>
            </a:r>
            <a:endParaRPr lang="uk-UA" dirty="0" smtClean="0"/>
          </a:p>
        </p:txBody>
      </p:sp>
      <p:sp>
        <p:nvSpPr>
          <p:cNvPr id="11" name="Прямокутник 3"/>
          <p:cNvSpPr/>
          <p:nvPr/>
        </p:nvSpPr>
        <p:spPr>
          <a:xfrm>
            <a:off x="251520" y="1422068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Являється </a:t>
            </a:r>
            <a:r>
              <a:rPr lang="uk-UA" dirty="0" err="1" smtClean="0">
                <a:solidFill>
                  <a:srgbClr val="000099"/>
                </a:solidFill>
              </a:rPr>
              <a:t>обов</a:t>
            </a:r>
            <a:r>
              <a:rPr lang="en-US" dirty="0" smtClean="0">
                <a:solidFill>
                  <a:srgbClr val="000099"/>
                </a:solidFill>
              </a:rPr>
              <a:t>’</a:t>
            </a:r>
            <a:r>
              <a:rPr lang="uk-UA" dirty="0" err="1" smtClean="0">
                <a:solidFill>
                  <a:srgbClr val="000099"/>
                </a:solidFill>
              </a:rPr>
              <a:t>язковим</a:t>
            </a:r>
            <a:r>
              <a:rPr lang="uk-UA" dirty="0" smtClean="0">
                <a:solidFill>
                  <a:srgbClr val="000099"/>
                </a:solidFill>
              </a:rPr>
              <a:t> ціновим правом для планування послуг в будівельній галузі. Мета – забезпечити архітекторам та інженерам розумну оплату, а будівельникам – якість планування будівництва, проведення торгів, моніторинг об</a:t>
            </a:r>
            <a:r>
              <a:rPr lang="en-US" dirty="0" smtClean="0">
                <a:solidFill>
                  <a:srgbClr val="000099"/>
                </a:solidFill>
              </a:rPr>
              <a:t>’</a:t>
            </a:r>
            <a:r>
              <a:rPr lang="uk-UA" dirty="0" err="1" smtClean="0">
                <a:solidFill>
                  <a:srgbClr val="000099"/>
                </a:solidFill>
              </a:rPr>
              <a:t>єкту</a:t>
            </a:r>
            <a:r>
              <a:rPr lang="uk-UA" dirty="0" smtClean="0">
                <a:solidFill>
                  <a:srgbClr val="000099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     Конкурс має проходити не на рівні цін, а тільки в якості роботи.</a:t>
            </a:r>
          </a:p>
          <a:p>
            <a:pPr algn="just">
              <a:lnSpc>
                <a:spcPct val="150000"/>
              </a:lnSpc>
            </a:pPr>
            <a:r>
              <a:rPr lang="uk-UA" dirty="0" smtClean="0"/>
              <a:t>Перевищення мінімальних чи максимальних ставок </a:t>
            </a:r>
            <a:r>
              <a:rPr lang="en-US" dirty="0" smtClean="0"/>
              <a:t>HOAI </a:t>
            </a:r>
            <a:r>
              <a:rPr lang="uk-UA" dirty="0" smtClean="0"/>
              <a:t>допустимо по закону тільки у виключних випадках. Якщо при оформленні замовлення в письмовій формі не було погоджено інше, то застосовуються відповідні мінімальні ставки.</a:t>
            </a:r>
          </a:p>
          <a:p>
            <a:pPr algn="just">
              <a:lnSpc>
                <a:spcPct val="150000"/>
              </a:lnSpc>
            </a:pPr>
            <a:r>
              <a:rPr lang="uk-UA" dirty="0" smtClean="0"/>
              <a:t>В даний час проводяться судові процеси щодо того, наскільки </a:t>
            </a:r>
            <a:r>
              <a:rPr lang="en-US" dirty="0" smtClean="0"/>
              <a:t>HOAI</a:t>
            </a:r>
            <a:r>
              <a:rPr lang="uk-UA" dirty="0" smtClean="0"/>
              <a:t> відповідає вільній конкуренції в Європі.</a:t>
            </a:r>
          </a:p>
          <a:p>
            <a:pPr algn="just">
              <a:lnSpc>
                <a:spcPct val="150000"/>
              </a:lnSpc>
            </a:pPr>
            <a:endParaRPr lang="uk-UA" dirty="0" smtClean="0">
              <a:solidFill>
                <a:srgbClr val="000099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21439" y="476672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ГЕРМАНІЯ</a:t>
            </a:r>
          </a:p>
        </p:txBody>
      </p:sp>
    </p:spTree>
    <p:extLst>
      <p:ext uri="{BB962C8B-B14F-4D97-AF65-F5344CB8AC3E}">
        <p14:creationId xmlns:p14="http://schemas.microsoft.com/office/powerpoint/2010/main" val="402122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0739" y="332656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>
                <a:solidFill>
                  <a:srgbClr val="00B050"/>
                </a:solidFill>
              </a:rPr>
              <a:t>Закупки в США, Германії</a:t>
            </a:r>
          </a:p>
        </p:txBody>
      </p:sp>
      <p:sp>
        <p:nvSpPr>
          <p:cNvPr id="11" name="Прямокутник 3"/>
          <p:cNvSpPr/>
          <p:nvPr/>
        </p:nvSpPr>
        <p:spPr>
          <a:xfrm>
            <a:off x="200820" y="842588"/>
            <a:ext cx="864096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При заключенні будівельних контрактів під час торгів в пропозиціях підрядників враховуються скромні розміри рентабельності – 2,5 – 6%.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Після виграшу торгів та підписання договору в будівельних фірмах розгортається інтенсивна робота по виявленню можливостей зменшення витрат та підвищення рентабельності до необхідних 9,5 – 12% без погіршення якості та термінів будівництва.</a:t>
            </a:r>
          </a:p>
          <a:p>
            <a:pPr algn="just">
              <a:lnSpc>
                <a:spcPct val="150000"/>
              </a:lnSpc>
            </a:pPr>
            <a:r>
              <a:rPr lang="uk-UA" dirty="0" smtClean="0">
                <a:solidFill>
                  <a:srgbClr val="000099"/>
                </a:solidFill>
              </a:rPr>
              <a:t>Для цього створюється група спеціалістів  - кошторисники, організатори виробництва, економісти, технологи.</a:t>
            </a:r>
          </a:p>
          <a:p>
            <a:pPr algn="just">
              <a:lnSpc>
                <a:spcPct val="150000"/>
              </a:lnSpc>
            </a:pPr>
            <a:endParaRPr lang="uk-UA" dirty="0" smtClean="0">
              <a:solidFill>
                <a:srgbClr val="000099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16829" y="4867566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Обладнання</a:t>
            </a:r>
          </a:p>
        </p:txBody>
      </p:sp>
      <p:sp>
        <p:nvSpPr>
          <p:cNvPr id="2" name="Rectangle 1"/>
          <p:cNvSpPr/>
          <p:nvPr/>
        </p:nvSpPr>
        <p:spPr>
          <a:xfrm>
            <a:off x="260348" y="5253886"/>
            <a:ext cx="844879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000099"/>
                </a:solidFill>
              </a:rPr>
              <a:t>При </a:t>
            </a:r>
            <a:r>
              <a:rPr lang="uk-UA" dirty="0" smtClean="0">
                <a:solidFill>
                  <a:srgbClr val="000099"/>
                </a:solidFill>
              </a:rPr>
              <a:t>розробці проектних кошторисів в частині технологічного обладнання використовуються довідники фірм-виробників, наприклад щорічний довідник фірми </a:t>
            </a:r>
            <a:r>
              <a:rPr lang="en-US" dirty="0" smtClean="0">
                <a:solidFill>
                  <a:srgbClr val="000099"/>
                </a:solidFill>
              </a:rPr>
              <a:t>“</a:t>
            </a:r>
            <a:r>
              <a:rPr lang="uk-UA" dirty="0" smtClean="0">
                <a:solidFill>
                  <a:srgbClr val="000099"/>
                </a:solidFill>
              </a:rPr>
              <a:t>Маршал </a:t>
            </a:r>
            <a:r>
              <a:rPr lang="en-US" dirty="0" smtClean="0">
                <a:solidFill>
                  <a:srgbClr val="000099"/>
                </a:solidFill>
              </a:rPr>
              <a:t>&amp; </a:t>
            </a:r>
            <a:r>
              <a:rPr lang="uk-UA" dirty="0" err="1" smtClean="0">
                <a:solidFill>
                  <a:srgbClr val="000099"/>
                </a:solidFill>
              </a:rPr>
              <a:t>Свифт</a:t>
            </a:r>
            <a:r>
              <a:rPr lang="en-US" dirty="0" smtClean="0">
                <a:solidFill>
                  <a:srgbClr val="000099"/>
                </a:solidFill>
              </a:rPr>
              <a:t>”</a:t>
            </a:r>
            <a:r>
              <a:rPr lang="uk-UA" dirty="0" smtClean="0">
                <a:solidFill>
                  <a:srgbClr val="000099"/>
                </a:solidFill>
              </a:rPr>
              <a:t> в США.</a:t>
            </a:r>
            <a:endParaRPr lang="uk-UA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80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7544" y="1052736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FF0000"/>
                </a:solidFill>
              </a:rPr>
              <a:t>ІТАЛІЯ</a:t>
            </a:r>
          </a:p>
        </p:txBody>
      </p:sp>
      <p:sp>
        <p:nvSpPr>
          <p:cNvPr id="11" name="Прямокутник 3"/>
          <p:cNvSpPr/>
          <p:nvPr/>
        </p:nvSpPr>
        <p:spPr>
          <a:xfrm>
            <a:off x="467544" y="1844824"/>
            <a:ext cx="81752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Існують збірники ресурсних елементних кошторисних норм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>
                <a:solidFill>
                  <a:srgbClr val="000099"/>
                </a:solidFill>
              </a:rPr>
              <a:t>Ціни на ресурси не встановлюються централізовано. Залежать від географії – кожен регіон, муніципалітет робить окремий аналіз та публікує </a:t>
            </a:r>
            <a:r>
              <a:rPr lang="uk-UA" dirty="0" err="1" smtClean="0">
                <a:solidFill>
                  <a:srgbClr val="000099"/>
                </a:solidFill>
              </a:rPr>
              <a:t>прайс</a:t>
            </a:r>
            <a:r>
              <a:rPr lang="uk-UA" dirty="0" smtClean="0">
                <a:solidFill>
                  <a:srgbClr val="000099"/>
                </a:solidFill>
              </a:rPr>
              <a:t>- лист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Вартість формується, виходячи з норми витрат ресурсів та їх вартості.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Додатково береться відсоток на накладні витрати та прибуток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uk-UA" dirty="0" smtClean="0"/>
              <a:t>При подачі тендерної пропозиції значно нижче очікуваної суми додатково надаються </a:t>
            </a:r>
            <a:r>
              <a:rPr lang="uk-UA" dirty="0" err="1" smtClean="0"/>
              <a:t>обгрунтування</a:t>
            </a:r>
            <a:endParaRPr lang="uk-UA" dirty="0" smtClean="0"/>
          </a:p>
          <a:p>
            <a:pPr algn="just">
              <a:lnSpc>
                <a:spcPct val="15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429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ru-RU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08912" cy="451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722376" y="1196752"/>
            <a:ext cx="8044962" cy="51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uk-UA" sz="2769" dirty="0"/>
              <a:t>1) Формування вартості будівельних робіт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1439" y="365711"/>
            <a:ext cx="8501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/>
            <a:r>
              <a:rPr lang="uk-UA" u="sng" dirty="0" smtClean="0">
                <a:solidFill>
                  <a:srgbClr val="FF0000"/>
                </a:solidFill>
              </a:rPr>
              <a:t>АСОЦІАЦІЯ ІНЖЕНЕРІВ ВЕЛИКОБРИТАНІЇ</a:t>
            </a:r>
            <a:endParaRPr lang="uk-UA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28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56607"/>
              </p:ext>
            </p:extLst>
          </p:nvPr>
        </p:nvGraphicFramePr>
        <p:xfrm>
          <a:off x="549520" y="1560196"/>
          <a:ext cx="7979017" cy="4782876"/>
        </p:xfrm>
        <a:graphic>
          <a:graphicData uri="http://schemas.openxmlformats.org/drawingml/2006/table">
            <a:tbl>
              <a:tblPr/>
              <a:tblGrid>
                <a:gridCol w="30706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0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82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94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5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Назва роботи, одиниця виміру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Складові розцінки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Вартість, грн.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% від загальної вартості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1780">
                <a:tc rowSpan="1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Штукатурні роботи, м</a:t>
                      </a:r>
                      <a:r>
                        <a:rPr lang="uk-UA" sz="1500" baseline="30000" dirty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1. Заробітна плата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>
                          <a:latin typeface="Times New Roman"/>
                          <a:ea typeface="SimSun"/>
                          <a:cs typeface="Times New Roman"/>
                        </a:rPr>
                        <a:t>40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16%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2. Матеріали та обладнання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>
                          <a:latin typeface="Times New Roman"/>
                          <a:ea typeface="SimSun"/>
                          <a:cs typeface="Times New Roman"/>
                        </a:rPr>
                        <a:t>130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52%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3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а. Вартість матеріалів та обладнання (ціна поставки)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120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б. Транспортні витрати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15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3. Машини та механізми Підрядника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>
                          <a:latin typeface="Times New Roman"/>
                          <a:ea typeface="SimSun"/>
                          <a:cs typeface="Times New Roman"/>
                        </a:rPr>
                        <a:t>42,5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17%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68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а. Експлуатація машин та механізмів (за типами)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40,0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б. Паливо та мастили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2,5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4. Загальновиробничі витрати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 dirty="0">
                          <a:latin typeface="Times New Roman"/>
                          <a:ea typeface="SimSun"/>
                          <a:cs typeface="Times New Roman"/>
                        </a:rPr>
                        <a:t>12,5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5%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а. у % від загальної суми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5%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б. у % від п.1+п.2+п.3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5,9%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68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5. Адміністративні витрати та прибуток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 dirty="0">
                          <a:latin typeface="Times New Roman"/>
                          <a:ea typeface="SimSun"/>
                          <a:cs typeface="Times New Roman"/>
                        </a:rPr>
                        <a:t>25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10%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а. у % від загальної суми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10%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б. у % від п.1+п.2+п.3+п.4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11,1%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1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Разом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>
                          <a:latin typeface="Times New Roman"/>
                          <a:ea typeface="SimSun"/>
                          <a:cs typeface="Times New Roman"/>
                        </a:rPr>
                        <a:t>250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100%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36092" marR="360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9767" name="Rectangle 1"/>
          <p:cNvSpPr>
            <a:spLocks noChangeArrowheads="1"/>
          </p:cNvSpPr>
          <p:nvPr/>
        </p:nvSpPr>
        <p:spPr bwMode="auto">
          <a:xfrm>
            <a:off x="681403" y="956313"/>
            <a:ext cx="771525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uk-UA" altLang="zh-CN" sz="1662" dirty="0">
                <a:latin typeface="Times New Roman" panose="02020603050405020304" pitchFamily="18" charset="0"/>
              </a:rPr>
              <a:t>Приклад </a:t>
            </a:r>
            <a:endParaRPr lang="ru-RU" altLang="zh-CN" sz="1662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uk-UA" altLang="zh-CN" sz="1662" dirty="0">
                <a:solidFill>
                  <a:srgbClr val="002060"/>
                </a:solidFill>
                <a:latin typeface="Times New Roman" panose="02020603050405020304" pitchFamily="18" charset="0"/>
              </a:rPr>
              <a:t>Форма </a:t>
            </a:r>
            <a:r>
              <a:rPr lang="uk-UA" altLang="zh-CN" sz="1662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розшифровки</a:t>
            </a:r>
            <a:r>
              <a:rPr lang="uk-UA" altLang="zh-CN" sz="1662" dirty="0">
                <a:solidFill>
                  <a:srgbClr val="002060"/>
                </a:solidFill>
                <a:latin typeface="Times New Roman" panose="02020603050405020304" pitchFamily="18" charset="0"/>
              </a:rPr>
              <a:t> одиничної </a:t>
            </a:r>
            <a:r>
              <a:rPr lang="uk-UA" altLang="zh-CN" sz="1662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розцінки</a:t>
            </a:r>
            <a:endParaRPr lang="ru-RU" altLang="zh-CN" sz="1662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69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59107"/>
              </p:ext>
            </p:extLst>
          </p:nvPr>
        </p:nvGraphicFramePr>
        <p:xfrm>
          <a:off x="516548" y="2204864"/>
          <a:ext cx="7847136" cy="3875942"/>
        </p:xfrm>
        <a:graphic>
          <a:graphicData uri="http://schemas.openxmlformats.org/drawingml/2006/table">
            <a:tbl>
              <a:tblPr/>
              <a:tblGrid>
                <a:gridCol w="3834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14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48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70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831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6919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444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1364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4668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2319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3034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№ п/</a:t>
                      </a:r>
                      <a:r>
                        <a:rPr lang="uk-UA" sz="1500" dirty="0" err="1">
                          <a:latin typeface="Times New Roman"/>
                          <a:ea typeface="SimSun"/>
                          <a:cs typeface="Times New Roman"/>
                        </a:rPr>
                        <a:t>п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Назва роботи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Одиниця виміру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Кіль-кість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Вартість одиниці, грн.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Загальний обсяг роботи за контрактом, грн.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Виконаний обсяг робіт  зростаючим підсумком з урахуванням цього сертифікату, грн.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У 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1500" dirty="0">
                        <a:latin typeface="Times New Roman"/>
                        <a:ea typeface="SimSu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Виконаний обсяг зростаючим підсумком з урахуванням попереднього</a:t>
                      </a:r>
                      <a:r>
                        <a:rPr lang="ru-RU" sz="15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500" dirty="0" err="1">
                          <a:latin typeface="Times New Roman"/>
                          <a:ea typeface="SimSun"/>
                          <a:cs typeface="Times New Roman"/>
                        </a:rPr>
                        <a:t>сертифікату</a:t>
                      </a: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, грн.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latin typeface="Times New Roman"/>
                          <a:ea typeface="SimSun"/>
                          <a:cs typeface="Times New Roman"/>
                        </a:rPr>
                        <a:t>Cума</a:t>
                      </a:r>
                      <a:r>
                        <a:rPr lang="ru-RU" sz="1500" dirty="0">
                          <a:latin typeface="Times New Roman"/>
                          <a:ea typeface="SimSun"/>
                          <a:cs typeface="Times New Roman"/>
                        </a:rPr>
                        <a:t> за </a:t>
                      </a:r>
                      <a:r>
                        <a:rPr lang="ru-RU" sz="1500" dirty="0" err="1">
                          <a:latin typeface="Times New Roman"/>
                          <a:ea typeface="SimSun"/>
                          <a:cs typeface="Times New Roman"/>
                        </a:rPr>
                        <a:t>цим</a:t>
                      </a:r>
                      <a:r>
                        <a:rPr lang="ru-RU" sz="15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ru-RU" sz="1500" dirty="0" err="1" smtClean="0">
                          <a:latin typeface="Times New Roman"/>
                          <a:ea typeface="SimSun"/>
                          <a:cs typeface="Times New Roman"/>
                        </a:rPr>
                        <a:t>Сертифі-катом</a:t>
                      </a: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, грн.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1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Штукатурні роботи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м</a:t>
                      </a:r>
                      <a:r>
                        <a:rPr lang="uk-UA" sz="1500" baseline="30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100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250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100 000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75 000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75%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>
                          <a:latin typeface="Times New Roman"/>
                          <a:ea typeface="SimSun"/>
                          <a:cs typeface="Times New Roman"/>
                        </a:rPr>
                        <a:t>50 000</a:t>
                      </a:r>
                      <a:endParaRPr lang="ru-RU" sz="15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latin typeface="Times New Roman"/>
                          <a:ea typeface="SimSun"/>
                          <a:cs typeface="Times New Roman"/>
                        </a:rPr>
                        <a:t>25000</a:t>
                      </a:r>
                      <a:endParaRPr lang="ru-RU" sz="15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5713" marR="5713" marT="57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7" name="Rectangle 1"/>
          <p:cNvSpPr>
            <a:spLocks noChangeArrowheads="1"/>
          </p:cNvSpPr>
          <p:nvPr/>
        </p:nvSpPr>
        <p:spPr bwMode="auto">
          <a:xfrm>
            <a:off x="251520" y="1379525"/>
            <a:ext cx="8044962" cy="85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uk-UA" altLang="zh-CN" sz="1662" dirty="0">
                <a:latin typeface="Times New Roman" panose="02020603050405020304" pitchFamily="18" charset="0"/>
              </a:rPr>
              <a:t>Приклад</a:t>
            </a:r>
            <a:endParaRPr lang="ru-RU" altLang="zh-CN" sz="1662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uk-UA" altLang="zh-CN" sz="1662" dirty="0">
                <a:solidFill>
                  <a:srgbClr val="002060"/>
                </a:solidFill>
                <a:latin typeface="Times New Roman" panose="02020603050405020304" pitchFamily="18" charset="0"/>
              </a:rPr>
              <a:t>Звіт про завершення робіт </a:t>
            </a:r>
            <a:endParaRPr lang="ru-RU" altLang="zh-CN" sz="1662" dirty="0">
              <a:solidFill>
                <a:srgbClr val="00206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ru-RU" altLang="zh-CN" sz="1662" dirty="0"/>
          </a:p>
        </p:txBody>
      </p:sp>
    </p:spTree>
    <p:extLst>
      <p:ext uri="{BB962C8B-B14F-4D97-AF65-F5344CB8AC3E}">
        <p14:creationId xmlns:p14="http://schemas.microsoft.com/office/powerpoint/2010/main" val="3677026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251520" y="1037508"/>
            <a:ext cx="7596554" cy="517280"/>
          </a:xfrm>
        </p:spPr>
        <p:txBody>
          <a:bodyPr/>
          <a:lstStyle/>
          <a:p>
            <a:r>
              <a:rPr lang="uk-UA" altLang="uk-UA" sz="2585" b="1" dirty="0"/>
              <a:t>2) Врахування інфляції </a:t>
            </a:r>
            <a:endParaRPr lang="ru-RU" altLang="uk-UA" sz="2585" b="1" dirty="0"/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4753" y="1484784"/>
            <a:ext cx="5326673" cy="933763"/>
          </a:xfrm>
          <a:noFill/>
        </p:spPr>
      </p:pic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351693" y="2132856"/>
            <a:ext cx="8612795" cy="463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“</a:t>
            </a:r>
            <a:r>
              <a:rPr lang="ru-RU" altLang="uk-UA" sz="1477" i="1" dirty="0" err="1"/>
              <a:t>Pn</a:t>
            </a:r>
            <a:r>
              <a:rPr lang="ru-RU" altLang="uk-UA" sz="1477" i="1" dirty="0"/>
              <a:t>” - коэффициент корректировки, применяемый к оценочной стоимости работ, выполненных в течение месяца “n</a:t>
            </a:r>
            <a:r>
              <a:rPr lang="ru-RU" altLang="uk-UA" sz="1477" i="1" dirty="0" smtClean="0"/>
              <a:t>”;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“а” - фиксированный коэффициент, указанный в Приложении к Оферте, который представляет собой часть платежей по Контракту, не подлежащую корректировке;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 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 ”b”, ”c” и “d” и т.д. - коэффициенты, представляющие собой оценочную долю каждого элемента стоимости (рабочая сила, материалы и т.д.) Объектов и указанные в Приложении к Оферте; 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 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“</a:t>
            </a:r>
            <a:r>
              <a:rPr lang="ru-RU" altLang="uk-UA" sz="1477" i="1" dirty="0" err="1"/>
              <a:t>Ln</a:t>
            </a:r>
            <a:r>
              <a:rPr lang="ru-RU" altLang="uk-UA" sz="1477" i="1" dirty="0"/>
              <a:t>”, “</a:t>
            </a:r>
            <a:r>
              <a:rPr lang="ru-RU" altLang="uk-UA" sz="1477" i="1" dirty="0" err="1"/>
              <a:t>Mn</a:t>
            </a:r>
            <a:r>
              <a:rPr lang="ru-RU" altLang="uk-UA" sz="1477" i="1" dirty="0"/>
              <a:t>”, “</a:t>
            </a:r>
            <a:r>
              <a:rPr lang="ru-RU" altLang="uk-UA" sz="1477" i="1" dirty="0" err="1"/>
              <a:t>En</a:t>
            </a:r>
            <a:r>
              <a:rPr lang="ru-RU" altLang="uk-UA" sz="1477" i="1" dirty="0"/>
              <a:t>” и т.д. - действующие индексы стоимости или стандартные цены для месяца “n”, определяемые в соответствующей валюте платежа по каждому элементу стоимости на дату за 49 дней до последнего дня периода, к которому относится данный Промежуточный платежный сертификат; и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 </a:t>
            </a:r>
            <a:endParaRPr lang="ru-RU" altLang="uk-UA" sz="1477" dirty="0"/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i="1" dirty="0"/>
              <a:t>“</a:t>
            </a:r>
            <a:r>
              <a:rPr lang="ru-RU" altLang="uk-UA" sz="1477" i="1" dirty="0" err="1"/>
              <a:t>Lo</a:t>
            </a:r>
            <a:r>
              <a:rPr lang="ru-RU" altLang="uk-UA" sz="1477" i="1" dirty="0"/>
              <a:t>”, “</a:t>
            </a:r>
            <a:r>
              <a:rPr lang="ru-RU" altLang="uk-UA" sz="1477" i="1" dirty="0" err="1"/>
              <a:t>Mo</a:t>
            </a:r>
            <a:r>
              <a:rPr lang="ru-RU" altLang="uk-UA" sz="1477" i="1" dirty="0"/>
              <a:t>” и “</a:t>
            </a:r>
            <a:r>
              <a:rPr lang="ru-RU" altLang="uk-UA" sz="1477" i="1" dirty="0" err="1"/>
              <a:t>Eo</a:t>
            </a:r>
            <a:r>
              <a:rPr lang="ru-RU" altLang="uk-UA" sz="1477" i="1" dirty="0"/>
              <a:t>” и т.д. - индексы базовой стоимости или стандартные цены по вышеуказанным элементам стоимости, выраженные в соответствующей валюте платежа, по состоянию на Базовую дату. </a:t>
            </a:r>
          </a:p>
          <a:p>
            <a:pPr eaLnBrk="1">
              <a:spcBef>
                <a:spcPct val="0"/>
              </a:spcBef>
              <a:buFontTx/>
              <a:buNone/>
            </a:pPr>
            <a:r>
              <a:rPr lang="ru-RU" altLang="uk-UA" sz="1477" dirty="0"/>
              <a:t>Применяются индексы стоимости или стандартные цены, указанные в Приложении к Оферте. В случае неясности в отношении источника этих показателей он определяется Представителем Заказчика;</a:t>
            </a:r>
          </a:p>
        </p:txBody>
      </p:sp>
    </p:spTree>
    <p:extLst>
      <p:ext uri="{BB962C8B-B14F-4D97-AF65-F5344CB8AC3E}">
        <p14:creationId xmlns:p14="http://schemas.microsoft.com/office/powerpoint/2010/main" val="2123040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330445" y="1700808"/>
            <a:ext cx="8440615" cy="494567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uk-UA" altLang="uk-UA" sz="1477" dirty="0"/>
              <a:t>L: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Загальна вартість індексу прожиткового мінімуму, що діє на дату, яка на 28 днів передує останній даті періоду, до якого відноситься конкретний проміжний сертифікат на оплату (Поточний індекс)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L</a:t>
            </a:r>
            <a:r>
              <a:rPr lang="uk-UA" altLang="uk-UA" sz="1477" baseline="30000" dirty="0"/>
              <a:t>0</a:t>
            </a:r>
            <a:r>
              <a:rPr lang="uk-UA" altLang="uk-UA" sz="1477" dirty="0"/>
              <a:t>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Індекс, вище визначений у L, але діє на дату, яка на 28 днів передує даті кінцевого терміну подання Тендерних пропозицій (Базовий індекс).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M: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Індекс оптових цін на будівельні матеріали за видом будівництва в Україні, що діє на дату, яка на 28 днів передує останній даті періоду, до якого відноситься конкретний проміжний сертифікат на оплату (Поточний індекс).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M</a:t>
            </a:r>
            <a:r>
              <a:rPr lang="uk-UA" altLang="uk-UA" sz="1477" baseline="30000" dirty="0"/>
              <a:t>0</a:t>
            </a:r>
            <a:r>
              <a:rPr lang="uk-UA" altLang="uk-UA" sz="1477" dirty="0"/>
              <a:t>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Індекс, вище визначений у M, але діє на дату, яка на 28 днів передує даті кінцевого терміну подання Тендерних пропозицій (Базовий індекс).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E: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Індекс оптових цін на будівельне обладнання в Україні, що діє на дату, яка на 28 днів передує останній даті періоду, до якого відноситься конкретний проміжний сертифікат на оплату (Поточний індекс).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E</a:t>
            </a:r>
            <a:r>
              <a:rPr lang="uk-UA" altLang="uk-UA" sz="1477" baseline="30000" dirty="0"/>
              <a:t>0</a:t>
            </a:r>
            <a:r>
              <a:rPr lang="uk-UA" altLang="uk-UA" sz="1477" dirty="0"/>
              <a:t>:</a:t>
            </a:r>
            <a:endParaRPr lang="ru-RU" altLang="uk-UA" sz="1477" dirty="0"/>
          </a:p>
          <a:p>
            <a:pPr>
              <a:buFontTx/>
              <a:buNone/>
            </a:pPr>
            <a:r>
              <a:rPr lang="uk-UA" altLang="uk-UA" sz="1477" dirty="0"/>
              <a:t>Індекс, вище визначений у Е, але діє на дату, яка на 28 днів передує даті кінцевого терміну подання Тендерних пропозицій (Базовий індекс).</a:t>
            </a:r>
            <a:endParaRPr lang="ru-RU" altLang="uk-UA" sz="1477" dirty="0"/>
          </a:p>
          <a:p>
            <a:pPr>
              <a:buFontTx/>
              <a:buNone/>
            </a:pPr>
            <a:endParaRPr lang="ru-RU" altLang="uk-UA" sz="1477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04" y="975443"/>
            <a:ext cx="4309696" cy="72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977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1"/>
          <p:cNvSpPr txBox="1">
            <a:spLocks noGrp="1"/>
          </p:cNvSpPr>
          <p:nvPr/>
        </p:nvSpPr>
        <p:spPr bwMode="auto">
          <a:xfrm>
            <a:off x="6400800" y="6028593"/>
            <a:ext cx="1969477" cy="43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9A3F28-8817-4BFE-8E00-43C980C86E01}" type="slidenum">
              <a:rPr lang="uk-UA" altLang="uk-UA" sz="1292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uk-UA" altLang="uk-UA" sz="1292" dirty="0">
              <a:latin typeface="Calibri" panose="020F0502020204030204" pitchFamily="34" charset="0"/>
            </a:endParaRPr>
          </a:p>
        </p:txBody>
      </p:sp>
      <p:sp>
        <p:nvSpPr>
          <p:cNvPr id="6" name="Прямокутник 4"/>
          <p:cNvSpPr/>
          <p:nvPr/>
        </p:nvSpPr>
        <p:spPr>
          <a:xfrm>
            <a:off x="389785" y="75527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>
                <a:solidFill>
                  <a:srgbClr val="000099"/>
                </a:solidFill>
              </a:rPr>
              <a:t>Аналіз проблем у визначенні вартості будівництва, представлений Світовим Банком 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endParaRPr lang="uk-UA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1520492"/>
            <a:ext cx="5087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1. Проблема вибору ефективної технології</a:t>
            </a:r>
            <a:endParaRPr lang="en-US" dirty="0"/>
          </a:p>
        </p:txBody>
      </p:sp>
      <p:pic>
        <p:nvPicPr>
          <p:cNvPr id="8" name="Picture 1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77856"/>
            <a:ext cx="8424936" cy="420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636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Номер слайда 1"/>
          <p:cNvSpPr txBox="1">
            <a:spLocks noGrp="1"/>
          </p:cNvSpPr>
          <p:nvPr/>
        </p:nvSpPr>
        <p:spPr bwMode="auto">
          <a:xfrm>
            <a:off x="6400800" y="6028593"/>
            <a:ext cx="1969477" cy="43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9A3F28-8817-4BFE-8E00-43C980C86E01}" type="slidenum">
              <a:rPr lang="uk-UA" altLang="uk-UA" sz="1292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uk-UA" altLang="uk-UA" sz="1292" dirty="0">
              <a:latin typeface="Calibri" panose="020F0502020204030204" pitchFamily="34" charset="0"/>
            </a:endParaRPr>
          </a:p>
        </p:txBody>
      </p:sp>
      <p:sp>
        <p:nvSpPr>
          <p:cNvPr id="6" name="Прямокутник 4"/>
          <p:cNvSpPr/>
          <p:nvPr/>
        </p:nvSpPr>
        <p:spPr>
          <a:xfrm>
            <a:off x="389785" y="75527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>
                <a:solidFill>
                  <a:srgbClr val="000099"/>
                </a:solidFill>
              </a:rPr>
              <a:t>Аналіз проблем у визначенні вартості будівництва, представлений Світовим Банком 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endParaRPr lang="uk-UA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473860"/>
            <a:ext cx="53944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2</a:t>
            </a:r>
            <a:r>
              <a:rPr lang="uk-UA" dirty="0" smtClean="0"/>
              <a:t>. Збір даних для аналізу вартості матеріалів</a:t>
            </a:r>
          </a:p>
          <a:p>
            <a:endParaRPr lang="uk-UA" dirty="0"/>
          </a:p>
          <a:p>
            <a:r>
              <a:rPr lang="uk-UA" dirty="0" smtClean="0"/>
              <a:t>3. Збір даних для аналізу вартості </a:t>
            </a:r>
            <a:r>
              <a:rPr lang="uk-UA" dirty="0" err="1" smtClean="0"/>
              <a:t>МіМ</a:t>
            </a:r>
            <a:endParaRPr lang="uk-UA" dirty="0" smtClean="0"/>
          </a:p>
          <a:p>
            <a:endParaRPr lang="uk-UA" dirty="0"/>
          </a:p>
          <a:p>
            <a:r>
              <a:rPr lang="uk-UA" dirty="0" smtClean="0"/>
              <a:t>4. Збір даних для аналізу заробітної плати</a:t>
            </a:r>
          </a:p>
          <a:p>
            <a:endParaRPr lang="uk-UA" dirty="0" smtClean="0"/>
          </a:p>
          <a:p>
            <a:r>
              <a:rPr lang="uk-UA" dirty="0" smtClean="0"/>
              <a:t>5. Точність розрахунку вартості будівництва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814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626" y="908720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Планування будівництва являється практично головною стадією будівництва. Кошторисна оцінка вартості робіт здійснюється на кожному етапі планування.</a:t>
            </a:r>
          </a:p>
          <a:p>
            <a:endParaRPr lang="uk-UA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dirty="0" smtClean="0"/>
              <a:t>Другий віце-президент Міжнародної асоціації інженерів-оцінщиків </a:t>
            </a:r>
            <a:r>
              <a:rPr lang="uk-UA" dirty="0" err="1" smtClean="0"/>
              <a:t>Шейн</a:t>
            </a:r>
            <a:r>
              <a:rPr lang="uk-UA" dirty="0" smtClean="0"/>
              <a:t> Форт щодо точності розрахунків на різних етапах планування: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Етап прийняття рішень – від -25 до +50%;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Стадія проектних рішень – від -10 до +15;</a:t>
            </a:r>
          </a:p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Стадія детального проектування – від -5 до +10%</a:t>
            </a:r>
          </a:p>
          <a:p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49" y="3771042"/>
            <a:ext cx="720080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750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626" y="1484784"/>
            <a:ext cx="82089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Висновок:</a:t>
            </a:r>
          </a:p>
          <a:p>
            <a:endParaRPr lang="uk-UA" dirty="0" smtClean="0"/>
          </a:p>
          <a:p>
            <a:pPr algn="just"/>
            <a:r>
              <a:rPr lang="uk-UA" dirty="0" smtClean="0"/>
              <a:t>1. Для ефективної оцінки вартості будівництва на різних стадіях доцільно використовувати укрупнені показники вартості будівництва на </a:t>
            </a:r>
            <a:r>
              <a:rPr lang="uk-UA" dirty="0" err="1" smtClean="0"/>
              <a:t>передпроектних</a:t>
            </a:r>
            <a:r>
              <a:rPr lang="uk-UA" dirty="0" smtClean="0"/>
              <a:t> стадіях та на стадії проектування та виключити контроль за складовими вартості робіт підрядника після проведення процедури закупівлі, залишивши контроль тільки за об</a:t>
            </a:r>
            <a:r>
              <a:rPr lang="en-US" dirty="0" smtClean="0"/>
              <a:t>’</a:t>
            </a:r>
            <a:r>
              <a:rPr lang="uk-UA" dirty="0" err="1" smtClean="0"/>
              <a:t>ємами</a:t>
            </a:r>
            <a:r>
              <a:rPr lang="uk-UA" dirty="0" smtClean="0"/>
              <a:t> робі та їх якістю.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2. Для ефективного вирішення проблем при визначенні вартості необхідні програмні продукти з визначення вартості будівництва, які б були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язані</a:t>
            </a:r>
            <a:r>
              <a:rPr lang="uk-UA" dirty="0" smtClean="0"/>
              <a:t> з онлайн базами вартості матеріально-технічних та трудових ресурсів. Відповідно, мають бути створені такі онлайн-бази.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468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690688" y="3136900"/>
            <a:ext cx="5761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3200" dirty="0">
                <a:solidFill>
                  <a:srgbClr val="000099"/>
                </a:solidFill>
              </a:rPr>
              <a:t>ДЯКУЮ  ЗА  </a:t>
            </a:r>
            <a:r>
              <a:rPr lang="uk-UA" sz="3200" dirty="0" smtClean="0">
                <a:solidFill>
                  <a:srgbClr val="000099"/>
                </a:solidFill>
              </a:rPr>
              <a:t>УВАГУ!</a:t>
            </a:r>
            <a:endParaRPr lang="uk-UA" sz="32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</p:bld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4973</TotalTime>
  <Words>1734</Words>
  <Application>Microsoft Office PowerPoint</Application>
  <PresentationFormat>On-screen Show (4:3)</PresentationFormat>
  <Paragraphs>239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SimSun</vt:lpstr>
      <vt:lpstr>SimSun</vt:lpstr>
      <vt:lpstr>Arial</vt:lpstr>
      <vt:lpstr>Arial</vt:lpstr>
      <vt:lpstr>Calibri</vt:lpstr>
      <vt:lpstr>Calibri Light</vt:lpstr>
      <vt:lpstr>inherit</vt:lpstr>
      <vt:lpstr>Times New Roman</vt:lpstr>
      <vt:lpstr>Wingdings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2) Врахування інфляції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NDIBV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Galicky</dc:creator>
  <cp:lastModifiedBy>LVD_As</cp:lastModifiedBy>
  <cp:revision>819</cp:revision>
  <dcterms:created xsi:type="dcterms:W3CDTF">2010-11-09T16:37:43Z</dcterms:created>
  <dcterms:modified xsi:type="dcterms:W3CDTF">2019-06-05T10:22:15Z</dcterms:modified>
</cp:coreProperties>
</file>