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0"/>
  </p:notesMasterIdLst>
  <p:sldIdLst>
    <p:sldId id="418" r:id="rId2"/>
    <p:sldId id="428" r:id="rId3"/>
    <p:sldId id="429" r:id="rId4"/>
    <p:sldId id="430" r:id="rId5"/>
    <p:sldId id="431" r:id="rId6"/>
    <p:sldId id="433" r:id="rId7"/>
    <p:sldId id="434" r:id="rId8"/>
    <p:sldId id="435" r:id="rId9"/>
    <p:sldId id="439" r:id="rId10"/>
    <p:sldId id="423" r:id="rId11"/>
    <p:sldId id="424" r:id="rId12"/>
    <p:sldId id="425" r:id="rId13"/>
    <p:sldId id="436" r:id="rId14"/>
    <p:sldId id="426" r:id="rId15"/>
    <p:sldId id="438" r:id="rId16"/>
    <p:sldId id="427" r:id="rId17"/>
    <p:sldId id="440" r:id="rId18"/>
    <p:sldId id="422" r:id="rId19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15" autoAdjust="0"/>
  </p:normalViewPr>
  <p:slideViewPr>
    <p:cSldViewPr>
      <p:cViewPr varScale="1">
        <p:scale>
          <a:sx n="76" d="100"/>
          <a:sy n="76" d="100"/>
        </p:scale>
        <p:origin x="157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/>
          </a:p>
        </p:txBody>
      </p:sp>
      <p:sp>
        <p:nvSpPr>
          <p:cNvPr id="154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4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4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154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A84F6E7-4D7E-4A4C-BB61-EBE2AB2CDEF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0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F6E7-4D7E-4A4C-BB61-EBE2AB2CDEF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97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F6E7-4D7E-4A4C-BB61-EBE2AB2CDEF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927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F6E7-4D7E-4A4C-BB61-EBE2AB2CDEF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80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Зразок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76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038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50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090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89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1529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094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11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33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920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094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8E87F-1C3C-42BF-B321-5CDC0CE42C4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409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9552" y="1859339"/>
            <a:ext cx="82804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cap="all" dirty="0" err="1" smtClean="0">
                <a:solidFill>
                  <a:srgbClr val="000099"/>
                </a:solidFill>
              </a:rPr>
              <a:t>Договірні</a:t>
            </a:r>
            <a:r>
              <a:rPr lang="ru-RU" sz="2000" cap="all" dirty="0" smtClean="0">
                <a:solidFill>
                  <a:srgbClr val="000099"/>
                </a:solidFill>
              </a:rPr>
              <a:t> </a:t>
            </a:r>
            <a:r>
              <a:rPr lang="ru-RU" sz="2000" cap="all" dirty="0" err="1" smtClean="0">
                <a:solidFill>
                  <a:srgbClr val="000099"/>
                </a:solidFill>
              </a:rPr>
              <a:t>відносини</a:t>
            </a:r>
            <a:r>
              <a:rPr lang="ru-RU" sz="2000" cap="all" dirty="0" smtClean="0">
                <a:solidFill>
                  <a:srgbClr val="000099"/>
                </a:solidFill>
              </a:rPr>
              <a:t> у </a:t>
            </a:r>
            <a:r>
              <a:rPr lang="ru-RU" sz="2000" cap="all" dirty="0" err="1" smtClean="0">
                <a:solidFill>
                  <a:srgbClr val="000099"/>
                </a:solidFill>
              </a:rPr>
              <a:t>будівництві</a:t>
            </a:r>
            <a:endParaRPr lang="ru-RU" sz="2000" cap="all" dirty="0" smtClean="0">
              <a:solidFill>
                <a:srgbClr val="000099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800" cap="all" dirty="0" err="1" smtClean="0">
                <a:solidFill>
                  <a:srgbClr val="000099"/>
                </a:solidFill>
              </a:rPr>
              <a:t>Типи</a:t>
            </a:r>
            <a:r>
              <a:rPr lang="ru-RU" sz="2800" cap="all" dirty="0" smtClean="0">
                <a:solidFill>
                  <a:srgbClr val="000099"/>
                </a:solidFill>
              </a:rPr>
              <a:t> </a:t>
            </a:r>
            <a:r>
              <a:rPr lang="ru-RU" sz="2800" cap="all" dirty="0" err="1" smtClean="0">
                <a:solidFill>
                  <a:srgbClr val="000099"/>
                </a:solidFill>
              </a:rPr>
              <a:t>будівельних</a:t>
            </a:r>
            <a:r>
              <a:rPr lang="ru-RU" sz="2800" cap="all" dirty="0" smtClean="0">
                <a:solidFill>
                  <a:srgbClr val="000099"/>
                </a:solidFill>
              </a:rPr>
              <a:t> </a:t>
            </a:r>
            <a:r>
              <a:rPr lang="ru-RU" sz="2800" cap="all" dirty="0" err="1" smtClean="0">
                <a:solidFill>
                  <a:srgbClr val="000099"/>
                </a:solidFill>
              </a:rPr>
              <a:t>контрактів</a:t>
            </a:r>
            <a:r>
              <a:rPr lang="ru-RU" sz="2800" cap="all" dirty="0" smtClean="0">
                <a:solidFill>
                  <a:srgbClr val="000099"/>
                </a:solidFill>
              </a:rPr>
              <a:t>, </a:t>
            </a:r>
            <a:r>
              <a:rPr lang="ru-RU" sz="2800" cap="all" dirty="0" err="1" smtClean="0">
                <a:solidFill>
                  <a:srgbClr val="000099"/>
                </a:solidFill>
              </a:rPr>
              <a:t>їх</a:t>
            </a:r>
            <a:r>
              <a:rPr lang="ru-RU" sz="2800" cap="all" dirty="0" smtClean="0">
                <a:solidFill>
                  <a:srgbClr val="000099"/>
                </a:solidFill>
              </a:rPr>
              <a:t> </a:t>
            </a:r>
            <a:r>
              <a:rPr lang="ru-RU" sz="2800" cap="all" dirty="0" err="1" smtClean="0">
                <a:solidFill>
                  <a:srgbClr val="000099"/>
                </a:solidFill>
              </a:rPr>
              <a:t>вплив</a:t>
            </a:r>
            <a:r>
              <a:rPr lang="ru-RU" sz="2800" cap="all" dirty="0" smtClean="0">
                <a:solidFill>
                  <a:srgbClr val="000099"/>
                </a:solidFill>
              </a:rPr>
              <a:t> на склад </a:t>
            </a:r>
            <a:r>
              <a:rPr lang="ru-RU" sz="2800" cap="all" dirty="0" err="1" smtClean="0">
                <a:solidFill>
                  <a:srgbClr val="000099"/>
                </a:solidFill>
              </a:rPr>
              <a:t>кошторисної</a:t>
            </a:r>
            <a:r>
              <a:rPr lang="ru-RU" sz="2800" cap="all" dirty="0" smtClean="0">
                <a:solidFill>
                  <a:srgbClr val="000099"/>
                </a:solidFill>
              </a:rPr>
              <a:t> </a:t>
            </a:r>
            <a:r>
              <a:rPr lang="ru-RU" sz="2800" cap="all" dirty="0" err="1" smtClean="0">
                <a:solidFill>
                  <a:srgbClr val="000099"/>
                </a:solidFill>
              </a:rPr>
              <a:t>документації</a:t>
            </a:r>
            <a:r>
              <a:rPr lang="ru-RU" sz="2800" cap="all" dirty="0" smtClean="0">
                <a:solidFill>
                  <a:srgbClr val="000099"/>
                </a:solidFill>
              </a:rPr>
              <a:t> та </a:t>
            </a:r>
            <a:r>
              <a:rPr lang="ru-RU" sz="2800" cap="all" dirty="0" err="1" smtClean="0">
                <a:solidFill>
                  <a:srgbClr val="000099"/>
                </a:solidFill>
              </a:rPr>
              <a:t>взаєморозрахунки</a:t>
            </a:r>
            <a:r>
              <a:rPr lang="ru-RU" sz="2800" cap="all" dirty="0" smtClean="0">
                <a:solidFill>
                  <a:srgbClr val="000099"/>
                </a:solidFill>
              </a:rPr>
              <a:t> за </a:t>
            </a:r>
            <a:r>
              <a:rPr lang="ru-RU" sz="2800" cap="all" dirty="0" err="1" smtClean="0">
                <a:solidFill>
                  <a:srgbClr val="000099"/>
                </a:solidFill>
              </a:rPr>
              <a:t>виконані</a:t>
            </a:r>
            <a:r>
              <a:rPr lang="ru-RU" sz="2800" cap="all" dirty="0" smtClean="0">
                <a:solidFill>
                  <a:srgbClr val="000099"/>
                </a:solidFill>
              </a:rPr>
              <a:t> </a:t>
            </a:r>
            <a:r>
              <a:rPr lang="ru-RU" sz="2800" cap="all" dirty="0" err="1" smtClean="0">
                <a:solidFill>
                  <a:srgbClr val="000099"/>
                </a:solidFill>
              </a:rPr>
              <a:t>роботи</a:t>
            </a:r>
            <a:endParaRPr lang="uk-UA" sz="2800" cap="all" dirty="0" smtClean="0">
              <a:solidFill>
                <a:srgbClr val="000099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74360" y="5373216"/>
            <a:ext cx="61953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uk-UA" sz="2400" b="1" dirty="0" smtClean="0"/>
              <a:t>         </a:t>
            </a:r>
            <a:r>
              <a:rPr lang="uk-UA" sz="2400" b="1" dirty="0" smtClean="0">
                <a:solidFill>
                  <a:srgbClr val="000099"/>
                </a:solidFill>
              </a:rPr>
              <a:t>Інна </a:t>
            </a:r>
            <a:r>
              <a:rPr lang="uk-UA" sz="2400" b="1" dirty="0" err="1" smtClean="0">
                <a:solidFill>
                  <a:srgbClr val="000099"/>
                </a:solidFill>
              </a:rPr>
              <a:t>Вахович</a:t>
            </a:r>
            <a:endParaRPr lang="uk-UA" sz="2400" b="1" dirty="0" smtClean="0">
              <a:solidFill>
                <a:srgbClr val="000099"/>
              </a:solidFill>
            </a:endParaRPr>
          </a:p>
          <a:p>
            <a:pPr algn="r"/>
            <a:r>
              <a:rPr lang="uk-UA" sz="2400" dirty="0" smtClean="0">
                <a:solidFill>
                  <a:srgbClr val="000099"/>
                </a:solidFill>
              </a:rPr>
              <a:t>Директор ТОВ «Ей Ем Ві Інжиніринг»</a:t>
            </a:r>
            <a:endParaRPr lang="uk-UA" sz="2400" b="1" dirty="0">
              <a:solidFill>
                <a:srgbClr val="000099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3542"/>
            <a:ext cx="1056528" cy="1169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6096"/>
            <a:ext cx="1915041" cy="1087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27038" y="620688"/>
            <a:ext cx="8321426" cy="100811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uk-UA" sz="3200" b="1" dirty="0" smtClean="0">
                <a:solidFill>
                  <a:srgbClr val="000099"/>
                </a:solidFill>
              </a:rPr>
              <a:t>Тип контракту в першу чергу визначає обрана Замовником організаційна форми управління будівництвом</a:t>
            </a:r>
            <a:endParaRPr lang="ru-RU" altLang="uk-UA" sz="3200" b="1" dirty="0" smtClean="0">
              <a:solidFill>
                <a:srgbClr val="000099"/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27038" y="2332038"/>
            <a:ext cx="8229600" cy="4525962"/>
          </a:xfrm>
        </p:spPr>
        <p:txBody>
          <a:bodyPr/>
          <a:lstStyle/>
          <a:p>
            <a:pPr eaLnBrk="1" hangingPunct="1"/>
            <a:r>
              <a:rPr lang="uk-UA" altLang="uk-UA" sz="2800" smtClean="0"/>
              <a:t>Традіційна підрядна схема виконання проекту.</a:t>
            </a:r>
          </a:p>
          <a:p>
            <a:pPr eaLnBrk="1" hangingPunct="1"/>
            <a:r>
              <a:rPr lang="uk-UA" altLang="uk-UA" sz="2800" smtClean="0"/>
              <a:t>Нетрадіційні підрядні схеми:</a:t>
            </a:r>
            <a:br>
              <a:rPr lang="uk-UA" altLang="uk-UA" sz="2800" smtClean="0"/>
            </a:br>
            <a:r>
              <a:rPr lang="en-US" altLang="uk-UA" sz="2800" smtClean="0"/>
              <a:t>- </a:t>
            </a:r>
            <a:r>
              <a:rPr lang="uk-UA" altLang="uk-UA" sz="2800" smtClean="0"/>
              <a:t>«спроектуй і побудуй»</a:t>
            </a:r>
            <a:br>
              <a:rPr lang="uk-UA" altLang="uk-UA" sz="2800" smtClean="0"/>
            </a:br>
            <a:r>
              <a:rPr lang="en-US" altLang="uk-UA" sz="2800" smtClean="0"/>
              <a:t>- </a:t>
            </a:r>
            <a:r>
              <a:rPr lang="uk-UA" altLang="uk-UA" sz="2800" smtClean="0"/>
              <a:t>«під ключ» і його різновиди.</a:t>
            </a:r>
          </a:p>
          <a:p>
            <a:pPr eaLnBrk="1" hangingPunct="1"/>
            <a:r>
              <a:rPr lang="uk-UA" altLang="uk-UA" sz="2800" smtClean="0"/>
              <a:t>Управлінсько-орієнтовані схеми:</a:t>
            </a:r>
            <a:br>
              <a:rPr lang="uk-UA" altLang="uk-UA" sz="2800" smtClean="0"/>
            </a:br>
            <a:r>
              <a:rPr lang="en-US" altLang="uk-UA" sz="2800" smtClean="0"/>
              <a:t>- </a:t>
            </a:r>
            <a:r>
              <a:rPr lang="uk-UA" altLang="uk-UA" sz="2800" smtClean="0"/>
              <a:t>через керуючого підрядом</a:t>
            </a:r>
            <a:br>
              <a:rPr lang="uk-UA" altLang="uk-UA" sz="2800" smtClean="0"/>
            </a:br>
            <a:r>
              <a:rPr lang="en-US" altLang="uk-UA" sz="2800" smtClean="0"/>
              <a:t>- </a:t>
            </a:r>
            <a:r>
              <a:rPr lang="uk-UA" altLang="uk-UA" sz="2800" smtClean="0"/>
              <a:t>через керуючого будівництвом.</a:t>
            </a:r>
            <a:br>
              <a:rPr lang="uk-UA" altLang="uk-UA" sz="2800" smtClean="0"/>
            </a:br>
            <a:r>
              <a:rPr lang="en-US" altLang="uk-UA" sz="2800" smtClean="0"/>
              <a:t>- </a:t>
            </a:r>
            <a:r>
              <a:rPr lang="uk-UA" altLang="uk-UA" sz="2800" smtClean="0"/>
              <a:t>комплексні схеми.</a:t>
            </a:r>
            <a:endParaRPr lang="ru-RU" altLang="uk-UA" sz="2800" smtClean="0"/>
          </a:p>
        </p:txBody>
      </p:sp>
    </p:spTree>
    <p:extLst>
      <p:ext uri="{BB962C8B-B14F-4D97-AF65-F5344CB8AC3E}">
        <p14:creationId xmlns:p14="http://schemas.microsoft.com/office/powerpoint/2010/main" val="146643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886700" cy="759618"/>
          </a:xfrm>
        </p:spPr>
        <p:txBody>
          <a:bodyPr/>
          <a:lstStyle/>
          <a:p>
            <a:r>
              <a:rPr lang="uk-UA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Типи контрактів в будівництві</a:t>
            </a:r>
            <a:endParaRPr lang="uk-UA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524" y="1700808"/>
            <a:ext cx="8568952" cy="3888431"/>
          </a:xfrm>
        </p:spPr>
        <p:txBody>
          <a:bodyPr/>
          <a:lstStyle/>
          <a:p>
            <a:r>
              <a:rPr lang="en-US" dirty="0">
                <a:solidFill>
                  <a:srgbClr val="000099"/>
                </a:solidFill>
              </a:rPr>
              <a:t>FEED Contracts </a:t>
            </a:r>
            <a:r>
              <a:rPr lang="uk-UA" dirty="0" smtClean="0"/>
              <a:t>- </a:t>
            </a:r>
            <a:r>
              <a:rPr lang="sk-SK" dirty="0"/>
              <a:t>Front End Engineering </a:t>
            </a:r>
            <a:r>
              <a:rPr lang="sk-SK" dirty="0" smtClean="0"/>
              <a:t>Design</a:t>
            </a:r>
            <a:r>
              <a:rPr lang="uk-UA" dirty="0" smtClean="0"/>
              <a:t>. </a:t>
            </a:r>
            <a:endParaRPr lang="uk-UA" dirty="0" smtClean="0">
              <a:solidFill>
                <a:srgbClr val="000099"/>
              </a:solidFill>
            </a:endParaRPr>
          </a:p>
          <a:p>
            <a:r>
              <a:rPr lang="en-US" dirty="0" smtClean="0">
                <a:solidFill>
                  <a:srgbClr val="000099"/>
                </a:solidFill>
              </a:rPr>
              <a:t>Engineering </a:t>
            </a:r>
            <a:r>
              <a:rPr lang="en-US" dirty="0">
                <a:solidFill>
                  <a:srgbClr val="000099"/>
                </a:solidFill>
              </a:rPr>
              <a:t>Contracts </a:t>
            </a:r>
            <a:endParaRPr lang="uk-UA" dirty="0" smtClean="0">
              <a:solidFill>
                <a:srgbClr val="000099"/>
              </a:solidFill>
            </a:endParaRPr>
          </a:p>
          <a:p>
            <a:r>
              <a:rPr lang="en-US" dirty="0" smtClean="0">
                <a:solidFill>
                  <a:srgbClr val="000099"/>
                </a:solidFill>
              </a:rPr>
              <a:t>EPC/EPCI/EPIC </a:t>
            </a:r>
            <a:r>
              <a:rPr lang="en-US" dirty="0">
                <a:solidFill>
                  <a:srgbClr val="000099"/>
                </a:solidFill>
              </a:rPr>
              <a:t>Contracts </a:t>
            </a:r>
            <a:r>
              <a:rPr lang="uk-UA" dirty="0" smtClean="0"/>
              <a:t>-</a:t>
            </a:r>
            <a:r>
              <a:rPr lang="sk-SK" dirty="0"/>
              <a:t> Engineering, Procurement, </a:t>
            </a:r>
            <a:r>
              <a:rPr lang="sk-SK" dirty="0" smtClean="0"/>
              <a:t>Construction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                             </a:t>
            </a:r>
            <a:r>
              <a:rPr lang="sk-SK" dirty="0" smtClean="0"/>
              <a:t>Engineering</a:t>
            </a:r>
            <a:r>
              <a:rPr lang="uk-UA" dirty="0" smtClean="0"/>
              <a:t>,</a:t>
            </a:r>
            <a:r>
              <a:rPr lang="sk-SK" dirty="0" smtClean="0"/>
              <a:t> Procurement</a:t>
            </a:r>
            <a:r>
              <a:rPr lang="uk-UA" dirty="0" smtClean="0"/>
              <a:t>,</a:t>
            </a:r>
            <a:r>
              <a:rPr lang="sk-SK" dirty="0" smtClean="0"/>
              <a:t> Installation</a:t>
            </a:r>
            <a:r>
              <a:rPr lang="uk-UA" dirty="0" smtClean="0"/>
              <a:t>,</a:t>
            </a:r>
            <a:r>
              <a:rPr lang="sk-SK" dirty="0" smtClean="0"/>
              <a:t> </a:t>
            </a:r>
            <a:r>
              <a:rPr lang="sk-SK" dirty="0"/>
              <a:t>Commissioning </a:t>
            </a:r>
            <a:endParaRPr lang="uk-UA" dirty="0" smtClean="0"/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                  </a:t>
            </a:r>
          </a:p>
          <a:p>
            <a:r>
              <a:rPr lang="en-US" dirty="0" err="1" smtClean="0">
                <a:solidFill>
                  <a:srgbClr val="000099"/>
                </a:solidFill>
              </a:rPr>
              <a:t>EPCm</a:t>
            </a:r>
            <a:r>
              <a:rPr lang="en-US" dirty="0" smtClean="0">
                <a:solidFill>
                  <a:srgbClr val="000099"/>
                </a:solidFill>
              </a:rPr>
              <a:t> </a:t>
            </a:r>
            <a:r>
              <a:rPr lang="en-US" dirty="0">
                <a:solidFill>
                  <a:srgbClr val="000099"/>
                </a:solidFill>
              </a:rPr>
              <a:t>Contracts </a:t>
            </a:r>
            <a:r>
              <a:rPr lang="uk-UA" dirty="0" smtClean="0">
                <a:solidFill>
                  <a:srgbClr val="000099"/>
                </a:solidFill>
              </a:rPr>
              <a:t>- </a:t>
            </a:r>
            <a:r>
              <a:rPr lang="sk-SK" dirty="0"/>
              <a:t>Engineering, Procurement, </a:t>
            </a:r>
            <a:r>
              <a:rPr lang="sk-SK" dirty="0" smtClean="0"/>
              <a:t>Construction</a:t>
            </a:r>
            <a:r>
              <a:rPr lang="uk-UA" dirty="0" smtClean="0"/>
              <a:t>, </a:t>
            </a:r>
            <a:r>
              <a:rPr lang="sk-SK" dirty="0" smtClean="0"/>
              <a:t>Management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                                  </a:t>
            </a:r>
            <a:r>
              <a:rPr lang="sk-SK" dirty="0" smtClean="0"/>
              <a:t>Engineering</a:t>
            </a:r>
            <a:r>
              <a:rPr lang="sk-SK" dirty="0"/>
              <a:t>, Procurement, </a:t>
            </a:r>
            <a:r>
              <a:rPr lang="sk-SK" dirty="0" smtClean="0"/>
              <a:t>Construction</a:t>
            </a:r>
            <a:r>
              <a:rPr lang="uk-UA" dirty="0" smtClean="0"/>
              <a:t>, </a:t>
            </a:r>
            <a:r>
              <a:rPr lang="sk-SK" dirty="0" smtClean="0"/>
              <a:t>Maintenance</a:t>
            </a:r>
            <a:r>
              <a:rPr lang="sk-SK" dirty="0"/>
              <a:t> </a:t>
            </a:r>
            <a:endParaRPr lang="uk-UA" dirty="0" smtClean="0">
              <a:solidFill>
                <a:srgbClr val="000099"/>
              </a:solidFill>
            </a:endParaRPr>
          </a:p>
          <a:p>
            <a:r>
              <a:rPr lang="en-US" dirty="0" smtClean="0">
                <a:solidFill>
                  <a:srgbClr val="000099"/>
                </a:solidFill>
              </a:rPr>
              <a:t>PMC </a:t>
            </a:r>
            <a:r>
              <a:rPr lang="en-US" dirty="0">
                <a:solidFill>
                  <a:srgbClr val="000099"/>
                </a:solidFill>
              </a:rPr>
              <a:t>Contracts </a:t>
            </a:r>
            <a:r>
              <a:rPr lang="en-US" dirty="0" smtClean="0">
                <a:solidFill>
                  <a:srgbClr val="000099"/>
                </a:solidFill>
              </a:rPr>
              <a:t>-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r>
              <a:rPr lang="sk-SK" dirty="0"/>
              <a:t>Project Management Consultant or Project </a:t>
            </a:r>
            <a:r>
              <a:rPr lang="sk-SK" dirty="0" smtClean="0"/>
              <a:t>Management</a:t>
            </a:r>
            <a:endParaRPr lang="uk-UA" dirty="0" smtClean="0"/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                           </a:t>
            </a:r>
            <a:r>
              <a:rPr lang="sk-SK" dirty="0" smtClean="0"/>
              <a:t> </a:t>
            </a:r>
            <a:r>
              <a:rPr lang="uk-UA" dirty="0" smtClean="0"/>
              <a:t>     </a:t>
            </a:r>
            <a:r>
              <a:rPr lang="sk-SK" dirty="0" smtClean="0"/>
              <a:t>Contract</a:t>
            </a:r>
            <a:endParaRPr lang="uk-UA" dirty="0" smtClean="0">
              <a:solidFill>
                <a:srgbClr val="000099"/>
              </a:solidFill>
            </a:endParaRPr>
          </a:p>
          <a:p>
            <a:r>
              <a:rPr lang="en-US" dirty="0" smtClean="0">
                <a:solidFill>
                  <a:srgbClr val="000099"/>
                </a:solidFill>
              </a:rPr>
              <a:t>Construction Contracts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endParaRPr lang="uk-UA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99"/>
                </a:solidFill>
              </a:rPr>
              <a:t>FEED Contracts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uk-UA" dirty="0"/>
              <a:t>базовий інжиніринг, який слідує за концептуальним проектом або техніко-економічним обґрунтуванням. Проект </a:t>
            </a:r>
            <a:r>
              <a:rPr lang="sk-SK" dirty="0"/>
              <a:t>FEED </a:t>
            </a:r>
            <a:r>
              <a:rPr lang="uk-UA" dirty="0"/>
              <a:t>фокусується на технічних вимогах, а також на приблизну вартість інвестицій для проекту. </a:t>
            </a:r>
            <a:r>
              <a:rPr lang="sk-SK" dirty="0"/>
              <a:t>FEED </a:t>
            </a:r>
            <a:r>
              <a:rPr lang="uk-UA" dirty="0"/>
              <a:t>може бути розділений на окремі пакети, що охоплюють різні частини проекту. Пакет </a:t>
            </a:r>
            <a:r>
              <a:rPr lang="sk-SK" dirty="0"/>
              <a:t>FEED </a:t>
            </a:r>
            <a:r>
              <a:rPr lang="uk-UA" dirty="0"/>
              <a:t>використовується в якості основи для подачі заявок на укладання контрактів на етап виконання (</a:t>
            </a:r>
            <a:r>
              <a:rPr lang="sk-SK" dirty="0"/>
              <a:t>EPC, EPCI </a:t>
            </a:r>
            <a:r>
              <a:rPr lang="uk-UA" dirty="0"/>
              <a:t>і т. Д.) І використовується в якості основи для проектування.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Хороший </a:t>
            </a:r>
            <a:r>
              <a:rPr lang="sk-SK" dirty="0"/>
              <a:t>FEED </a:t>
            </a:r>
            <a:r>
              <a:rPr lang="uk-UA" dirty="0"/>
              <a:t>буде відображати всі специфічні вимоги проекту клієнта і дозволить уникнути істотних змін на етапі виконання. Контракти </a:t>
            </a:r>
            <a:r>
              <a:rPr lang="sk-SK" dirty="0"/>
              <a:t>FEED </a:t>
            </a:r>
            <a:r>
              <a:rPr lang="uk-UA" dirty="0"/>
              <a:t>зазвичай виконуються протягом 1 року для великих проектів. На етапі </a:t>
            </a:r>
            <a:r>
              <a:rPr lang="sk-SK" dirty="0"/>
              <a:t>FEED </a:t>
            </a:r>
            <a:r>
              <a:rPr lang="uk-UA" dirty="0"/>
              <a:t>існує тісний зв'язок між власниками і операторами проекту і інженером-підрядником для розробки конкретних вимог проекту.</a:t>
            </a:r>
          </a:p>
        </p:txBody>
      </p:sp>
    </p:spTree>
    <p:extLst>
      <p:ext uri="{BB962C8B-B14F-4D97-AF65-F5344CB8AC3E}">
        <p14:creationId xmlns:p14="http://schemas.microsoft.com/office/powerpoint/2010/main" val="225039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99"/>
                </a:solidFill>
              </a:rPr>
              <a:t>EPC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 smtClean="0"/>
              <a:t>Підрядник з проектування та будівництва виконає детальне проектування проекту, закупить все необхідне обладнання і матеріали, а потім побудує, щоб доставити діюче обладнання або актив своїм клієнтам. Компанії, що надають проекти EPC, зазвичай називають EPC-підрядниками.</a:t>
            </a:r>
          </a:p>
          <a:p>
            <a:pPr algn="just"/>
            <a:r>
              <a:rPr lang="uk-UA" dirty="0" smtClean="0"/>
              <a:t>Замовник зазвичай присутній в офісах Підрядників EPC під час виконання Контракту EPC. Замовник розміщує команду управління проектом або PMT. Клієнту PMT може знадобитися допомога фахівця, а отже він залучає консультантів з управління проектами або PMC для надання допомоги. PMT / PMC гарантуватиме, що Підрядник EPC виконує роботи відповідно до узгодженого обсягу робіт і відповідно до Контракту.</a:t>
            </a:r>
          </a:p>
          <a:p>
            <a:pPr algn="just"/>
            <a:r>
              <a:rPr lang="uk-UA" dirty="0" smtClean="0"/>
              <a:t>Підряднику з проектування та будівництва, який надав FEED, досить часто пропонується укласти контракт на консультування з управління проектом (PMC).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586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000099"/>
                </a:solidFill>
              </a:rPr>
              <a:t>EPCM</a:t>
            </a:r>
            <a:r>
              <a:rPr lang="sk-SK" dirty="0"/>
              <a:t> 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Цей тип </a:t>
            </a:r>
            <a:r>
              <a:rPr lang="uk-UA" dirty="0"/>
              <a:t>контракту відрізняється від контракту </a:t>
            </a:r>
            <a:r>
              <a:rPr lang="sk-SK" dirty="0"/>
              <a:t>EPC </a:t>
            </a:r>
            <a:r>
              <a:rPr lang="uk-UA" dirty="0"/>
              <a:t>тим, що Підрядник не приймає безпосередньої участі в будівництві, але відповідає за адміністрування Контрактів на будівництво</a:t>
            </a:r>
            <a:r>
              <a:rPr lang="uk-UA" dirty="0" smtClean="0"/>
              <a:t>.</a:t>
            </a:r>
          </a:p>
          <a:p>
            <a:pPr algn="just"/>
            <a:r>
              <a:rPr lang="uk-UA" dirty="0" smtClean="0"/>
              <a:t>Якщо в </a:t>
            </a:r>
            <a:r>
              <a:rPr lang="uk-UA" dirty="0"/>
              <a:t>ході процесу виникає необхідність в проведенні додаткових робіт, то всі ризики бере на себе </a:t>
            </a:r>
            <a:r>
              <a:rPr lang="sk-SK" dirty="0"/>
              <a:t>EPC-</a:t>
            </a:r>
            <a:r>
              <a:rPr lang="uk-UA" dirty="0"/>
              <a:t>підрядник. У разі укладення </a:t>
            </a:r>
            <a:r>
              <a:rPr lang="sk-SK" dirty="0"/>
              <a:t>EPCM-</a:t>
            </a:r>
            <a:r>
              <a:rPr lang="uk-UA" dirty="0"/>
              <a:t>контракту всі ризики (в тому числі, і перевищення договірної ціни) розподіляються між сторонами. Відповідальність за вибір проектних організацій та субпідрядників лягає і на </a:t>
            </a:r>
            <a:r>
              <a:rPr lang="sk-SK" dirty="0"/>
              <a:t>EPCM-</a:t>
            </a:r>
            <a:r>
              <a:rPr lang="uk-UA" dirty="0"/>
              <a:t>замовника, і на </a:t>
            </a:r>
            <a:r>
              <a:rPr lang="sk-SK" dirty="0"/>
              <a:t>EPCM-</a:t>
            </a:r>
            <a:r>
              <a:rPr lang="uk-UA" dirty="0"/>
              <a:t>підрядника, а в разі укладення </a:t>
            </a:r>
            <a:r>
              <a:rPr lang="sk-SK" dirty="0"/>
              <a:t>EPC-</a:t>
            </a:r>
            <a:r>
              <a:rPr lang="uk-UA" dirty="0"/>
              <a:t>контракту - тільки на підрядника. Тобто, </a:t>
            </a:r>
            <a:r>
              <a:rPr lang="sk-SK" dirty="0"/>
              <a:t>EPCM-</a:t>
            </a:r>
            <a:r>
              <a:rPr lang="uk-UA" dirty="0"/>
              <a:t>підрядник не бере на себе повну відповідальність, отже, такий вид контракту для нього більш вигідний.</a:t>
            </a:r>
          </a:p>
        </p:txBody>
      </p:sp>
    </p:spTree>
    <p:extLst>
      <p:ext uri="{BB962C8B-B14F-4D97-AF65-F5344CB8AC3E}">
        <p14:creationId xmlns:p14="http://schemas.microsoft.com/office/powerpoint/2010/main" val="361442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EPCI/EPIC </a:t>
            </a:r>
            <a:r>
              <a:rPr lang="en-US" dirty="0">
                <a:solidFill>
                  <a:srgbClr val="000099"/>
                </a:solidFill>
              </a:rPr>
              <a:t>Contracts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Підрядник візьме </a:t>
            </a:r>
            <a:r>
              <a:rPr lang="uk-UA" dirty="0"/>
              <a:t>на себе </a:t>
            </a:r>
            <a:r>
              <a:rPr lang="uk-UA" dirty="0" smtClean="0"/>
              <a:t>проектування, закупку необхідних матеріалів будівництво </a:t>
            </a:r>
            <a:r>
              <a:rPr lang="uk-UA" dirty="0"/>
              <a:t>і </a:t>
            </a:r>
            <a:r>
              <a:rPr lang="uk-UA" dirty="0" smtClean="0"/>
              <a:t>транспортування, а також </a:t>
            </a:r>
            <a:r>
              <a:rPr lang="uk-UA" dirty="0"/>
              <a:t>і </a:t>
            </a:r>
            <a:r>
              <a:rPr lang="uk-UA" dirty="0" smtClean="0"/>
              <a:t>встановлення конструкції на майданчику (море). </a:t>
            </a:r>
            <a:r>
              <a:rPr lang="uk-UA" dirty="0"/>
              <a:t>Підрядник </a:t>
            </a:r>
            <a:r>
              <a:rPr lang="uk-UA" dirty="0" smtClean="0"/>
              <a:t>виконує роботи або власними силами, </a:t>
            </a:r>
            <a:r>
              <a:rPr lang="uk-UA" dirty="0"/>
              <a:t>або за рахунок субпідряду </a:t>
            </a:r>
            <a:r>
              <a:rPr lang="uk-UA" dirty="0" smtClean="0"/>
              <a:t>на частину робіт. </a:t>
            </a:r>
            <a:r>
              <a:rPr lang="uk-UA" dirty="0"/>
              <a:t>Підрядник несе проектний ризик за графіком, а також </a:t>
            </a:r>
            <a:r>
              <a:rPr lang="uk-UA" dirty="0" smtClean="0"/>
              <a:t>фінансові ризики в обмін на фіксовану ціну</a:t>
            </a:r>
            <a:endParaRPr lang="uk-UA" dirty="0"/>
          </a:p>
          <a:p>
            <a:pPr algn="just"/>
            <a:endParaRPr lang="uk-UA" dirty="0"/>
          </a:p>
          <a:p>
            <a:pPr algn="just"/>
            <a:r>
              <a:rPr lang="uk-UA" dirty="0"/>
              <a:t>У контрактах </a:t>
            </a:r>
            <a:r>
              <a:rPr lang="sk-SK" dirty="0"/>
              <a:t>EPCI </a:t>
            </a:r>
            <a:r>
              <a:rPr lang="uk-UA" dirty="0"/>
              <a:t>підрядник </a:t>
            </a:r>
            <a:r>
              <a:rPr lang="uk-UA" dirty="0" err="1"/>
              <a:t>рідко</a:t>
            </a:r>
            <a:r>
              <a:rPr lang="uk-UA" dirty="0"/>
              <a:t> несе проектний ризик беззастережно. Швидше, підрядник і замовник детально обговорили розподіл ризику. Ризик затримок і перевитрати коштів через відсутність погодних </a:t>
            </a:r>
            <a:r>
              <a:rPr lang="uk-UA" dirty="0" smtClean="0"/>
              <a:t>умов </a:t>
            </a:r>
            <a:r>
              <a:rPr lang="uk-UA" dirty="0"/>
              <a:t>є прикладом типового ризику, який може нести замовник, а не підрядник.</a:t>
            </a:r>
          </a:p>
        </p:txBody>
      </p:sp>
    </p:spTree>
    <p:extLst>
      <p:ext uri="{BB962C8B-B14F-4D97-AF65-F5344CB8AC3E}">
        <p14:creationId xmlns:p14="http://schemas.microsoft.com/office/powerpoint/2010/main" val="70651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99"/>
                </a:solidFill>
              </a:rPr>
              <a:t>PMC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Відповідно до контракту на управління проектом інженер-підрядник буде стежити за роботою Підрядників </a:t>
            </a:r>
            <a:r>
              <a:rPr lang="sk-SK" dirty="0"/>
              <a:t>EPC, </a:t>
            </a:r>
            <a:r>
              <a:rPr lang="uk-UA" dirty="0"/>
              <a:t>щоб забезпечити відповідність обсягу робіт клієнта.</a:t>
            </a:r>
          </a:p>
          <a:p>
            <a:endParaRPr lang="uk-UA" dirty="0"/>
          </a:p>
          <a:p>
            <a:r>
              <a:rPr lang="uk-UA" dirty="0"/>
              <a:t>Інші умови для цього типу послуг включають Послуги з управління проектами </a:t>
            </a:r>
            <a:r>
              <a:rPr lang="uk-UA" dirty="0" smtClean="0"/>
              <a:t>(</a:t>
            </a:r>
            <a:r>
              <a:rPr lang="sk-SK" dirty="0"/>
              <a:t>Project Management Services </a:t>
            </a:r>
            <a:r>
              <a:rPr lang="sk-SK" dirty="0" smtClean="0"/>
              <a:t>PMS</a:t>
            </a:r>
            <a:r>
              <a:rPr lang="sk-SK" dirty="0"/>
              <a:t>) </a:t>
            </a:r>
            <a:r>
              <a:rPr lang="uk-UA" dirty="0"/>
              <a:t>і Контракти на послуги з управління проектами </a:t>
            </a:r>
            <a:r>
              <a:rPr lang="uk-UA" dirty="0" smtClean="0"/>
              <a:t>(</a:t>
            </a:r>
            <a:r>
              <a:rPr lang="sk-SK" dirty="0"/>
              <a:t>Project Management Services Contracts </a:t>
            </a:r>
            <a:r>
              <a:rPr lang="sk-SK" dirty="0" smtClean="0"/>
              <a:t>PMSC).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302469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007"/>
            <a:ext cx="9144000" cy="59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3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7886700" cy="504057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rgbClr val="000099"/>
                </a:solidFill>
              </a:rPr>
              <a:t>Методи визначення ціни контракту </a:t>
            </a:r>
            <a:endParaRPr lang="uk-UA" sz="3200" b="1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514" y="1988840"/>
            <a:ext cx="8748972" cy="2772308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rgbClr val="000099"/>
                </a:solidFill>
              </a:rPr>
              <a:t>LUMP SUM FIXED </a:t>
            </a:r>
            <a:r>
              <a:rPr lang="sk-SK" dirty="0" smtClean="0">
                <a:solidFill>
                  <a:srgbClr val="000099"/>
                </a:solidFill>
              </a:rPr>
              <a:t>PRICE</a:t>
            </a:r>
            <a:r>
              <a:rPr lang="uk-UA" dirty="0" smtClean="0">
                <a:solidFill>
                  <a:srgbClr val="000099"/>
                </a:solidFill>
              </a:rPr>
              <a:t>  </a:t>
            </a:r>
            <a:r>
              <a:rPr lang="uk-UA" dirty="0" smtClean="0"/>
              <a:t>Паушальний метод</a:t>
            </a:r>
          </a:p>
          <a:p>
            <a:r>
              <a:rPr lang="sk-SK" dirty="0" smtClean="0">
                <a:solidFill>
                  <a:srgbClr val="000099"/>
                </a:solidFill>
              </a:rPr>
              <a:t>COST </a:t>
            </a:r>
            <a:r>
              <a:rPr lang="sk-SK" dirty="0">
                <a:solidFill>
                  <a:srgbClr val="000099"/>
                </a:solidFill>
              </a:rPr>
              <a:t>PLUS</a:t>
            </a:r>
            <a:r>
              <a:rPr lang="uk-UA" dirty="0">
                <a:solidFill>
                  <a:srgbClr val="000099"/>
                </a:solidFill>
              </a:rPr>
              <a:t> </a:t>
            </a:r>
            <a:r>
              <a:rPr lang="uk-UA" dirty="0"/>
              <a:t>- Метод витрат, що компенсуються</a:t>
            </a:r>
          </a:p>
          <a:p>
            <a:r>
              <a:rPr lang="sk-SK" dirty="0" smtClean="0">
                <a:solidFill>
                  <a:srgbClr val="000099"/>
                </a:solidFill>
              </a:rPr>
              <a:t>BILLS </a:t>
            </a:r>
            <a:r>
              <a:rPr lang="sk-SK" dirty="0">
                <a:solidFill>
                  <a:srgbClr val="000099"/>
                </a:solidFill>
              </a:rPr>
              <a:t>OF QUANTITIES</a:t>
            </a:r>
            <a:endParaRPr lang="uk-UA" dirty="0">
              <a:solidFill>
                <a:srgbClr val="000099"/>
              </a:solidFill>
            </a:endParaRPr>
          </a:p>
          <a:p>
            <a:r>
              <a:rPr lang="sk-SK" dirty="0">
                <a:solidFill>
                  <a:srgbClr val="000099"/>
                </a:solidFill>
              </a:rPr>
              <a:t>UNIT RATE / UNIT </a:t>
            </a:r>
            <a:r>
              <a:rPr lang="sk-SK" dirty="0" smtClean="0">
                <a:solidFill>
                  <a:srgbClr val="000099"/>
                </a:solidFill>
              </a:rPr>
              <a:t>PRICE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r>
              <a:rPr lang="uk-UA" dirty="0" smtClean="0"/>
              <a:t>Метод </a:t>
            </a:r>
            <a:r>
              <a:rPr lang="uk-UA" dirty="0"/>
              <a:t>встановлення ціни на одиницю виконаної роботи</a:t>
            </a:r>
          </a:p>
          <a:p>
            <a:r>
              <a:rPr lang="sk-SK" dirty="0" smtClean="0">
                <a:solidFill>
                  <a:srgbClr val="000099"/>
                </a:solidFill>
              </a:rPr>
              <a:t>DAY </a:t>
            </a:r>
            <a:r>
              <a:rPr lang="sk-SK" dirty="0">
                <a:solidFill>
                  <a:srgbClr val="000099"/>
                </a:solidFill>
              </a:rPr>
              <a:t>(TIME) </a:t>
            </a:r>
            <a:r>
              <a:rPr lang="sk-SK" dirty="0" smtClean="0">
                <a:solidFill>
                  <a:srgbClr val="000099"/>
                </a:solidFill>
              </a:rPr>
              <a:t>RATE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r>
              <a:rPr lang="uk-UA" dirty="0" smtClean="0"/>
              <a:t>- Денна ставка</a:t>
            </a:r>
            <a:endParaRPr lang="uk-UA" dirty="0"/>
          </a:p>
          <a:p>
            <a:endParaRPr lang="uk-UA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97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886700" cy="68761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0099"/>
                </a:solidFill>
              </a:rPr>
              <a:t>Паушальний </a:t>
            </a:r>
            <a:r>
              <a:rPr lang="uk-UA" b="1" dirty="0" smtClean="0">
                <a:solidFill>
                  <a:srgbClr val="000099"/>
                </a:solidFill>
              </a:rPr>
              <a:t>метод</a:t>
            </a:r>
            <a:r>
              <a:rPr lang="en-US" b="1" dirty="0" smtClean="0">
                <a:solidFill>
                  <a:srgbClr val="000099"/>
                </a:solidFill>
              </a:rPr>
              <a:t> (</a:t>
            </a:r>
            <a:r>
              <a:rPr lang="sk-SK" dirty="0" smtClean="0">
                <a:solidFill>
                  <a:srgbClr val="000099"/>
                </a:solidFill>
              </a:rPr>
              <a:t>LUMP </a:t>
            </a:r>
            <a:r>
              <a:rPr lang="sk-SK" dirty="0">
                <a:solidFill>
                  <a:srgbClr val="000099"/>
                </a:solidFill>
              </a:rPr>
              <a:t>SUM </a:t>
            </a:r>
            <a:r>
              <a:rPr lang="en-US" dirty="0" smtClean="0">
                <a:solidFill>
                  <a:srgbClr val="000099"/>
                </a:solidFill>
              </a:rPr>
              <a:t>)</a:t>
            </a:r>
            <a:r>
              <a:rPr lang="uk-UA" b="1" dirty="0" smtClean="0">
                <a:solidFill>
                  <a:srgbClr val="000099"/>
                </a:solidFill>
              </a:rPr>
              <a:t/>
            </a:r>
            <a:br>
              <a:rPr lang="uk-UA" b="1" dirty="0" smtClean="0">
                <a:solidFill>
                  <a:srgbClr val="000099"/>
                </a:solidFill>
              </a:rPr>
            </a:br>
            <a:r>
              <a:rPr lang="uk-UA" sz="2700" b="1" dirty="0">
                <a:solidFill>
                  <a:srgbClr val="000099"/>
                </a:solidFill>
              </a:rPr>
              <a:t> </a:t>
            </a:r>
            <a:r>
              <a:rPr lang="en-US" sz="2700" b="1" dirty="0">
                <a:solidFill>
                  <a:srgbClr val="00B050"/>
                </a:solidFill>
              </a:rPr>
              <a:t>EPC, EPCI, </a:t>
            </a:r>
            <a:r>
              <a:rPr lang="en-US" sz="2700" b="1" dirty="0" smtClean="0">
                <a:solidFill>
                  <a:srgbClr val="00B050"/>
                </a:solidFill>
              </a:rPr>
              <a:t>EPIC</a:t>
            </a:r>
            <a:r>
              <a:rPr lang="en-US" sz="2700" b="1" dirty="0">
                <a:solidFill>
                  <a:srgbClr val="00B050"/>
                </a:solidFill>
              </a:rPr>
              <a:t>, C Contracts</a:t>
            </a:r>
            <a:endParaRPr lang="uk-UA" sz="27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80526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Замовник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виплатити</a:t>
            </a:r>
            <a:r>
              <a:rPr lang="ru-RU" dirty="0"/>
              <a:t> </a:t>
            </a:r>
            <a:r>
              <a:rPr lang="ru-RU" dirty="0" err="1"/>
              <a:t>певну</a:t>
            </a:r>
            <a:r>
              <a:rPr lang="ru-RU" dirty="0"/>
              <a:t> суму, яка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незмінною</a:t>
            </a:r>
            <a:r>
              <a:rPr lang="ru-RU" dirty="0"/>
              <a:t> (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умовами</a:t>
            </a:r>
            <a:r>
              <a:rPr lang="ru-RU" dirty="0"/>
              <a:t> контракту вона не </a:t>
            </a:r>
            <a:r>
              <a:rPr lang="ru-RU" dirty="0" err="1"/>
              <a:t>підлягає</a:t>
            </a:r>
            <a:r>
              <a:rPr lang="ru-RU" dirty="0"/>
              <a:t> </a:t>
            </a:r>
            <a:r>
              <a:rPr lang="ru-RU" dirty="0" err="1"/>
              <a:t>коригуванню</a:t>
            </a:r>
            <a:r>
              <a:rPr lang="ru-RU" dirty="0"/>
              <a:t>),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фактичні</a:t>
            </a:r>
            <a:r>
              <a:rPr lang="ru-RU" dirty="0"/>
              <a:t> </a:t>
            </a:r>
            <a:r>
              <a:rPr lang="ru-RU" dirty="0" err="1"/>
              <a:t>витрати</a:t>
            </a:r>
            <a:r>
              <a:rPr lang="ru-RU" dirty="0"/>
              <a:t> по </a:t>
            </a:r>
            <a:r>
              <a:rPr lang="ru-RU" dirty="0" err="1"/>
              <a:t>будівництву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законтрактованих</a:t>
            </a:r>
            <a:endParaRPr lang="uk-UA" dirty="0"/>
          </a:p>
          <a:p>
            <a:r>
              <a:rPr lang="uk-UA" dirty="0" smtClean="0"/>
              <a:t>Перевагою для Замовника є те, що він знає загальну ціну, яку має сплатити. Ця перевага зменшується, якщо передбачається можливість коригування ціни</a:t>
            </a:r>
          </a:p>
          <a:p>
            <a:r>
              <a:rPr lang="uk-UA" dirty="0" smtClean="0"/>
              <a:t>Спрощується управління контрактом для Замовника, проте йому доцільно жорстко контролювати якість робіт </a:t>
            </a:r>
          </a:p>
          <a:p>
            <a:r>
              <a:rPr lang="uk-UA" dirty="0" smtClean="0"/>
              <a:t>Ціна може бути вищою ніж за ціну аналогічних робіт, визначену іншими способами, оскільки включає компенсацію за ризик збільшення витрат Підряднику</a:t>
            </a:r>
          </a:p>
          <a:p>
            <a:pPr marL="0" indent="0">
              <a:buNone/>
            </a:pPr>
            <a:r>
              <a:rPr lang="uk-UA" dirty="0"/>
              <a:t>Для успішного </a:t>
            </a:r>
            <a:r>
              <a:rPr lang="uk-UA" dirty="0" smtClean="0"/>
              <a:t>укладення </a:t>
            </a:r>
            <a:r>
              <a:rPr lang="uk-UA" dirty="0"/>
              <a:t>договору потрібно:</a:t>
            </a:r>
          </a:p>
          <a:p>
            <a:r>
              <a:rPr lang="uk-UA" dirty="0" smtClean="0"/>
              <a:t>точне </a:t>
            </a:r>
            <a:r>
              <a:rPr lang="uk-UA" dirty="0"/>
              <a:t>визначення обсягу, якості </a:t>
            </a:r>
            <a:r>
              <a:rPr lang="ru-RU" dirty="0" smtClean="0"/>
              <a:t>та строк</a:t>
            </a:r>
            <a:r>
              <a:rPr lang="uk-UA" dirty="0" err="1" smtClean="0"/>
              <a:t>ів</a:t>
            </a:r>
            <a:r>
              <a:rPr lang="uk-UA" dirty="0" smtClean="0"/>
              <a:t> виконання </a:t>
            </a:r>
            <a:r>
              <a:rPr lang="uk-UA" dirty="0" smtClean="0"/>
              <a:t>робіт;</a:t>
            </a:r>
            <a:endParaRPr lang="uk-UA" dirty="0"/>
          </a:p>
          <a:p>
            <a:r>
              <a:rPr lang="uk-UA" dirty="0" smtClean="0"/>
              <a:t>своєчасне </a:t>
            </a:r>
            <a:r>
              <a:rPr lang="uk-UA" dirty="0"/>
              <a:t>наявність наданих </a:t>
            </a:r>
            <a:r>
              <a:rPr lang="uk-UA" dirty="0" smtClean="0"/>
              <a:t>Замовником </a:t>
            </a:r>
            <a:r>
              <a:rPr lang="uk-UA" dirty="0"/>
              <a:t>матеріалів і / </a:t>
            </a:r>
            <a:r>
              <a:rPr lang="uk-UA" dirty="0" smtClean="0"/>
              <a:t>або а </a:t>
            </a:r>
            <a:r>
              <a:rPr lang="uk-UA" dirty="0"/>
              <a:t>послуги;</a:t>
            </a:r>
          </a:p>
          <a:p>
            <a:r>
              <a:rPr lang="uk-UA" dirty="0" smtClean="0"/>
              <a:t>чітко </a:t>
            </a:r>
            <a:r>
              <a:rPr lang="uk-UA" dirty="0"/>
              <a:t>визначене і розумний розподіл ризику </a:t>
            </a:r>
            <a:r>
              <a:rPr lang="uk-UA" dirty="0" smtClean="0"/>
              <a:t>між Замовником </a:t>
            </a:r>
            <a:r>
              <a:rPr lang="uk-UA" dirty="0"/>
              <a:t>і </a:t>
            </a:r>
            <a:r>
              <a:rPr lang="uk-UA" dirty="0" smtClean="0"/>
              <a:t>Виконавцем;</a:t>
            </a:r>
            <a:endParaRPr lang="uk-UA" dirty="0"/>
          </a:p>
          <a:p>
            <a:r>
              <a:rPr lang="uk-UA" dirty="0" smtClean="0"/>
              <a:t>мінімальні </a:t>
            </a:r>
            <a:r>
              <a:rPr lang="uk-UA" dirty="0"/>
              <a:t>зміни обсягу </a:t>
            </a:r>
            <a:r>
              <a:rPr lang="uk-UA" dirty="0" smtClean="0"/>
              <a:t>та перешкоди;</a:t>
            </a:r>
            <a:endParaRPr lang="uk-UA" dirty="0"/>
          </a:p>
          <a:p>
            <a:r>
              <a:rPr lang="uk-UA" dirty="0" smtClean="0"/>
              <a:t>детальний </a:t>
            </a:r>
            <a:r>
              <a:rPr lang="uk-UA" dirty="0"/>
              <a:t>механізм узгодження часу і </a:t>
            </a:r>
            <a:r>
              <a:rPr lang="uk-UA" dirty="0" smtClean="0"/>
              <a:t>вартості наслідків </a:t>
            </a:r>
            <a:r>
              <a:rPr lang="uk-UA" dirty="0"/>
              <a:t>змін, </a:t>
            </a:r>
            <a:r>
              <a:rPr lang="uk-UA" dirty="0" smtClean="0"/>
              <a:t>наприклад узгоджені ставки </a:t>
            </a:r>
            <a:r>
              <a:rPr lang="uk-UA" dirty="0"/>
              <a:t>за </a:t>
            </a:r>
            <a:r>
              <a:rPr lang="uk-UA" dirty="0" smtClean="0"/>
              <a:t>додаткові </a:t>
            </a:r>
            <a:r>
              <a:rPr lang="uk-UA" dirty="0"/>
              <a:t>послуги.</a:t>
            </a:r>
          </a:p>
          <a:p>
            <a:r>
              <a:rPr lang="uk-UA" dirty="0" smtClean="0"/>
              <a:t>Ці </a:t>
            </a:r>
            <a:r>
              <a:rPr lang="uk-UA" dirty="0"/>
              <a:t>вимоги мають на увазі </a:t>
            </a:r>
            <a:r>
              <a:rPr lang="uk-UA" dirty="0" smtClean="0"/>
              <a:t>значний обсяг робіт з планування </a:t>
            </a:r>
            <a:r>
              <a:rPr lang="uk-UA" dirty="0"/>
              <a:t>та </a:t>
            </a:r>
            <a:r>
              <a:rPr lang="uk-UA" dirty="0" smtClean="0"/>
              <a:t>оцінки проекту </a:t>
            </a:r>
            <a:r>
              <a:rPr lang="uk-UA" dirty="0" smtClean="0"/>
              <a:t>до </a:t>
            </a:r>
            <a:r>
              <a:rPr lang="uk-UA" dirty="0" smtClean="0"/>
              <a:t>тендеру, </a:t>
            </a:r>
            <a:r>
              <a:rPr lang="uk-UA" dirty="0"/>
              <a:t>і, отже, вимагають </a:t>
            </a:r>
            <a:r>
              <a:rPr lang="uk-UA" dirty="0" smtClean="0"/>
              <a:t>тривалого часу, </a:t>
            </a:r>
            <a:r>
              <a:rPr lang="uk-UA" dirty="0"/>
              <a:t>перш ніж </a:t>
            </a:r>
            <a:r>
              <a:rPr lang="uk-UA" dirty="0" smtClean="0"/>
              <a:t>підрядник отримує оплату.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6092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886700" cy="68761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000099"/>
                </a:solidFill>
              </a:rPr>
              <a:t>Метод витрат, що </a:t>
            </a:r>
            <a:r>
              <a:rPr lang="uk-UA" b="1" dirty="0" smtClean="0">
                <a:solidFill>
                  <a:srgbClr val="000099"/>
                </a:solidFill>
              </a:rPr>
              <a:t>компенсуються</a:t>
            </a:r>
            <a:r>
              <a:rPr lang="en-US" b="1" dirty="0" smtClean="0">
                <a:solidFill>
                  <a:srgbClr val="000099"/>
                </a:solidFill>
              </a:rPr>
              <a:t> (</a:t>
            </a:r>
            <a:r>
              <a:rPr lang="sk-SK" dirty="0" smtClean="0">
                <a:solidFill>
                  <a:srgbClr val="000099"/>
                </a:solidFill>
              </a:rPr>
              <a:t>COST PLUS</a:t>
            </a:r>
            <a:r>
              <a:rPr lang="en-US" dirty="0" smtClean="0">
                <a:solidFill>
                  <a:srgbClr val="000099"/>
                </a:solidFill>
              </a:rPr>
              <a:t>)</a:t>
            </a:r>
            <a:r>
              <a:rPr lang="uk-UA" dirty="0" smtClean="0">
                <a:solidFill>
                  <a:srgbClr val="000099"/>
                </a:solidFill>
              </a:rPr>
              <a:t> </a:t>
            </a:r>
            <a:r>
              <a:rPr lang="uk-UA" b="1" dirty="0" smtClean="0">
                <a:solidFill>
                  <a:srgbClr val="000099"/>
                </a:solidFill>
              </a:rPr>
              <a:t/>
            </a:r>
            <a:br>
              <a:rPr lang="uk-UA" b="1" dirty="0" smtClean="0">
                <a:solidFill>
                  <a:srgbClr val="000099"/>
                </a:solidFill>
              </a:rPr>
            </a:br>
            <a:r>
              <a:rPr lang="sk-SK" sz="3100" b="1" dirty="0">
                <a:solidFill>
                  <a:srgbClr val="00B050"/>
                </a:solidFill>
              </a:rPr>
              <a:t>E, EP, EPCm Contracts</a:t>
            </a:r>
            <a:endParaRPr lang="uk-UA" sz="31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9"/>
            <a:ext cx="8712968" cy="576064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/>
              <a:t>Замовник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виплатити</a:t>
            </a:r>
            <a:r>
              <a:rPr lang="ru-RU" dirty="0"/>
              <a:t> </a:t>
            </a:r>
            <a:r>
              <a:rPr lang="uk-UA" dirty="0"/>
              <a:t>будь-які розумні витрати підрядника з будівництва об</a:t>
            </a:r>
            <a:r>
              <a:rPr lang="en-US" dirty="0"/>
              <a:t>’</a:t>
            </a:r>
            <a:r>
              <a:rPr lang="uk-UA" dirty="0" err="1"/>
              <a:t>єкту</a:t>
            </a:r>
            <a:r>
              <a:rPr lang="uk-UA" dirty="0"/>
              <a:t>. Ризик збільшення витрат по будівництву можна попередити шляхом встановлення </a:t>
            </a:r>
            <a:r>
              <a:rPr lang="uk-UA" u="sng" dirty="0"/>
              <a:t>максимальної загальної суми витрат, що компенсуються</a:t>
            </a:r>
            <a:r>
              <a:rPr lang="uk-UA" dirty="0"/>
              <a:t>. За рахунок встановленої планової нагороди можливо забезпечити стимулювання підрядника до економії та скорочення строків будівництва</a:t>
            </a:r>
          </a:p>
          <a:p>
            <a:r>
              <a:rPr lang="uk-UA" dirty="0" smtClean="0"/>
              <a:t>В </a:t>
            </a:r>
            <a:r>
              <a:rPr lang="uk-UA" dirty="0" smtClean="0"/>
              <a:t>момент укладання контракту точна ціна невідома, оскільки вона буде складатись з фактичних витрат підрядника по будівництву, а також нагороди для компенсації його накладних витрат та забезпечення йому прибутку</a:t>
            </a:r>
          </a:p>
          <a:p>
            <a:pPr algn="just"/>
            <a:r>
              <a:rPr lang="uk-UA" dirty="0" smtClean="0"/>
              <a:t>Доцільно використовувати в обмежених випадках, коли на момент початку будівництва неможливо точно встановити масштаби будівництва (він </a:t>
            </a:r>
            <a:r>
              <a:rPr lang="uk-UA" dirty="0" err="1" smtClean="0"/>
              <a:t>недопроектований</a:t>
            </a:r>
            <a:r>
              <a:rPr lang="uk-UA" dirty="0" smtClean="0"/>
              <a:t>, значну частину становлять підземні роботи, а </a:t>
            </a:r>
            <a:r>
              <a:rPr lang="uk-UA" dirty="0" err="1" smtClean="0"/>
              <a:t>грунтові</a:t>
            </a:r>
            <a:r>
              <a:rPr lang="uk-UA" dirty="0" smtClean="0"/>
              <a:t> умови неможливо точно встановити або значна частина робіт буде виконана субпідрядниками, які не визначені на момент укладання контракту</a:t>
            </a:r>
          </a:p>
          <a:p>
            <a:r>
              <a:rPr lang="uk-UA" dirty="0" smtClean="0"/>
              <a:t>З метою мінімізації ризику Замовника щодо значного збільшення ціни контракту:</a:t>
            </a:r>
          </a:p>
          <a:p>
            <a:pPr lvl="1"/>
            <a:r>
              <a:rPr lang="uk-UA" dirty="0"/>
              <a:t>в</a:t>
            </a:r>
            <a:r>
              <a:rPr lang="uk-UA" dirty="0" smtClean="0"/>
              <a:t>становлюються </a:t>
            </a:r>
            <a:r>
              <a:rPr lang="uk-UA" dirty="0" smtClean="0"/>
              <a:t>умови, що стимулюють підрядника до скорочення витрат та часу будівництва</a:t>
            </a:r>
          </a:p>
          <a:p>
            <a:pPr lvl="1"/>
            <a:r>
              <a:rPr lang="uk-UA" dirty="0" smtClean="0"/>
              <a:t> встановлюється максимальна можлива межа компенсації витрат</a:t>
            </a:r>
          </a:p>
          <a:p>
            <a:pPr lvl="1"/>
            <a:r>
              <a:rPr lang="uk-UA" dirty="0"/>
              <a:t>ч</a:t>
            </a:r>
            <a:r>
              <a:rPr lang="uk-UA" dirty="0" smtClean="0"/>
              <a:t>ітко </a:t>
            </a:r>
            <a:r>
              <a:rPr lang="uk-UA" dirty="0" smtClean="0"/>
              <a:t>визначаються переліком витрати, що підлягають компенсації</a:t>
            </a:r>
          </a:p>
          <a:p>
            <a:pPr lvl="1"/>
            <a:r>
              <a:rPr lang="uk-UA" dirty="0"/>
              <a:t>р</a:t>
            </a:r>
            <a:r>
              <a:rPr lang="uk-UA" dirty="0" smtClean="0"/>
              <a:t>озраховується орієнтовний кошторис планових витрат. Підряднику компенсується лише частина витрат, що перевищують цей кошторис</a:t>
            </a:r>
          </a:p>
          <a:p>
            <a:pPr lvl="1"/>
            <a:r>
              <a:rPr lang="uk-UA" dirty="0"/>
              <a:t>я</a:t>
            </a:r>
            <a:r>
              <a:rPr lang="uk-UA" dirty="0" smtClean="0"/>
              <a:t>кщо витрати перевищують певну межу – встановлюється право Замовника перервати контракт</a:t>
            </a:r>
          </a:p>
          <a:p>
            <a:pPr lvl="1"/>
            <a:r>
              <a:rPr lang="uk-UA" dirty="0" smtClean="0"/>
              <a:t>з накладних витрат, що компенсуються Підряднику, виключають адміністративні витрати</a:t>
            </a:r>
          </a:p>
          <a:p>
            <a:pPr lvl="1"/>
            <a:r>
              <a:rPr lang="uk-UA" dirty="0" smtClean="0"/>
              <a:t>встановлюється </a:t>
            </a:r>
            <a:r>
              <a:rPr lang="uk-UA" dirty="0" smtClean="0"/>
              <a:t>вимоги до системи обліку витрат </a:t>
            </a:r>
            <a:r>
              <a:rPr lang="uk-UA" dirty="0" smtClean="0"/>
              <a:t>Підрядником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7464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255562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000099"/>
                </a:solidFill>
              </a:rPr>
              <a:t>BOQ</a:t>
            </a:r>
            <a:r>
              <a:rPr lang="uk-UA" b="1" dirty="0" smtClean="0">
                <a:solidFill>
                  <a:srgbClr val="000099"/>
                </a:solidFill>
              </a:rPr>
              <a:t> </a:t>
            </a:r>
            <a:br>
              <a:rPr lang="uk-UA" b="1" dirty="0" smtClean="0">
                <a:solidFill>
                  <a:srgbClr val="000099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EPC</a:t>
            </a:r>
            <a:r>
              <a:rPr lang="en-US" dirty="0">
                <a:solidFill>
                  <a:srgbClr val="00B050"/>
                </a:solidFill>
              </a:rPr>
              <a:t>, EPCI, EPIC, C Contracts</a:t>
            </a:r>
            <a:endParaRPr lang="uk-UA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278" y="1124744"/>
            <a:ext cx="8371210" cy="5556274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 smtClean="0"/>
              <a:t>Передбачає </a:t>
            </a:r>
            <a:r>
              <a:rPr lang="ru-RU" dirty="0" err="1" smtClean="0"/>
              <a:t>кількісне</a:t>
            </a:r>
            <a:r>
              <a:rPr lang="ru-RU" dirty="0" smtClean="0"/>
              <a:t> (</a:t>
            </a:r>
            <a:r>
              <a:rPr lang="ru-RU" dirty="0" err="1" smtClean="0"/>
              <a:t>тверду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приблизну</a:t>
            </a:r>
            <a:r>
              <a:rPr lang="ru-RU" dirty="0" smtClean="0"/>
              <a:t>)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обсягу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Може</a:t>
            </a:r>
            <a:r>
              <a:rPr lang="ru-RU" dirty="0" smtClean="0"/>
              <a:t> бути </a:t>
            </a:r>
            <a:r>
              <a:rPr lang="ru-RU" dirty="0" err="1" smtClean="0"/>
              <a:t>використане</a:t>
            </a:r>
            <a:r>
              <a:rPr lang="ru-RU" dirty="0" smtClean="0"/>
              <a:t> разом з методами </a:t>
            </a:r>
            <a:r>
              <a:rPr lang="sk-SK" dirty="0" smtClean="0">
                <a:solidFill>
                  <a:srgbClr val="000099"/>
                </a:solidFill>
              </a:rPr>
              <a:t>LUMP </a:t>
            </a:r>
            <a:r>
              <a:rPr lang="sk-SK" dirty="0">
                <a:solidFill>
                  <a:srgbClr val="000099"/>
                </a:solidFill>
              </a:rPr>
              <a:t>SUM </a:t>
            </a:r>
            <a:r>
              <a:rPr lang="uk-UA" dirty="0" smtClean="0">
                <a:solidFill>
                  <a:srgbClr val="000099"/>
                </a:solidFill>
              </a:rPr>
              <a:t> або </a:t>
            </a:r>
            <a:r>
              <a:rPr lang="sk-SK" dirty="0">
                <a:solidFill>
                  <a:srgbClr val="000099"/>
                </a:solidFill>
              </a:rPr>
              <a:t>UNIT RATE / UNIT PRICE</a:t>
            </a:r>
            <a:r>
              <a:rPr lang="uk-UA" dirty="0">
                <a:solidFill>
                  <a:srgbClr val="000099"/>
                </a:solidFill>
              </a:rPr>
              <a:t> </a:t>
            </a:r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dirty="0" err="1"/>
              <a:t>Контракти</a:t>
            </a:r>
            <a:r>
              <a:rPr lang="ru-RU" dirty="0"/>
              <a:t> </a:t>
            </a:r>
            <a:r>
              <a:rPr lang="sk-SK" dirty="0"/>
              <a:t>BOQ </a:t>
            </a:r>
            <a:r>
              <a:rPr lang="ru-RU" dirty="0" err="1"/>
              <a:t>перераховують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 smtClean="0"/>
              <a:t>види</a:t>
            </a:r>
            <a:r>
              <a:rPr lang="ru-RU" dirty="0" smtClean="0"/>
              <a:t> та </a:t>
            </a:r>
            <a:r>
              <a:rPr lang="ru-RU" dirty="0" err="1" smtClean="0"/>
              <a:t>обсяги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/>
              <a:t>бути </a:t>
            </a:r>
            <a:r>
              <a:rPr lang="ru-RU" dirty="0" err="1" smtClean="0"/>
              <a:t>виконані</a:t>
            </a:r>
            <a:r>
              <a:rPr lang="ru-RU" dirty="0" smtClean="0"/>
              <a:t>, </a:t>
            </a:r>
            <a:r>
              <a:rPr lang="ru-RU" dirty="0"/>
              <a:t>в стандартному </a:t>
            </a:r>
            <a:r>
              <a:rPr lang="ru-RU" dirty="0" err="1"/>
              <a:t>форматі</a:t>
            </a:r>
            <a:r>
              <a:rPr lang="ru-RU" dirty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стандартним</a:t>
            </a:r>
            <a:r>
              <a:rPr lang="ru-RU" dirty="0" smtClean="0"/>
              <a:t> </a:t>
            </a:r>
            <a:r>
              <a:rPr lang="ru-RU" dirty="0" err="1" smtClean="0"/>
              <a:t>рівнем</a:t>
            </a:r>
            <a:r>
              <a:rPr lang="ru-RU" dirty="0" smtClean="0"/>
              <a:t> </a:t>
            </a:r>
            <a:r>
              <a:rPr lang="ru-RU" dirty="0" err="1"/>
              <a:t>деталізації</a:t>
            </a:r>
            <a:r>
              <a:rPr lang="ru-RU" dirty="0"/>
              <a:t>.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 smtClean="0"/>
              <a:t>вказано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обсяг</a:t>
            </a:r>
            <a:r>
              <a:rPr lang="ru-RU" dirty="0" smtClean="0"/>
              <a:t> </a:t>
            </a:r>
            <a:r>
              <a:rPr lang="ru-RU" dirty="0" err="1" smtClean="0"/>
              <a:t>твердий</a:t>
            </a:r>
            <a:r>
              <a:rPr lang="ru-RU" dirty="0" smtClean="0"/>
              <a:t>, </a:t>
            </a:r>
            <a:r>
              <a:rPr lang="ru-RU" dirty="0"/>
              <a:t>то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 smtClean="0"/>
              <a:t>фактичний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буде оплачено </a:t>
            </a:r>
            <a:r>
              <a:rPr lang="ru-RU" dirty="0"/>
              <a:t>за </a:t>
            </a:r>
            <a:r>
              <a:rPr lang="ru-RU" dirty="0" err="1"/>
              <a:t>запропонованими</a:t>
            </a:r>
            <a:r>
              <a:rPr lang="ru-RU" dirty="0"/>
              <a:t> ставками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того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/>
              <a:t>дійсно</a:t>
            </a:r>
            <a:r>
              <a:rPr lang="ru-RU" dirty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обсяг</a:t>
            </a:r>
            <a:r>
              <a:rPr lang="ru-RU" dirty="0" smtClean="0"/>
              <a:t> </a:t>
            </a:r>
            <a:r>
              <a:rPr lang="ru-RU" dirty="0" err="1" smtClean="0"/>
              <a:t>правильним</a:t>
            </a:r>
            <a:r>
              <a:rPr lang="ru-RU" dirty="0" smtClean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ні</a:t>
            </a:r>
            <a:r>
              <a:rPr lang="ru-RU" dirty="0"/>
              <a:t>.</a:t>
            </a:r>
          </a:p>
          <a:p>
            <a:pPr algn="just"/>
            <a:r>
              <a:rPr lang="ru-RU" dirty="0" err="1" smtClean="0"/>
              <a:t>Тендерні</a:t>
            </a:r>
            <a:r>
              <a:rPr lang="ru-RU" dirty="0" smtClean="0"/>
              <a:t> </a:t>
            </a:r>
            <a:r>
              <a:rPr lang="ru-RU" dirty="0"/>
              <a:t>ставки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дійсно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/>
              <a:t>вартості</a:t>
            </a:r>
            <a:r>
              <a:rPr lang="ru-RU" dirty="0"/>
              <a:t>. </a:t>
            </a:r>
            <a:r>
              <a:rPr lang="ru-RU" dirty="0" err="1"/>
              <a:t>Проте</a:t>
            </a:r>
            <a:r>
              <a:rPr lang="ru-RU" dirty="0"/>
              <a:t>, контракт </a:t>
            </a:r>
            <a:r>
              <a:rPr lang="sk-SK" dirty="0"/>
              <a:t>BOQ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/>
              <a:t>приблизного</a:t>
            </a:r>
            <a:r>
              <a:rPr lang="ru-RU" dirty="0"/>
              <a:t> типу, де </a:t>
            </a:r>
            <a:r>
              <a:rPr lang="ru-RU" dirty="0" err="1" smtClean="0"/>
              <a:t>фактичні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виміряні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завершення</a:t>
            </a:r>
            <a:r>
              <a:rPr lang="ru-RU" dirty="0"/>
              <a:t>, </a:t>
            </a:r>
            <a:r>
              <a:rPr lang="ru-RU" dirty="0" smtClean="0"/>
              <a:t>і </a:t>
            </a:r>
            <a:r>
              <a:rPr lang="ru-RU" dirty="0" err="1" smtClean="0"/>
              <a:t>узгоджені</a:t>
            </a:r>
            <a:r>
              <a:rPr lang="ru-RU" dirty="0" smtClean="0"/>
              <a:t>. </a:t>
            </a:r>
            <a:r>
              <a:rPr lang="ru-RU" dirty="0"/>
              <a:t>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 smtClean="0"/>
              <a:t>випадку</a:t>
            </a:r>
            <a:r>
              <a:rPr lang="ru-RU" dirty="0" smtClean="0"/>
              <a:t> ставки </a:t>
            </a:r>
            <a:r>
              <a:rPr lang="ru-RU" dirty="0" err="1"/>
              <a:t>використовуються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, але і </a:t>
            </a:r>
            <a:r>
              <a:rPr lang="ru-RU" dirty="0" smtClean="0"/>
              <a:t>для </a:t>
            </a:r>
            <a:r>
              <a:rPr lang="ru-RU" dirty="0" err="1" smtClean="0"/>
              <a:t>встановлення</a:t>
            </a:r>
            <a:r>
              <a:rPr lang="ru-RU" dirty="0" smtClean="0"/>
              <a:t> </a:t>
            </a:r>
            <a:r>
              <a:rPr lang="ru-RU" dirty="0" err="1" smtClean="0"/>
              <a:t>ціни</a:t>
            </a:r>
            <a:r>
              <a:rPr lang="ru-RU" dirty="0" smtClean="0"/>
              <a:t>, </a:t>
            </a:r>
            <a:r>
              <a:rPr lang="ru-RU" dirty="0"/>
              <a:t>яку </a:t>
            </a:r>
            <a:r>
              <a:rPr lang="ru-RU" dirty="0" err="1"/>
              <a:t>потрібно</a:t>
            </a:r>
            <a:r>
              <a:rPr lang="ru-RU" dirty="0"/>
              <a:t> </a:t>
            </a:r>
            <a:r>
              <a:rPr lang="ru-RU" dirty="0" err="1"/>
              <a:t>заплатити</a:t>
            </a:r>
            <a:r>
              <a:rPr lang="ru-RU" dirty="0"/>
              <a:t> за роботу.</a:t>
            </a:r>
          </a:p>
          <a:p>
            <a:pPr algn="just"/>
            <a:r>
              <a:rPr lang="ru-RU" dirty="0" err="1"/>
              <a:t>М</a:t>
            </a:r>
            <a:r>
              <a:rPr lang="ru-RU" dirty="0" err="1" smtClean="0"/>
              <a:t>оже</a:t>
            </a:r>
            <a:r>
              <a:rPr lang="ru-RU" dirty="0" smtClean="0"/>
              <a:t> </a:t>
            </a:r>
            <a:r>
              <a:rPr lang="ru-RU" dirty="0"/>
              <a:t>бути </a:t>
            </a:r>
            <a:r>
              <a:rPr lang="ru-RU" dirty="0" err="1"/>
              <a:t>укладений</a:t>
            </a:r>
            <a:r>
              <a:rPr lang="ru-RU" dirty="0"/>
              <a:t> </a:t>
            </a:r>
            <a:r>
              <a:rPr lang="ru-RU" dirty="0" err="1" smtClean="0"/>
              <a:t>договір</a:t>
            </a:r>
            <a:r>
              <a:rPr lang="ru-RU" dirty="0" smtClean="0"/>
              <a:t> </a:t>
            </a:r>
            <a:r>
              <a:rPr lang="ru-RU" dirty="0" smtClean="0"/>
              <a:t>з оплатою </a:t>
            </a:r>
            <a:r>
              <a:rPr lang="ru-RU" dirty="0"/>
              <a:t>за </a:t>
            </a:r>
            <a:r>
              <a:rPr lang="ru-RU" dirty="0" err="1"/>
              <a:t>рахунками</a:t>
            </a:r>
            <a:r>
              <a:rPr lang="ru-RU" dirty="0"/>
              <a:t> </a:t>
            </a:r>
            <a:r>
              <a:rPr lang="ru-RU" dirty="0" err="1" smtClean="0"/>
              <a:t>щомісяця</a:t>
            </a:r>
            <a:r>
              <a:rPr lang="ru-RU" dirty="0" smtClean="0"/>
              <a:t> за </a:t>
            </a:r>
            <a:r>
              <a:rPr lang="ru-RU" dirty="0" err="1" smtClean="0"/>
              <a:t>відповідний</a:t>
            </a:r>
            <a:r>
              <a:rPr lang="ru-RU" dirty="0" smtClean="0"/>
              <a:t> </a:t>
            </a:r>
            <a:r>
              <a:rPr lang="ru-RU" dirty="0" err="1" smtClean="0"/>
              <a:t>обсяг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етап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. </a:t>
            </a:r>
            <a:r>
              <a:rPr lang="ru-RU" dirty="0" err="1" smtClean="0"/>
              <a:t>Платежі</a:t>
            </a:r>
            <a:r>
              <a:rPr lang="ru-RU" dirty="0" smtClean="0"/>
              <a:t> за </a:t>
            </a:r>
            <a:r>
              <a:rPr lang="ru-RU" dirty="0" err="1" smtClean="0"/>
              <a:t>етапами</a:t>
            </a:r>
            <a:r>
              <a:rPr lang="ru-RU" dirty="0" smtClean="0"/>
              <a:t> </a:t>
            </a:r>
            <a:r>
              <a:rPr lang="ru-RU" dirty="0" err="1" smtClean="0"/>
              <a:t>доцільно</a:t>
            </a:r>
            <a:r>
              <a:rPr lang="ru-RU" dirty="0" smtClean="0"/>
              <a:t> </a:t>
            </a:r>
            <a:r>
              <a:rPr lang="ru-RU" dirty="0" err="1" smtClean="0"/>
              <a:t>здійснювати</a:t>
            </a:r>
            <a:r>
              <a:rPr lang="ru-RU" dirty="0" smtClean="0"/>
              <a:t> у </a:t>
            </a:r>
            <a:r>
              <a:rPr lang="ru-RU" dirty="0" err="1" smtClean="0"/>
              <a:t>випадку</a:t>
            </a:r>
            <a:r>
              <a:rPr lang="ru-RU" dirty="0" smtClean="0"/>
              <a:t>, </a:t>
            </a:r>
            <a:r>
              <a:rPr lang="ru-RU" dirty="0"/>
              <a:t>коли </a:t>
            </a:r>
            <a:r>
              <a:rPr lang="ru-RU" dirty="0" err="1"/>
              <a:t>віхи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чітко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595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000099"/>
                </a:solidFill>
              </a:rPr>
              <a:t>Метод встановлення ціни на одиницю виконаної </a:t>
            </a:r>
            <a:r>
              <a:rPr lang="uk-UA" sz="3200" b="1" dirty="0" smtClean="0">
                <a:solidFill>
                  <a:srgbClr val="000099"/>
                </a:solidFill>
              </a:rPr>
              <a:t>роботи (</a:t>
            </a:r>
            <a:r>
              <a:rPr lang="sk-SK" sz="3200" dirty="0">
                <a:solidFill>
                  <a:srgbClr val="000099"/>
                </a:solidFill>
              </a:rPr>
              <a:t>UNIT RATE / UNIT PRICE</a:t>
            </a:r>
            <a:r>
              <a:rPr lang="uk-UA" sz="3200" dirty="0">
                <a:solidFill>
                  <a:srgbClr val="000099"/>
                </a:solidFill>
              </a:rPr>
              <a:t> </a:t>
            </a:r>
            <a:r>
              <a:rPr lang="uk-UA" sz="3200" dirty="0" smtClean="0">
                <a:solidFill>
                  <a:srgbClr val="000099"/>
                </a:solidFill>
              </a:rPr>
              <a:t>)</a:t>
            </a:r>
            <a:r>
              <a:rPr lang="uk-UA" sz="3200" b="1" dirty="0" smtClean="0">
                <a:solidFill>
                  <a:srgbClr val="000099"/>
                </a:solidFill>
              </a:rPr>
              <a:t/>
            </a:r>
            <a:br>
              <a:rPr lang="uk-UA" sz="3200" b="1" dirty="0" smtClean="0">
                <a:solidFill>
                  <a:srgbClr val="000099"/>
                </a:solidFill>
              </a:rPr>
            </a:br>
            <a:r>
              <a:rPr lang="sk-SK" sz="2800" b="1" dirty="0">
                <a:solidFill>
                  <a:srgbClr val="00B050"/>
                </a:solidFill>
              </a:rPr>
              <a:t>E, EP, EPCm Contracts</a:t>
            </a:r>
            <a:endParaRPr lang="uk-UA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752528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Сторони </a:t>
            </a:r>
            <a:r>
              <a:rPr lang="uk-UA" dirty="0" smtClean="0"/>
              <a:t>узгоджують </a:t>
            </a:r>
            <a:r>
              <a:rPr lang="uk-UA" dirty="0"/>
              <a:t>вартість одиниці виконання робіт, ціна визначається загальним числом фактично виконаних робіт. Ризик збільшення ціни внаслідок збільшення обсягів робіт несе Замовник, ризик збільшення витрат щодо виконання одиниці роботи несе Підрядник</a:t>
            </a:r>
          </a:p>
          <a:p>
            <a:pPr algn="just"/>
            <a:r>
              <a:rPr lang="ru-RU" dirty="0" err="1" smtClean="0"/>
              <a:t>Сторони</a:t>
            </a:r>
            <a:r>
              <a:rPr lang="ru-RU" dirty="0" smtClean="0"/>
              <a:t> </a:t>
            </a:r>
            <a:r>
              <a:rPr lang="ru-RU" dirty="0" err="1" smtClean="0"/>
              <a:t>узгоджують</a:t>
            </a:r>
            <a:r>
              <a:rPr lang="ru-RU" dirty="0" smtClean="0"/>
              <a:t> ставку за </a:t>
            </a:r>
            <a:r>
              <a:rPr lang="ru-RU" dirty="0" err="1" smtClean="0"/>
              <a:t>одиницю</a:t>
            </a:r>
            <a:r>
              <a:rPr lang="ru-RU" dirty="0" smtClean="0"/>
              <a:t> </a:t>
            </a:r>
            <a:r>
              <a:rPr lang="ru-RU" dirty="0" err="1" smtClean="0"/>
              <a:t>будівельних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. Ставка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включати</a:t>
            </a:r>
            <a:r>
              <a:rPr lang="ru-RU" dirty="0" smtClean="0"/>
              <a:t> надбавку на </a:t>
            </a:r>
            <a:r>
              <a:rPr lang="ru-RU" dirty="0" err="1" smtClean="0"/>
              <a:t>прибуток</a:t>
            </a:r>
            <a:r>
              <a:rPr lang="ru-RU" dirty="0" smtClean="0"/>
              <a:t> </a:t>
            </a:r>
            <a:r>
              <a:rPr lang="ru-RU" dirty="0" err="1" smtClean="0"/>
              <a:t>Підрядника</a:t>
            </a:r>
            <a:endParaRPr lang="ru-RU" dirty="0"/>
          </a:p>
          <a:p>
            <a:pPr algn="just"/>
            <a:r>
              <a:rPr lang="ru-RU" dirty="0" smtClean="0"/>
              <a:t>Не </a:t>
            </a:r>
            <a:r>
              <a:rPr lang="ru-RU" dirty="0" err="1" smtClean="0"/>
              <a:t>використовується</a:t>
            </a:r>
            <a:r>
              <a:rPr lang="ru-RU" dirty="0" smtClean="0"/>
              <a:t>, коли </a:t>
            </a:r>
            <a:r>
              <a:rPr lang="ru-RU" dirty="0" err="1" smtClean="0"/>
              <a:t>ціна</a:t>
            </a:r>
            <a:r>
              <a:rPr lang="ru-RU" dirty="0" smtClean="0"/>
              <a:t> </a:t>
            </a:r>
            <a:r>
              <a:rPr lang="ru-RU" dirty="0" err="1" smtClean="0"/>
              <a:t>визначається</a:t>
            </a:r>
            <a:r>
              <a:rPr lang="ru-RU" dirty="0" smtClean="0"/>
              <a:t> на </a:t>
            </a:r>
            <a:r>
              <a:rPr lang="ru-RU" dirty="0" err="1" smtClean="0"/>
              <a:t>елементи</a:t>
            </a:r>
            <a:r>
              <a:rPr lang="ru-RU" dirty="0" smtClean="0"/>
              <a:t> </a:t>
            </a:r>
            <a:r>
              <a:rPr lang="ru-RU" dirty="0" err="1" smtClean="0"/>
              <a:t>будівництва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не за </a:t>
            </a:r>
            <a:r>
              <a:rPr lang="ru-RU" dirty="0" err="1" smtClean="0"/>
              <a:t>своїм</a:t>
            </a:r>
            <a:r>
              <a:rPr lang="ru-RU" dirty="0" smtClean="0"/>
              <a:t> характером не </a:t>
            </a:r>
            <a:r>
              <a:rPr lang="ru-RU" dirty="0" err="1" smtClean="0"/>
              <a:t>можуть</a:t>
            </a:r>
            <a:r>
              <a:rPr lang="ru-RU" dirty="0" smtClean="0"/>
              <a:t> бути </a:t>
            </a:r>
            <a:r>
              <a:rPr lang="ru-RU" dirty="0" err="1" smtClean="0"/>
              <a:t>розділені</a:t>
            </a:r>
            <a:r>
              <a:rPr lang="ru-RU" dirty="0" smtClean="0"/>
              <a:t> на </a:t>
            </a:r>
            <a:r>
              <a:rPr lang="ru-RU" dirty="0" err="1" smtClean="0"/>
              <a:t>декілька</a:t>
            </a:r>
            <a:r>
              <a:rPr lang="ru-RU" dirty="0" smtClean="0"/>
              <a:t> </a:t>
            </a:r>
            <a:r>
              <a:rPr lang="ru-RU" dirty="0" err="1" smtClean="0"/>
              <a:t>ідентичних</a:t>
            </a:r>
            <a:r>
              <a:rPr lang="ru-RU" dirty="0" smtClean="0"/>
              <a:t> </a:t>
            </a:r>
            <a:r>
              <a:rPr lang="ru-RU" dirty="0" err="1" smtClean="0"/>
              <a:t>одиниць</a:t>
            </a:r>
            <a:endParaRPr lang="ru-RU" dirty="0" smtClean="0"/>
          </a:p>
          <a:p>
            <a:pPr algn="just"/>
            <a:r>
              <a:rPr lang="ru-RU" dirty="0" err="1" smtClean="0"/>
              <a:t>Використовується</a:t>
            </a:r>
            <a:r>
              <a:rPr lang="ru-RU" dirty="0" smtClean="0"/>
              <a:t> разом з </a:t>
            </a:r>
            <a:r>
              <a:rPr lang="ru-RU" dirty="0" err="1" smtClean="0"/>
              <a:t>іншими</a:t>
            </a:r>
            <a:r>
              <a:rPr lang="ru-RU" dirty="0" smtClean="0"/>
              <a:t> методами</a:t>
            </a:r>
          </a:p>
          <a:p>
            <a:pPr algn="just"/>
            <a:r>
              <a:rPr lang="ru-RU" dirty="0" smtClean="0"/>
              <a:t>В </a:t>
            </a:r>
            <a:r>
              <a:rPr lang="ru-RU" dirty="0" err="1" smtClean="0"/>
              <a:t>контракті</a:t>
            </a:r>
            <a:r>
              <a:rPr lang="ru-RU" dirty="0" smtClean="0"/>
              <a:t> </a:t>
            </a:r>
            <a:r>
              <a:rPr lang="ru-RU" dirty="0" err="1" smtClean="0"/>
              <a:t>встановлюються</a:t>
            </a:r>
            <a:r>
              <a:rPr lang="ru-RU" dirty="0" smtClean="0"/>
              <a:t> </a:t>
            </a:r>
            <a:r>
              <a:rPr lang="ru-RU" dirty="0" err="1" smtClean="0"/>
              <a:t>чіткі</a:t>
            </a:r>
            <a:r>
              <a:rPr lang="ru-RU" dirty="0" smtClean="0"/>
              <a:t> правила </a:t>
            </a:r>
            <a:r>
              <a:rPr lang="ru-RU" dirty="0" err="1" smtClean="0"/>
              <a:t>щодо</a:t>
            </a:r>
            <a:r>
              <a:rPr lang="ru-RU" dirty="0" smtClean="0"/>
              <a:t>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одиниць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виконуються</a:t>
            </a:r>
            <a:r>
              <a:rPr lang="ru-RU" dirty="0" smtClean="0"/>
              <a:t> в </a:t>
            </a:r>
            <a:r>
              <a:rPr lang="ru-RU" dirty="0" err="1" smtClean="0"/>
              <a:t>процесі</a:t>
            </a:r>
            <a:r>
              <a:rPr lang="ru-RU" dirty="0" smtClean="0"/>
              <a:t> контракту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6285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687610"/>
          </a:xfrm>
        </p:spPr>
        <p:txBody>
          <a:bodyPr>
            <a:noAutofit/>
          </a:bodyPr>
          <a:lstStyle/>
          <a:p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b="1" dirty="0" smtClean="0">
                <a:solidFill>
                  <a:srgbClr val="000099"/>
                </a:solidFill>
              </a:rPr>
              <a:t>Денна </a:t>
            </a:r>
            <a:r>
              <a:rPr lang="uk-UA" sz="3200" b="1" dirty="0">
                <a:solidFill>
                  <a:srgbClr val="000099"/>
                </a:solidFill>
              </a:rPr>
              <a:t>ставка</a:t>
            </a:r>
            <a:r>
              <a:rPr lang="uk-UA" sz="3200" dirty="0"/>
              <a:t/>
            </a:r>
            <a:br>
              <a:rPr lang="uk-UA" sz="3200" dirty="0"/>
            </a:br>
            <a:r>
              <a:rPr lang="uk-UA" sz="2800" b="1" dirty="0" smtClean="0">
                <a:solidFill>
                  <a:srgbClr val="00B050"/>
                </a:solidFill>
              </a:rPr>
              <a:t>Морське будівництво, будівельні контракти</a:t>
            </a:r>
            <a:endParaRPr lang="uk-UA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18457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К</a:t>
            </a:r>
            <a:r>
              <a:rPr lang="ru-RU" dirty="0" err="1" smtClean="0"/>
              <a:t>онтракти</a:t>
            </a:r>
            <a:r>
              <a:rPr lang="ru-RU" dirty="0" smtClean="0"/>
              <a:t> з </a:t>
            </a:r>
            <a:r>
              <a:rPr lang="ru-RU" dirty="0" err="1" smtClean="0"/>
              <a:t>денними</a:t>
            </a:r>
            <a:r>
              <a:rPr lang="ru-RU" dirty="0" smtClean="0"/>
              <a:t> </a:t>
            </a:r>
            <a:r>
              <a:rPr lang="ru-RU" dirty="0"/>
              <a:t>ставки </a:t>
            </a:r>
            <a:r>
              <a:rPr lang="ru-RU" dirty="0" smtClean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договорів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 smtClean="0"/>
              <a:t>основний</a:t>
            </a:r>
            <a:r>
              <a:rPr lang="ru-RU" dirty="0" smtClean="0"/>
              <a:t> </a:t>
            </a:r>
            <a:r>
              <a:rPr lang="ru-RU" dirty="0" err="1"/>
              <a:t>е</a:t>
            </a:r>
            <a:r>
              <a:rPr lang="ru-RU" dirty="0" err="1" smtClean="0"/>
              <a:t>лемент</a:t>
            </a:r>
            <a:r>
              <a:rPr lang="ru-RU" dirty="0" smtClean="0"/>
              <a:t> </a:t>
            </a:r>
            <a:r>
              <a:rPr lang="ru-RU" dirty="0" err="1"/>
              <a:t>винагороди</a:t>
            </a:r>
            <a:r>
              <a:rPr lang="ru-RU" dirty="0"/>
              <a:t> </a:t>
            </a:r>
            <a:r>
              <a:rPr lang="ru-RU" dirty="0" err="1"/>
              <a:t>підрядника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 </a:t>
            </a:r>
            <a:r>
              <a:rPr lang="ru-RU" dirty="0" err="1"/>
              <a:t>фіксованої</a:t>
            </a:r>
            <a:r>
              <a:rPr lang="ru-RU" dirty="0"/>
              <a:t> ставки </a:t>
            </a:r>
            <a:r>
              <a:rPr lang="ru-RU" dirty="0" smtClean="0"/>
              <a:t>на день </a:t>
            </a:r>
            <a:r>
              <a:rPr lang="ru-RU" dirty="0"/>
              <a:t>(</a:t>
            </a:r>
            <a:r>
              <a:rPr lang="ru-RU" dirty="0" err="1"/>
              <a:t>або</a:t>
            </a:r>
            <a:r>
              <a:rPr lang="ru-RU" dirty="0"/>
              <a:t> година, </a:t>
            </a:r>
            <a:r>
              <a:rPr lang="ru-RU" dirty="0" err="1"/>
              <a:t>місяць</a:t>
            </a:r>
            <a:r>
              <a:rPr lang="ru-RU" dirty="0"/>
              <a:t>) для </a:t>
            </a:r>
            <a:r>
              <a:rPr lang="ru-RU" dirty="0" err="1"/>
              <a:t>виконаних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. Ставка дня є </a:t>
            </a:r>
            <a:r>
              <a:rPr lang="ru-RU" dirty="0" err="1" smtClean="0"/>
              <a:t>фіксованою</a:t>
            </a:r>
            <a:r>
              <a:rPr lang="ru-RU" dirty="0" smtClean="0"/>
              <a:t> - </a:t>
            </a:r>
            <a:r>
              <a:rPr lang="ru-RU" dirty="0" err="1" smtClean="0"/>
              <a:t>ціна</a:t>
            </a:r>
            <a:r>
              <a:rPr lang="ru-RU" dirty="0" smtClean="0"/>
              <a:t> </a:t>
            </a:r>
            <a:r>
              <a:rPr lang="ru-RU" dirty="0" err="1"/>
              <a:t>пропозиції</a:t>
            </a:r>
            <a:r>
              <a:rPr lang="ru-RU" dirty="0"/>
              <a:t>,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визначається</a:t>
            </a:r>
            <a:r>
              <a:rPr lang="ru-RU" dirty="0" smtClean="0"/>
              <a:t> шляхом переговорами </a:t>
            </a:r>
            <a:r>
              <a:rPr lang="ru-RU" dirty="0"/>
              <a:t>з </a:t>
            </a:r>
            <a:r>
              <a:rPr lang="ru-RU" dirty="0" err="1"/>
              <a:t>підрядником</a:t>
            </a:r>
            <a:r>
              <a:rPr lang="ru-RU" dirty="0"/>
              <a:t>.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Денні</a:t>
            </a:r>
            <a:r>
              <a:rPr lang="ru-RU" dirty="0" smtClean="0"/>
              <a:t> ставки </a:t>
            </a:r>
            <a:r>
              <a:rPr lang="ru-RU" dirty="0" err="1" smtClean="0"/>
              <a:t>застосовуються</a:t>
            </a:r>
            <a:r>
              <a:rPr lang="ru-RU" dirty="0" smtClean="0"/>
              <a:t>, </a:t>
            </a:r>
            <a:r>
              <a:rPr lang="ru-RU" dirty="0"/>
              <a:t>як правило, в </a:t>
            </a:r>
            <a:r>
              <a:rPr lang="ru-RU" dirty="0" err="1"/>
              <a:t>контексті</a:t>
            </a:r>
            <a:r>
              <a:rPr lang="ru-RU" dirty="0"/>
              <a:t> </a:t>
            </a:r>
            <a:r>
              <a:rPr lang="ru-RU" dirty="0" err="1"/>
              <a:t>буріння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smtClean="0"/>
              <a:t>договори, де </a:t>
            </a:r>
            <a:r>
              <a:rPr lang="ru-RU" dirty="0" err="1" smtClean="0"/>
              <a:t>основним</a:t>
            </a:r>
            <a:r>
              <a:rPr lang="ru-RU" dirty="0" smtClean="0"/>
              <a:t> є монтаж </a:t>
            </a:r>
            <a:r>
              <a:rPr lang="ru-RU" dirty="0" err="1" smtClean="0"/>
              <a:t>обладнання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Денні</a:t>
            </a:r>
            <a:r>
              <a:rPr lang="ru-RU" dirty="0"/>
              <a:t> ставки </a:t>
            </a:r>
            <a:r>
              <a:rPr lang="ru-RU" dirty="0" err="1"/>
              <a:t>застосовуються</a:t>
            </a:r>
            <a:r>
              <a:rPr lang="ru-RU" dirty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у </a:t>
            </a:r>
            <a:r>
              <a:rPr lang="ru-RU" dirty="0" err="1" smtClean="0"/>
              <a:t>випадку</a:t>
            </a:r>
            <a:r>
              <a:rPr lang="ru-RU" dirty="0" smtClean="0"/>
              <a:t>: </a:t>
            </a:r>
          </a:p>
          <a:p>
            <a:pPr marL="0" indent="0">
              <a:buNone/>
            </a:pPr>
            <a:r>
              <a:rPr lang="ru-RU" dirty="0" smtClean="0"/>
              <a:t>- коли </a:t>
            </a:r>
            <a:r>
              <a:rPr lang="ru-RU" dirty="0" err="1"/>
              <a:t>обсяг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достатньо</a:t>
            </a:r>
            <a:r>
              <a:rPr lang="ru-RU" dirty="0"/>
              <a:t> </a:t>
            </a:r>
            <a:r>
              <a:rPr lang="ru-RU" dirty="0" err="1"/>
              <a:t>визначений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 smtClean="0"/>
              <a:t>дозволити</a:t>
            </a:r>
            <a:r>
              <a:rPr lang="ru-RU" dirty="0" smtClean="0"/>
              <a:t> </a:t>
            </a:r>
            <a:r>
              <a:rPr lang="ru-RU" dirty="0" err="1" smtClean="0"/>
              <a:t>фіксовану</a:t>
            </a:r>
            <a:r>
              <a:rPr lang="ru-RU" dirty="0" smtClean="0"/>
              <a:t> </a:t>
            </a:r>
            <a:r>
              <a:rPr lang="ru-RU" dirty="0" err="1" smtClean="0"/>
              <a:t>винагороду</a:t>
            </a:r>
            <a:r>
              <a:rPr lang="ru-RU" dirty="0" smtClean="0"/>
              <a:t> </a:t>
            </a:r>
            <a:r>
              <a:rPr lang="ru-RU" dirty="0" err="1" smtClean="0"/>
              <a:t>підрядника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/>
              <a:t>існують</a:t>
            </a:r>
            <a:r>
              <a:rPr lang="ru-RU" dirty="0"/>
              <a:t> </a:t>
            </a:r>
            <a:r>
              <a:rPr lang="ru-RU" dirty="0" err="1"/>
              <a:t>значні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незмінні</a:t>
            </a:r>
            <a:r>
              <a:rPr lang="ru-RU" dirty="0"/>
              <a:t> </a:t>
            </a:r>
            <a:r>
              <a:rPr lang="ru-RU" dirty="0" err="1"/>
              <a:t>ризики</a:t>
            </a:r>
            <a:r>
              <a:rPr lang="ru-RU" dirty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/>
              <a:t>б </a:t>
            </a:r>
            <a:r>
              <a:rPr lang="ru-RU" dirty="0" err="1"/>
              <a:t>нерозумним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 smtClean="0"/>
              <a:t>економічно</a:t>
            </a:r>
            <a:r>
              <a:rPr lang="ru-RU" dirty="0" smtClean="0"/>
              <a:t> </a:t>
            </a:r>
            <a:r>
              <a:rPr lang="ru-RU" dirty="0" err="1" smtClean="0"/>
              <a:t>необгрунтовано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err="1" smtClean="0"/>
              <a:t>підрядника</a:t>
            </a:r>
            <a:r>
              <a:rPr lang="ru-RU" dirty="0" smtClean="0"/>
              <a:t> нести </a:t>
            </a:r>
            <a:r>
              <a:rPr lang="ru-RU" dirty="0" err="1"/>
              <a:t>самостійно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 smtClean="0"/>
              <a:t>Компенсація</a:t>
            </a:r>
            <a:r>
              <a:rPr lang="ru-RU" dirty="0" smtClean="0"/>
              <a:t> </a:t>
            </a:r>
            <a:r>
              <a:rPr lang="ru-RU" dirty="0" err="1"/>
              <a:t>денної</a:t>
            </a:r>
            <a:r>
              <a:rPr lang="ru-RU" dirty="0"/>
              <a:t> ставки </a:t>
            </a:r>
            <a:r>
              <a:rPr lang="ru-RU" dirty="0" err="1"/>
              <a:t>має</a:t>
            </a:r>
            <a:r>
              <a:rPr lang="ru-RU" dirty="0"/>
              <a:t> два </a:t>
            </a:r>
            <a:r>
              <a:rPr lang="ru-RU" dirty="0" err="1"/>
              <a:t>типи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 smtClean="0"/>
              <a:t>Стимулююча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Підрядник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/>
              <a:t>якість</a:t>
            </a:r>
            <a:r>
              <a:rPr lang="ru-RU" dirty="0"/>
              <a:t> продукту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Постачальник</a:t>
            </a:r>
            <a:r>
              <a:rPr lang="ru-RU" dirty="0" smtClean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своєчасність</a:t>
            </a:r>
            <a:r>
              <a:rPr lang="ru-RU" dirty="0"/>
              <a:t>,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 smtClean="0"/>
              <a:t>безпеку</a:t>
            </a:r>
            <a:r>
              <a:rPr lang="ru-RU" dirty="0" smtClean="0"/>
              <a:t>, </a:t>
            </a:r>
            <a:r>
              <a:rPr lang="ru-RU" dirty="0" err="1"/>
              <a:t>технічні</a:t>
            </a:r>
            <a:r>
              <a:rPr lang="ru-RU" dirty="0"/>
              <a:t> характеристики.</a:t>
            </a:r>
          </a:p>
          <a:p>
            <a:r>
              <a:rPr lang="ru-RU" dirty="0" err="1" smtClean="0"/>
              <a:t>Нестимулююча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Підрядник</a:t>
            </a:r>
            <a:r>
              <a:rPr lang="ru-RU" dirty="0"/>
              <a:t> мало </a:t>
            </a:r>
            <a:r>
              <a:rPr lang="ru-RU" dirty="0" err="1"/>
              <a:t>впливає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не </a:t>
            </a:r>
            <a:r>
              <a:rPr lang="ru-RU" dirty="0" err="1"/>
              <a:t>впливає</a:t>
            </a:r>
            <a:r>
              <a:rPr lang="ru-RU" dirty="0"/>
              <a:t> на </a:t>
            </a:r>
            <a:r>
              <a:rPr lang="ru-RU" dirty="0" err="1" smtClean="0"/>
              <a:t>своєчасність</a:t>
            </a:r>
            <a:r>
              <a:rPr lang="ru-RU" dirty="0" smtClean="0"/>
              <a:t> </a:t>
            </a:r>
            <a:r>
              <a:rPr lang="ru-RU" dirty="0" err="1" smtClean="0"/>
              <a:t>якість</a:t>
            </a:r>
            <a:r>
              <a:rPr lang="ru-RU" dirty="0" smtClean="0"/>
              <a:t> </a:t>
            </a:r>
            <a:r>
              <a:rPr lang="ru-RU" dirty="0"/>
              <a:t>продукту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підлягають</a:t>
            </a:r>
            <a:r>
              <a:rPr lang="ru-RU" dirty="0" smtClean="0"/>
              <a:t> </a:t>
            </a:r>
            <a:r>
              <a:rPr lang="ru-RU" dirty="0" err="1"/>
              <a:t>поставці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8627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68761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0099"/>
                </a:solidFill>
              </a:rPr>
              <a:t>Інші положення встановлення ціни контракту</a:t>
            </a:r>
            <a:endParaRPr lang="uk-UA" b="1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640960" cy="6048672"/>
          </a:xfrm>
        </p:spPr>
        <p:txBody>
          <a:bodyPr>
            <a:normAutofit/>
          </a:bodyPr>
          <a:lstStyle/>
          <a:p>
            <a:r>
              <a:rPr lang="ru-RU" dirty="0" err="1" smtClean="0"/>
              <a:t>Встановлення</a:t>
            </a:r>
            <a:r>
              <a:rPr lang="ru-RU" dirty="0" smtClean="0"/>
              <a:t> </a:t>
            </a:r>
            <a:r>
              <a:rPr lang="ru-RU" dirty="0" err="1" smtClean="0"/>
              <a:t>преміальних</a:t>
            </a:r>
            <a:r>
              <a:rPr lang="ru-RU" dirty="0" smtClean="0"/>
              <a:t> </a:t>
            </a:r>
            <a:r>
              <a:rPr lang="ru-RU" dirty="0" err="1" smtClean="0"/>
              <a:t>виплат</a:t>
            </a:r>
            <a:r>
              <a:rPr lang="ru-RU" dirty="0" smtClean="0"/>
              <a:t>, як </a:t>
            </a:r>
            <a:r>
              <a:rPr lang="ru-RU" dirty="0" err="1" smtClean="0"/>
              <a:t>частка</a:t>
            </a:r>
            <a:r>
              <a:rPr lang="ru-RU" dirty="0" smtClean="0"/>
              <a:t> </a:t>
            </a:r>
            <a:r>
              <a:rPr lang="ru-RU" dirty="0" err="1" smtClean="0"/>
              <a:t>прибутку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отримує</a:t>
            </a:r>
            <a:r>
              <a:rPr lang="ru-RU" dirty="0" smtClean="0"/>
              <a:t> </a:t>
            </a:r>
            <a:r>
              <a:rPr lang="ru-RU" dirty="0" err="1" smtClean="0"/>
              <a:t>Замовник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швидкого</a:t>
            </a:r>
            <a:r>
              <a:rPr lang="ru-RU" dirty="0" smtClean="0"/>
              <a:t> </a:t>
            </a:r>
            <a:r>
              <a:rPr lang="ru-RU" dirty="0" err="1" smtClean="0"/>
              <a:t>введення</a:t>
            </a:r>
            <a:r>
              <a:rPr lang="ru-RU" dirty="0" smtClean="0"/>
              <a:t> об</a:t>
            </a:r>
            <a:r>
              <a:rPr lang="en-US" dirty="0" smtClean="0"/>
              <a:t>’</a:t>
            </a:r>
            <a:r>
              <a:rPr lang="ru-RU" dirty="0" err="1" smtClean="0"/>
              <a:t>єкту</a:t>
            </a:r>
            <a:r>
              <a:rPr lang="ru-RU" dirty="0" smtClean="0"/>
              <a:t> в </a:t>
            </a:r>
            <a:r>
              <a:rPr lang="ru-RU" dirty="0" err="1" smtClean="0"/>
              <a:t>експлуатацію</a:t>
            </a:r>
            <a:endParaRPr lang="en-US" dirty="0" smtClean="0"/>
          </a:p>
          <a:p>
            <a:r>
              <a:rPr lang="uk-UA" dirty="0" smtClean="0"/>
              <a:t>Валюта контракту</a:t>
            </a:r>
          </a:p>
          <a:p>
            <a:r>
              <a:rPr lang="uk-UA" dirty="0"/>
              <a:t>Порядок</a:t>
            </a:r>
            <a:r>
              <a:rPr lang="uk-UA" dirty="0" smtClean="0"/>
              <a:t> коригування </a:t>
            </a:r>
            <a:r>
              <a:rPr lang="uk-UA" dirty="0"/>
              <a:t>ціни</a:t>
            </a:r>
          </a:p>
          <a:p>
            <a:pPr lvl="1"/>
            <a:r>
              <a:rPr lang="uk-UA" dirty="0" smtClean="0"/>
              <a:t>Надання невірних вихідних даних Замовником</a:t>
            </a:r>
          </a:p>
          <a:p>
            <a:pPr lvl="1"/>
            <a:r>
              <a:rPr lang="uk-UA" dirty="0" smtClean="0"/>
              <a:t>Непередбачувані обставини</a:t>
            </a:r>
          </a:p>
          <a:p>
            <a:pPr lvl="1"/>
            <a:r>
              <a:rPr lang="uk-UA" dirty="0" smtClean="0"/>
              <a:t>Зміна законодавства, норм та правил</a:t>
            </a:r>
          </a:p>
          <a:p>
            <a:r>
              <a:rPr lang="uk-UA" dirty="0"/>
              <a:t>Порядок </a:t>
            </a:r>
            <a:r>
              <a:rPr lang="uk-UA" dirty="0" smtClean="0"/>
              <a:t>перегляду ціни</a:t>
            </a:r>
          </a:p>
          <a:p>
            <a:pPr lvl="1"/>
            <a:r>
              <a:rPr lang="uk-UA" dirty="0" smtClean="0"/>
              <a:t>Зміна витрат</a:t>
            </a:r>
          </a:p>
          <a:p>
            <a:pPr lvl="2"/>
            <a:r>
              <a:rPr lang="uk-UA" dirty="0" smtClean="0"/>
              <a:t>Індексний спосіб</a:t>
            </a:r>
          </a:p>
          <a:p>
            <a:pPr lvl="2"/>
            <a:r>
              <a:rPr lang="uk-UA" dirty="0" smtClean="0"/>
              <a:t>Метод </a:t>
            </a:r>
            <a:r>
              <a:rPr lang="uk-UA" dirty="0" err="1" smtClean="0"/>
              <a:t>документного</a:t>
            </a:r>
            <a:r>
              <a:rPr lang="uk-UA" dirty="0" smtClean="0"/>
              <a:t> підтвердження витрат</a:t>
            </a:r>
          </a:p>
          <a:p>
            <a:pPr lvl="1"/>
            <a:r>
              <a:rPr lang="uk-UA" dirty="0" smtClean="0"/>
              <a:t>Зміна валютного курсу</a:t>
            </a:r>
          </a:p>
          <a:p>
            <a:r>
              <a:rPr lang="uk-UA" dirty="0" smtClean="0"/>
              <a:t>Умови платежу</a:t>
            </a:r>
          </a:p>
          <a:p>
            <a:pPr lvl="1"/>
            <a:r>
              <a:rPr lang="uk-UA" dirty="0" smtClean="0"/>
              <a:t>аванс</a:t>
            </a:r>
          </a:p>
          <a:p>
            <a:pPr lvl="1"/>
            <a:r>
              <a:rPr lang="uk-UA" dirty="0"/>
              <a:t>п</a:t>
            </a:r>
            <a:r>
              <a:rPr lang="uk-UA" dirty="0" smtClean="0"/>
              <a:t>латежі в процесі будівництва</a:t>
            </a:r>
          </a:p>
          <a:p>
            <a:pPr lvl="1"/>
            <a:r>
              <a:rPr lang="uk-UA" dirty="0"/>
              <a:t>п</a:t>
            </a:r>
            <a:r>
              <a:rPr lang="uk-UA" dirty="0" smtClean="0"/>
              <a:t>латіж після введення в експлуатацію</a:t>
            </a:r>
          </a:p>
          <a:p>
            <a:pPr lvl="1"/>
            <a:r>
              <a:rPr lang="uk-UA" dirty="0"/>
              <a:t>п</a:t>
            </a:r>
            <a:r>
              <a:rPr lang="uk-UA" dirty="0" smtClean="0"/>
              <a:t>латіж після настання гарантійного терміну</a:t>
            </a:r>
          </a:p>
          <a:p>
            <a:pPr lvl="1"/>
            <a:r>
              <a:rPr lang="uk-UA" dirty="0"/>
              <a:t>к</a:t>
            </a:r>
            <a:r>
              <a:rPr lang="uk-UA" dirty="0" smtClean="0"/>
              <a:t>редит підрядника Замовнику</a:t>
            </a:r>
          </a:p>
          <a:p>
            <a:pPr lvl="1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7284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007"/>
            <a:ext cx="9144000" cy="59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5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780928"/>
            <a:ext cx="7886700" cy="8112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36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529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5142</TotalTime>
  <Words>1555</Words>
  <Application>Microsoft Office PowerPoint</Application>
  <PresentationFormat>Экран (4:3)</PresentationFormat>
  <Paragraphs>113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Тип контракту в першу чергу визначає обрана Замовником організаційна форми управління будівництвом</vt:lpstr>
      <vt:lpstr>Типи контрактів в будівництві</vt:lpstr>
      <vt:lpstr>FEED Contracts</vt:lpstr>
      <vt:lpstr>EPC</vt:lpstr>
      <vt:lpstr>EPCM </vt:lpstr>
      <vt:lpstr>EPCI/EPIC Contracts</vt:lpstr>
      <vt:lpstr>PMC</vt:lpstr>
      <vt:lpstr>Презентация PowerPoint</vt:lpstr>
      <vt:lpstr>Методи визначення ціни контракту </vt:lpstr>
      <vt:lpstr>Паушальний метод (LUMP SUM )  EPC, EPCI, EPIC, C Contracts</vt:lpstr>
      <vt:lpstr>Метод витрат, що компенсуються (COST PLUS)  E, EP, EPCm Contracts</vt:lpstr>
      <vt:lpstr>BOQ  EPC, EPCI, EPIC, C Contracts</vt:lpstr>
      <vt:lpstr>Метод встановлення ціни на одиницю виконаної роботи (UNIT RATE / UNIT PRICE ) E, EP, EPCm Contracts</vt:lpstr>
      <vt:lpstr> Денна ставка Морське будівництво, будівельні контракти</vt:lpstr>
      <vt:lpstr>Інші положення встановлення ціни контракту</vt:lpstr>
      <vt:lpstr>Презентация PowerPoint</vt:lpstr>
      <vt:lpstr>Презентация PowerPoint</vt:lpstr>
    </vt:vector>
  </TitlesOfParts>
  <Company>NDIBV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Galicky</dc:creator>
  <cp:lastModifiedBy>inna vahovich</cp:lastModifiedBy>
  <cp:revision>851</cp:revision>
  <dcterms:created xsi:type="dcterms:W3CDTF">2010-11-09T16:37:43Z</dcterms:created>
  <dcterms:modified xsi:type="dcterms:W3CDTF">2019-06-05T09:05:24Z</dcterms:modified>
</cp:coreProperties>
</file>