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60" r:id="rId4"/>
    <p:sldId id="288" r:id="rId5"/>
    <p:sldId id="264" r:id="rId6"/>
    <p:sldId id="267" r:id="rId7"/>
    <p:sldId id="421" r:id="rId8"/>
    <p:sldId id="422" r:id="rId9"/>
    <p:sldId id="423" r:id="rId10"/>
    <p:sldId id="265" r:id="rId11"/>
    <p:sldId id="279" r:id="rId12"/>
    <p:sldId id="280" r:id="rId13"/>
    <p:sldId id="263" r:id="rId14"/>
    <p:sldId id="275" r:id="rId15"/>
    <p:sldId id="427" r:id="rId16"/>
    <p:sldId id="274" r:id="rId17"/>
    <p:sldId id="432" r:id="rId18"/>
    <p:sldId id="433" r:id="rId19"/>
    <p:sldId id="271" r:id="rId20"/>
    <p:sldId id="268" r:id="rId21"/>
    <p:sldId id="269" r:id="rId22"/>
    <p:sldId id="431" r:id="rId23"/>
    <p:sldId id="276" r:id="rId24"/>
  </p:sldIdLst>
  <p:sldSz cx="12193588" cy="6858000"/>
  <p:notesSz cx="12193588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7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1" autoAdjust="0"/>
    <p:restoredTop sz="94301" autoAdjust="0"/>
  </p:normalViewPr>
  <p:slideViewPr>
    <p:cSldViewPr>
      <p:cViewPr varScale="1">
        <p:scale>
          <a:sx n="68" d="100"/>
          <a:sy n="68" d="100"/>
        </p:scale>
        <p:origin x="912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7213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DD8183-9D71-463A-8284-54DC0A9C8476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6388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5188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7213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28295-DDF0-4F9D-9CE4-A66C589B08A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42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A28295-DDF0-4F9D-9CE4-A66C589B08A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121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C949D-71FF-4852-999B-598CE6B15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497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C949D-71FF-4852-999B-598CE6B15B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473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C949D-71FF-4852-999B-598CE6B15B3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876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C949D-71FF-4852-999B-598CE6B15B3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431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8EF2D-E9C7-4C84-ACA4-E288E69C6220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30EA0-F02A-4E67-ACF8-CB54092489E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18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назви"/>
          <p:cNvSpPr txBox="1">
            <a:spLocks noGrp="1"/>
          </p:cNvSpPr>
          <p:nvPr>
            <p:ph type="title"/>
          </p:nvPr>
        </p:nvSpPr>
        <p:spPr>
          <a:xfrm>
            <a:off x="839897" y="457200"/>
            <a:ext cx="393275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назви</a:t>
            </a:r>
          </a:p>
        </p:txBody>
      </p:sp>
      <p:sp>
        <p:nvSpPr>
          <p:cNvPr id="83" name="Місце для зображення 2"/>
          <p:cNvSpPr>
            <a:spLocks noGrp="1"/>
          </p:cNvSpPr>
          <p:nvPr>
            <p:ph type="pic" sz="half" idx="13"/>
          </p:nvPr>
        </p:nvSpPr>
        <p:spPr>
          <a:xfrm>
            <a:off x="5183863" y="987426"/>
            <a:ext cx="6173005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1 рівень тексту…"/>
          <p:cNvSpPr txBox="1">
            <a:spLocks noGrp="1"/>
          </p:cNvSpPr>
          <p:nvPr>
            <p:ph type="body" sz="quarter" idx="1"/>
          </p:nvPr>
        </p:nvSpPr>
        <p:spPr>
          <a:xfrm>
            <a:off x="839897" y="2057400"/>
            <a:ext cx="3932751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1 рівень тексту</a:t>
            </a:r>
          </a:p>
          <a:p>
            <a:pPr lvl="1"/>
            <a:r>
              <a:t>2 рівень тексту</a:t>
            </a:r>
          </a:p>
          <a:p>
            <a:pPr lvl="2"/>
            <a:r>
              <a:t>3 рівень тексту</a:t>
            </a:r>
          </a:p>
          <a:p>
            <a:pPr lvl="3"/>
            <a:r>
              <a:t>4 рівень тексту</a:t>
            </a:r>
          </a:p>
          <a:p>
            <a:pPr lvl="4"/>
            <a:r>
              <a:t>5 рівень тексту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982594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914519" y="2130425"/>
            <a:ext cx="10364550" cy="14700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9038" y="3886200"/>
            <a:ext cx="8535512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44000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‹№›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262192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9" Type="http://schemas.openxmlformats.org/officeDocument/2006/relationships/image" Target="../media/image69.pn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42" Type="http://schemas.openxmlformats.org/officeDocument/2006/relationships/image" Target="../media/image72.png"/><Relationship Id="rId47" Type="http://schemas.openxmlformats.org/officeDocument/2006/relationships/image" Target="../media/image77.png"/><Relationship Id="rId50" Type="http://schemas.openxmlformats.org/officeDocument/2006/relationships/image" Target="../media/image80.png"/><Relationship Id="rId55" Type="http://schemas.openxmlformats.org/officeDocument/2006/relationships/image" Target="../media/image85.png"/><Relationship Id="rId63" Type="http://schemas.openxmlformats.org/officeDocument/2006/relationships/image" Target="../media/image93.png"/><Relationship Id="rId7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41" Type="http://schemas.openxmlformats.org/officeDocument/2006/relationships/image" Target="../media/image71.png"/><Relationship Id="rId54" Type="http://schemas.openxmlformats.org/officeDocument/2006/relationships/image" Target="../media/image84.png"/><Relationship Id="rId6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32" Type="http://schemas.openxmlformats.org/officeDocument/2006/relationships/image" Target="../media/image62.png"/><Relationship Id="rId37" Type="http://schemas.openxmlformats.org/officeDocument/2006/relationships/image" Target="../media/image67.png"/><Relationship Id="rId40" Type="http://schemas.openxmlformats.org/officeDocument/2006/relationships/image" Target="../media/image70.png"/><Relationship Id="rId45" Type="http://schemas.openxmlformats.org/officeDocument/2006/relationships/image" Target="../media/image75.png"/><Relationship Id="rId53" Type="http://schemas.openxmlformats.org/officeDocument/2006/relationships/image" Target="../media/image83.png"/><Relationship Id="rId58" Type="http://schemas.openxmlformats.org/officeDocument/2006/relationships/image" Target="../media/image88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36" Type="http://schemas.openxmlformats.org/officeDocument/2006/relationships/image" Target="../media/image66.png"/><Relationship Id="rId49" Type="http://schemas.openxmlformats.org/officeDocument/2006/relationships/image" Target="../media/image79.png"/><Relationship Id="rId57" Type="http://schemas.openxmlformats.org/officeDocument/2006/relationships/image" Target="../media/image87.png"/><Relationship Id="rId61" Type="http://schemas.openxmlformats.org/officeDocument/2006/relationships/image" Target="../media/image91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4" Type="http://schemas.openxmlformats.org/officeDocument/2006/relationships/image" Target="../media/image74.png"/><Relationship Id="rId52" Type="http://schemas.openxmlformats.org/officeDocument/2006/relationships/image" Target="../media/image82.png"/><Relationship Id="rId60" Type="http://schemas.openxmlformats.org/officeDocument/2006/relationships/image" Target="../media/image90.png"/><Relationship Id="rId65" Type="http://schemas.openxmlformats.org/officeDocument/2006/relationships/image" Target="../media/image9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png"/><Relationship Id="rId30" Type="http://schemas.openxmlformats.org/officeDocument/2006/relationships/image" Target="../media/image60.png"/><Relationship Id="rId35" Type="http://schemas.openxmlformats.org/officeDocument/2006/relationships/image" Target="../media/image65.png"/><Relationship Id="rId43" Type="http://schemas.openxmlformats.org/officeDocument/2006/relationships/image" Target="../media/image73.png"/><Relationship Id="rId48" Type="http://schemas.openxmlformats.org/officeDocument/2006/relationships/image" Target="../media/image78.png"/><Relationship Id="rId56" Type="http://schemas.openxmlformats.org/officeDocument/2006/relationships/image" Target="../media/image86.png"/><Relationship Id="rId64" Type="http://schemas.openxmlformats.org/officeDocument/2006/relationships/image" Target="../media/image94.png"/><Relationship Id="rId8" Type="http://schemas.openxmlformats.org/officeDocument/2006/relationships/image" Target="../media/image38.png"/><Relationship Id="rId51" Type="http://schemas.openxmlformats.org/officeDocument/2006/relationships/image" Target="../media/image81.png"/><Relationship Id="rId3" Type="http://schemas.openxmlformats.org/officeDocument/2006/relationships/image" Target="../media/image33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33" Type="http://schemas.openxmlformats.org/officeDocument/2006/relationships/image" Target="../media/image63.png"/><Relationship Id="rId38" Type="http://schemas.openxmlformats.org/officeDocument/2006/relationships/image" Target="../media/image68.png"/><Relationship Id="rId46" Type="http://schemas.openxmlformats.org/officeDocument/2006/relationships/image" Target="../media/image76.png"/><Relationship Id="rId59" Type="http://schemas.openxmlformats.org/officeDocument/2006/relationships/image" Target="../media/image8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1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18.jpe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19.png"/><Relationship Id="rId7" Type="http://schemas.openxmlformats.org/officeDocument/2006/relationships/image" Target="../media/image136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30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49.png"/><Relationship Id="rId3" Type="http://schemas.openxmlformats.org/officeDocument/2006/relationships/image" Target="../media/image119.png"/><Relationship Id="rId7" Type="http://schemas.openxmlformats.org/officeDocument/2006/relationships/image" Target="../media/image143.png"/><Relationship Id="rId12" Type="http://schemas.openxmlformats.org/officeDocument/2006/relationships/image" Target="../media/image148.pn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11" Type="http://schemas.openxmlformats.org/officeDocument/2006/relationships/image" Target="../media/image147.png"/><Relationship Id="rId5" Type="http://schemas.openxmlformats.org/officeDocument/2006/relationships/image" Target="../media/image141.png"/><Relationship Id="rId10" Type="http://schemas.openxmlformats.org/officeDocument/2006/relationships/image" Target="../media/image146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image" Target="../media/image119.png"/><Relationship Id="rId18" Type="http://schemas.openxmlformats.org/officeDocument/2006/relationships/image" Target="../media/image164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2" Type="http://schemas.openxmlformats.org/officeDocument/2006/relationships/image" Target="../media/image160.png"/><Relationship Id="rId17" Type="http://schemas.openxmlformats.org/officeDocument/2006/relationships/image" Target="../media/image163.png"/><Relationship Id="rId2" Type="http://schemas.openxmlformats.org/officeDocument/2006/relationships/image" Target="../media/image132.jpeg"/><Relationship Id="rId16" Type="http://schemas.openxmlformats.org/officeDocument/2006/relationships/image" Target="../media/image162.png"/><Relationship Id="rId20" Type="http://schemas.openxmlformats.org/officeDocument/2006/relationships/image" Target="../media/image1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image" Target="../media/image159.png"/><Relationship Id="rId5" Type="http://schemas.openxmlformats.org/officeDocument/2006/relationships/image" Target="../media/image153.png"/><Relationship Id="rId15" Type="http://schemas.openxmlformats.org/officeDocument/2006/relationships/image" Target="../media/image161.png"/><Relationship Id="rId10" Type="http://schemas.openxmlformats.org/officeDocument/2006/relationships/image" Target="../media/image158.png"/><Relationship Id="rId19" Type="http://schemas.openxmlformats.org/officeDocument/2006/relationships/image" Target="../media/image165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Relationship Id="rId14" Type="http://schemas.openxmlformats.org/officeDocument/2006/relationships/image" Target="../media/image1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ukraine.org/" TargetMode="External"/><Relationship Id="rId7" Type="http://schemas.openxmlformats.org/officeDocument/2006/relationships/image" Target="../media/image169.jp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68.png"/><Relationship Id="rId4" Type="http://schemas.openxmlformats.org/officeDocument/2006/relationships/hyperlink" Target="portal.costukraine.or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ukraine.org/" TargetMode="External"/><Relationship Id="rId7" Type="http://schemas.openxmlformats.org/officeDocument/2006/relationships/image" Target="../media/image170.jp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68.png"/><Relationship Id="rId4" Type="http://schemas.openxmlformats.org/officeDocument/2006/relationships/hyperlink" Target="portal.costukraine.or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1.png"/><Relationship Id="rId18" Type="http://schemas.openxmlformats.org/officeDocument/2006/relationships/image" Target="../media/image186.png"/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17" Type="http://schemas.openxmlformats.org/officeDocument/2006/relationships/image" Target="../media/image185.png"/><Relationship Id="rId2" Type="http://schemas.openxmlformats.org/officeDocument/2006/relationships/image" Target="../media/image1.png"/><Relationship Id="rId16" Type="http://schemas.openxmlformats.org/officeDocument/2006/relationships/image" Target="../media/image184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5" Type="http://schemas.openxmlformats.org/officeDocument/2006/relationships/image" Target="../media/image173.png"/><Relationship Id="rId15" Type="http://schemas.openxmlformats.org/officeDocument/2006/relationships/image" Target="../media/image183.png"/><Relationship Id="rId10" Type="http://schemas.openxmlformats.org/officeDocument/2006/relationships/image" Target="../media/image178.png"/><Relationship Id="rId19" Type="http://schemas.openxmlformats.org/officeDocument/2006/relationships/image" Target="../media/image187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Relationship Id="rId14" Type="http://schemas.openxmlformats.org/officeDocument/2006/relationships/image" Target="../media/image1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99.png"/><Relationship Id="rId18" Type="http://schemas.openxmlformats.org/officeDocument/2006/relationships/image" Target="../media/image204.png"/><Relationship Id="rId26" Type="http://schemas.openxmlformats.org/officeDocument/2006/relationships/image" Target="../media/image212.png"/><Relationship Id="rId3" Type="http://schemas.openxmlformats.org/officeDocument/2006/relationships/image" Target="../media/image189.png"/><Relationship Id="rId21" Type="http://schemas.openxmlformats.org/officeDocument/2006/relationships/image" Target="../media/image207.png"/><Relationship Id="rId7" Type="http://schemas.openxmlformats.org/officeDocument/2006/relationships/image" Target="../media/image193.png"/><Relationship Id="rId12" Type="http://schemas.openxmlformats.org/officeDocument/2006/relationships/image" Target="../media/image198.png"/><Relationship Id="rId17" Type="http://schemas.openxmlformats.org/officeDocument/2006/relationships/image" Target="../media/image203.png"/><Relationship Id="rId25" Type="http://schemas.openxmlformats.org/officeDocument/2006/relationships/image" Target="../media/image211.png"/><Relationship Id="rId2" Type="http://schemas.openxmlformats.org/officeDocument/2006/relationships/image" Target="../media/image1.png"/><Relationship Id="rId16" Type="http://schemas.openxmlformats.org/officeDocument/2006/relationships/image" Target="../media/image202.png"/><Relationship Id="rId20" Type="http://schemas.openxmlformats.org/officeDocument/2006/relationships/image" Target="../media/image2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2.png"/><Relationship Id="rId11" Type="http://schemas.openxmlformats.org/officeDocument/2006/relationships/image" Target="../media/image197.png"/><Relationship Id="rId24" Type="http://schemas.openxmlformats.org/officeDocument/2006/relationships/image" Target="../media/image210.png"/><Relationship Id="rId5" Type="http://schemas.openxmlformats.org/officeDocument/2006/relationships/image" Target="../media/image191.png"/><Relationship Id="rId15" Type="http://schemas.openxmlformats.org/officeDocument/2006/relationships/image" Target="../media/image201.png"/><Relationship Id="rId23" Type="http://schemas.openxmlformats.org/officeDocument/2006/relationships/image" Target="../media/image209.png"/><Relationship Id="rId28" Type="http://schemas.openxmlformats.org/officeDocument/2006/relationships/image" Target="../media/image30.png"/><Relationship Id="rId10" Type="http://schemas.openxmlformats.org/officeDocument/2006/relationships/image" Target="../media/image196.png"/><Relationship Id="rId19" Type="http://schemas.openxmlformats.org/officeDocument/2006/relationships/image" Target="../media/image205.png"/><Relationship Id="rId4" Type="http://schemas.openxmlformats.org/officeDocument/2006/relationships/image" Target="../media/image190.png"/><Relationship Id="rId9" Type="http://schemas.openxmlformats.org/officeDocument/2006/relationships/image" Target="../media/image195.png"/><Relationship Id="rId14" Type="http://schemas.openxmlformats.org/officeDocument/2006/relationships/image" Target="../media/image200.png"/><Relationship Id="rId22" Type="http://schemas.openxmlformats.org/officeDocument/2006/relationships/image" Target="../media/image208.png"/><Relationship Id="rId27" Type="http://schemas.openxmlformats.org/officeDocument/2006/relationships/image" Target="../media/image21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costukraine.org" TargetMode="Externa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ukraine.org/" TargetMode="External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portal.costukrain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194" cy="6858000"/>
          </a:xfrm>
          <a:prstGeom prst="rect">
            <a:avLst/>
          </a:prstGeom>
        </p:spPr>
      </p:pic>
      <p:sp>
        <p:nvSpPr>
          <p:cNvPr id="8" name="object 1"/>
          <p:cNvSpPr/>
          <p:nvPr/>
        </p:nvSpPr>
        <p:spPr>
          <a:xfrm>
            <a:off x="0" y="0"/>
            <a:ext cx="5005311" cy="6858000"/>
          </a:xfrm>
          <a:custGeom>
            <a:avLst/>
            <a:gdLst/>
            <a:ahLst/>
            <a:cxnLst/>
            <a:rect l="l" t="t" r="r" b="b"/>
            <a:pathLst>
              <a:path w="5005311" h="6858000">
                <a:moveTo>
                  <a:pt x="0" y="6858000"/>
                </a:moveTo>
                <a:lnTo>
                  <a:pt x="0" y="0"/>
                </a:lnTo>
                <a:lnTo>
                  <a:pt x="5005311" y="0"/>
                </a:lnTo>
                <a:lnTo>
                  <a:pt x="500531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C023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text 1"/>
          <p:cNvSpPr txBox="1"/>
          <p:nvPr/>
        </p:nvSpPr>
        <p:spPr>
          <a:xfrm>
            <a:off x="5400877" y="2302272"/>
            <a:ext cx="4902203" cy="1080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uk-UA" sz="3510" b="1" spc="10" dirty="0">
                <a:solidFill>
                  <a:srgbClr val="5D7B80"/>
                </a:solidFill>
                <a:latin typeface="Arial"/>
                <a:cs typeface="Arial"/>
              </a:rPr>
              <a:t>ПРОЗОРА ІНФРАСТРУКТУРА</a:t>
            </a:r>
          </a:p>
        </p:txBody>
      </p:sp>
      <p:sp>
        <p:nvSpPr>
          <p:cNvPr id="16" name="text 1"/>
          <p:cNvSpPr txBox="1"/>
          <p:nvPr/>
        </p:nvSpPr>
        <p:spPr>
          <a:xfrm>
            <a:off x="9449594" y="4720351"/>
            <a:ext cx="1772446" cy="94779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249" spc="10" dirty="0">
                <a:solidFill>
                  <a:srgbClr val="5D7B80"/>
                </a:solidFill>
                <a:latin typeface="Arial"/>
                <a:cs typeface="Arial"/>
              </a:rPr>
              <a:t>2019</a:t>
            </a:r>
            <a:endParaRPr sz="6200" dirty="0">
              <a:latin typeface="Arial"/>
              <a:cs typeface="Arial"/>
            </a:endParaRPr>
          </a:p>
        </p:txBody>
      </p:sp>
      <p:pic>
        <p:nvPicPr>
          <p:cNvPr id="4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49" y="1704699"/>
            <a:ext cx="4153128" cy="4153141"/>
          </a:xfrm>
          <a:prstGeom prst="rect">
            <a:avLst/>
          </a:prstGeom>
        </p:spPr>
      </p:pic>
      <p:pic>
        <p:nvPicPr>
          <p:cNvPr id="5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094" y="2617969"/>
            <a:ext cx="616902" cy="1161986"/>
          </a:xfrm>
          <a:prstGeom prst="rect">
            <a:avLst/>
          </a:prstGeom>
        </p:spPr>
      </p:pic>
      <p:pic>
        <p:nvPicPr>
          <p:cNvPr id="6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030" y="3942287"/>
            <a:ext cx="357035" cy="357010"/>
          </a:xfrm>
          <a:prstGeom prst="rect">
            <a:avLst/>
          </a:prstGeom>
        </p:spPr>
      </p:pic>
      <p:pic>
        <p:nvPicPr>
          <p:cNvPr id="7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865" y="4669401"/>
            <a:ext cx="76200" cy="104769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18F6CFC-FB14-4DB4-89E0-6F74F06098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080" y="491457"/>
            <a:ext cx="1580666" cy="4203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" y="0"/>
            <a:ext cx="12193194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514461" y="986817"/>
            <a:ext cx="6335351" cy="336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70" b="1" spc="10" dirty="0">
                <a:solidFill>
                  <a:srgbClr val="5D7B80"/>
                </a:solidFill>
                <a:latin typeface="Arial"/>
                <a:cs typeface="Arial"/>
              </a:rPr>
              <a:t>ЖИТТЄВИЙ ЦИКЛ ПРОЕКТІВ </a:t>
            </a:r>
            <a:r>
              <a:rPr sz="1870" b="1" spc="10" dirty="0">
                <a:solidFill>
                  <a:srgbClr val="C0232A"/>
                </a:solidFill>
                <a:latin typeface="Arial"/>
                <a:cs typeface="Arial"/>
              </a:rPr>
              <a:t>≈ 3-7 РОКІВ ТА БІЛЬШЕ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14461" y="2129704"/>
            <a:ext cx="2831171" cy="336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40" b="1" spc="10" dirty="0">
                <a:solidFill>
                  <a:srgbClr val="5D7B80"/>
                </a:solidFill>
                <a:latin typeface="Arial"/>
                <a:cs typeface="Arial"/>
              </a:rPr>
              <a:t>ВКЛЮЧАЄ ТАКІ ЕТАПИ: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16295" y="1872251"/>
            <a:ext cx="2224557" cy="966190"/>
          </a:xfrm>
          <a:custGeom>
            <a:avLst/>
            <a:gdLst/>
            <a:ahLst/>
            <a:cxnLst/>
            <a:rect l="l" t="t" r="r" b="b"/>
            <a:pathLst>
              <a:path w="2224557" h="966190">
                <a:moveTo>
                  <a:pt x="1743570" y="0"/>
                </a:moveTo>
                <a:lnTo>
                  <a:pt x="4216" y="0"/>
                </a:lnTo>
                <a:lnTo>
                  <a:pt x="485203" y="480987"/>
                </a:lnTo>
                <a:lnTo>
                  <a:pt x="0" y="966191"/>
                </a:lnTo>
                <a:lnTo>
                  <a:pt x="1739354" y="966191"/>
                </a:lnTo>
                <a:lnTo>
                  <a:pt x="2224557" y="480987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83818" y="1939774"/>
            <a:ext cx="2157031" cy="831138"/>
          </a:xfrm>
          <a:custGeom>
            <a:avLst/>
            <a:gdLst/>
            <a:ahLst/>
            <a:cxnLst/>
            <a:rect l="l" t="t" r="r" b="b"/>
            <a:pathLst>
              <a:path w="2157031" h="831138">
                <a:moveTo>
                  <a:pt x="1739354" y="831138"/>
                </a:moveTo>
                <a:lnTo>
                  <a:pt x="2157032" y="413461"/>
                </a:lnTo>
                <a:lnTo>
                  <a:pt x="1743570" y="0"/>
                </a:lnTo>
                <a:lnTo>
                  <a:pt x="4216" y="0"/>
                </a:lnTo>
                <a:lnTo>
                  <a:pt x="417678" y="413461"/>
                </a:lnTo>
                <a:lnTo>
                  <a:pt x="0" y="831138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47120" y="2003072"/>
            <a:ext cx="2093722" cy="704545"/>
          </a:xfrm>
          <a:custGeom>
            <a:avLst/>
            <a:gdLst/>
            <a:ahLst/>
            <a:cxnLst/>
            <a:rect l="l" t="t" r="r" b="b"/>
            <a:pathLst>
              <a:path w="2093722" h="704545">
                <a:moveTo>
                  <a:pt x="1739354" y="704545"/>
                </a:moveTo>
                <a:lnTo>
                  <a:pt x="2093722" y="350164"/>
                </a:lnTo>
                <a:lnTo>
                  <a:pt x="1743570" y="0"/>
                </a:lnTo>
                <a:lnTo>
                  <a:pt x="4216" y="0"/>
                </a:lnTo>
                <a:lnTo>
                  <a:pt x="354381" y="350164"/>
                </a:lnTo>
                <a:lnTo>
                  <a:pt x="0" y="704545"/>
                </a:lnTo>
                <a:close/>
              </a:path>
            </a:pathLst>
          </a:custGeom>
          <a:solidFill>
            <a:srgbClr val="8D9C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04294" y="2340703"/>
            <a:ext cx="1290218" cy="29286"/>
          </a:xfrm>
          <a:custGeom>
            <a:avLst/>
            <a:gdLst/>
            <a:ahLst/>
            <a:cxnLst/>
            <a:rect l="l" t="t" r="r" b="b"/>
            <a:pathLst>
              <a:path w="1290218" h="29286">
                <a:moveTo>
                  <a:pt x="1275576" y="14644"/>
                </a:moveTo>
                <a:lnTo>
                  <a:pt x="14643" y="14644"/>
                </a:lnTo>
              </a:path>
            </a:pathLst>
          </a:custGeom>
          <a:ln w="29286">
            <a:solidFill>
              <a:srgbClr val="F1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55897" y="1872251"/>
            <a:ext cx="2224544" cy="966190"/>
          </a:xfrm>
          <a:custGeom>
            <a:avLst/>
            <a:gdLst/>
            <a:ahLst/>
            <a:cxnLst/>
            <a:rect l="l" t="t" r="r" b="b"/>
            <a:pathLst>
              <a:path w="2224544" h="966190">
                <a:moveTo>
                  <a:pt x="1743558" y="0"/>
                </a:moveTo>
                <a:lnTo>
                  <a:pt x="4204" y="0"/>
                </a:lnTo>
                <a:lnTo>
                  <a:pt x="485204" y="480987"/>
                </a:lnTo>
                <a:lnTo>
                  <a:pt x="0" y="966191"/>
                </a:lnTo>
                <a:lnTo>
                  <a:pt x="1739342" y="966191"/>
                </a:lnTo>
                <a:lnTo>
                  <a:pt x="2224545" y="480987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23416" y="1939774"/>
            <a:ext cx="2157031" cy="831138"/>
          </a:xfrm>
          <a:custGeom>
            <a:avLst/>
            <a:gdLst/>
            <a:ahLst/>
            <a:cxnLst/>
            <a:rect l="l" t="t" r="r" b="b"/>
            <a:pathLst>
              <a:path w="2157031" h="831138">
                <a:moveTo>
                  <a:pt x="1739354" y="831138"/>
                </a:moveTo>
                <a:lnTo>
                  <a:pt x="2157031" y="413461"/>
                </a:lnTo>
                <a:lnTo>
                  <a:pt x="1743570" y="0"/>
                </a:lnTo>
                <a:lnTo>
                  <a:pt x="4216" y="0"/>
                </a:lnTo>
                <a:lnTo>
                  <a:pt x="417677" y="413461"/>
                </a:lnTo>
                <a:lnTo>
                  <a:pt x="0" y="831138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86709" y="2003072"/>
            <a:ext cx="2093735" cy="704545"/>
          </a:xfrm>
          <a:custGeom>
            <a:avLst/>
            <a:gdLst/>
            <a:ahLst/>
            <a:cxnLst/>
            <a:rect l="l" t="t" r="r" b="b"/>
            <a:pathLst>
              <a:path w="2093735" h="704545">
                <a:moveTo>
                  <a:pt x="1739354" y="704545"/>
                </a:moveTo>
                <a:lnTo>
                  <a:pt x="2093735" y="350164"/>
                </a:lnTo>
                <a:lnTo>
                  <a:pt x="1743570" y="0"/>
                </a:lnTo>
                <a:lnTo>
                  <a:pt x="4217" y="0"/>
                </a:lnTo>
                <a:lnTo>
                  <a:pt x="354381" y="350164"/>
                </a:lnTo>
                <a:lnTo>
                  <a:pt x="0" y="704545"/>
                </a:lnTo>
                <a:close/>
              </a:path>
            </a:pathLst>
          </a:custGeom>
          <a:solidFill>
            <a:srgbClr val="8D9C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96419" y="2340703"/>
            <a:ext cx="1337691" cy="29286"/>
          </a:xfrm>
          <a:custGeom>
            <a:avLst/>
            <a:gdLst/>
            <a:ahLst/>
            <a:cxnLst/>
            <a:rect l="l" t="t" r="r" b="b"/>
            <a:pathLst>
              <a:path w="1337691" h="29286">
                <a:moveTo>
                  <a:pt x="1323048" y="14644"/>
                </a:moveTo>
                <a:lnTo>
                  <a:pt x="14643" y="14644"/>
                </a:lnTo>
              </a:path>
            </a:pathLst>
          </a:custGeom>
          <a:ln w="29286">
            <a:solidFill>
              <a:srgbClr val="F1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295481" y="1872251"/>
            <a:ext cx="2224557" cy="966190"/>
          </a:xfrm>
          <a:custGeom>
            <a:avLst/>
            <a:gdLst/>
            <a:ahLst/>
            <a:cxnLst/>
            <a:rect l="l" t="t" r="r" b="b"/>
            <a:pathLst>
              <a:path w="2224557" h="966190">
                <a:moveTo>
                  <a:pt x="1743570" y="0"/>
                </a:moveTo>
                <a:lnTo>
                  <a:pt x="4216" y="0"/>
                </a:lnTo>
                <a:lnTo>
                  <a:pt x="485216" y="480987"/>
                </a:lnTo>
                <a:lnTo>
                  <a:pt x="0" y="966191"/>
                </a:lnTo>
                <a:lnTo>
                  <a:pt x="1739354" y="966191"/>
                </a:lnTo>
                <a:lnTo>
                  <a:pt x="2224557" y="480987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63011" y="1939774"/>
            <a:ext cx="2157032" cy="831138"/>
          </a:xfrm>
          <a:custGeom>
            <a:avLst/>
            <a:gdLst/>
            <a:ahLst/>
            <a:cxnLst/>
            <a:rect l="l" t="t" r="r" b="b"/>
            <a:pathLst>
              <a:path w="2157032" h="831138">
                <a:moveTo>
                  <a:pt x="1739354" y="831138"/>
                </a:moveTo>
                <a:lnTo>
                  <a:pt x="2157032" y="413461"/>
                </a:lnTo>
                <a:lnTo>
                  <a:pt x="1743570" y="0"/>
                </a:lnTo>
                <a:lnTo>
                  <a:pt x="4217" y="0"/>
                </a:lnTo>
                <a:lnTo>
                  <a:pt x="417678" y="413461"/>
                </a:lnTo>
                <a:lnTo>
                  <a:pt x="0" y="831138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426308" y="2003072"/>
            <a:ext cx="2093734" cy="704545"/>
          </a:xfrm>
          <a:custGeom>
            <a:avLst/>
            <a:gdLst/>
            <a:ahLst/>
            <a:cxnLst/>
            <a:rect l="l" t="t" r="r" b="b"/>
            <a:pathLst>
              <a:path w="2093734" h="704545">
                <a:moveTo>
                  <a:pt x="1739353" y="704545"/>
                </a:moveTo>
                <a:lnTo>
                  <a:pt x="2093734" y="350164"/>
                </a:lnTo>
                <a:lnTo>
                  <a:pt x="1743569" y="0"/>
                </a:lnTo>
                <a:lnTo>
                  <a:pt x="4216" y="0"/>
                </a:lnTo>
                <a:lnTo>
                  <a:pt x="354380" y="350164"/>
                </a:lnTo>
                <a:lnTo>
                  <a:pt x="0" y="704545"/>
                </a:lnTo>
                <a:close/>
              </a:path>
            </a:pathLst>
          </a:custGeom>
          <a:solidFill>
            <a:srgbClr val="8D9C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12285" y="2340703"/>
            <a:ext cx="1361414" cy="29286"/>
          </a:xfrm>
          <a:custGeom>
            <a:avLst/>
            <a:gdLst/>
            <a:ahLst/>
            <a:cxnLst/>
            <a:rect l="l" t="t" r="r" b="b"/>
            <a:pathLst>
              <a:path w="1361414" h="29286">
                <a:moveTo>
                  <a:pt x="1346772" y="14644"/>
                </a:moveTo>
                <a:lnTo>
                  <a:pt x="14643" y="14644"/>
                </a:lnTo>
              </a:path>
            </a:pathLst>
          </a:custGeom>
          <a:ln w="29286">
            <a:solidFill>
              <a:srgbClr val="F1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235077" y="1872251"/>
            <a:ext cx="2224557" cy="966190"/>
          </a:xfrm>
          <a:custGeom>
            <a:avLst/>
            <a:gdLst/>
            <a:ahLst/>
            <a:cxnLst/>
            <a:rect l="l" t="t" r="r" b="b"/>
            <a:pathLst>
              <a:path w="2224557" h="966190">
                <a:moveTo>
                  <a:pt x="1743570" y="0"/>
                </a:moveTo>
                <a:lnTo>
                  <a:pt x="4216" y="0"/>
                </a:lnTo>
                <a:lnTo>
                  <a:pt x="485216" y="480987"/>
                </a:lnTo>
                <a:lnTo>
                  <a:pt x="0" y="966191"/>
                </a:lnTo>
                <a:lnTo>
                  <a:pt x="1739354" y="966191"/>
                </a:lnTo>
                <a:lnTo>
                  <a:pt x="2224557" y="480987"/>
                </a:lnTo>
                <a:close/>
              </a:path>
            </a:pathLst>
          </a:custGeom>
          <a:solidFill>
            <a:srgbClr val="CCCC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302607" y="1939774"/>
            <a:ext cx="2157032" cy="831138"/>
          </a:xfrm>
          <a:custGeom>
            <a:avLst/>
            <a:gdLst/>
            <a:ahLst/>
            <a:cxnLst/>
            <a:rect l="l" t="t" r="r" b="b"/>
            <a:pathLst>
              <a:path w="2157032" h="831138">
                <a:moveTo>
                  <a:pt x="1739355" y="831138"/>
                </a:moveTo>
                <a:lnTo>
                  <a:pt x="2157032" y="413461"/>
                </a:lnTo>
                <a:lnTo>
                  <a:pt x="1743571" y="0"/>
                </a:lnTo>
                <a:lnTo>
                  <a:pt x="4217" y="0"/>
                </a:lnTo>
                <a:lnTo>
                  <a:pt x="417679" y="413461"/>
                </a:lnTo>
                <a:lnTo>
                  <a:pt x="0" y="831138"/>
                </a:lnTo>
                <a:close/>
              </a:path>
            </a:pathLst>
          </a:custGeom>
          <a:solidFill>
            <a:srgbClr val="50505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365903" y="2003072"/>
            <a:ext cx="2093735" cy="704545"/>
          </a:xfrm>
          <a:custGeom>
            <a:avLst/>
            <a:gdLst/>
            <a:ahLst/>
            <a:cxnLst/>
            <a:rect l="l" t="t" r="r" b="b"/>
            <a:pathLst>
              <a:path w="2093735" h="704545">
                <a:moveTo>
                  <a:pt x="1739354" y="704545"/>
                </a:moveTo>
                <a:lnTo>
                  <a:pt x="2093735" y="350164"/>
                </a:lnTo>
                <a:lnTo>
                  <a:pt x="1743570" y="0"/>
                </a:lnTo>
                <a:lnTo>
                  <a:pt x="4217" y="0"/>
                </a:lnTo>
                <a:lnTo>
                  <a:pt x="354381" y="350164"/>
                </a:lnTo>
                <a:lnTo>
                  <a:pt x="0" y="704545"/>
                </a:lnTo>
                <a:close/>
              </a:path>
            </a:pathLst>
          </a:custGeom>
          <a:solidFill>
            <a:srgbClr val="8D9CA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975617" y="2340703"/>
            <a:ext cx="1337679" cy="29286"/>
          </a:xfrm>
          <a:custGeom>
            <a:avLst/>
            <a:gdLst/>
            <a:ahLst/>
            <a:cxnLst/>
            <a:rect l="l" t="t" r="r" b="b"/>
            <a:pathLst>
              <a:path w="1337679" h="29286">
                <a:moveTo>
                  <a:pt x="1323036" y="14644"/>
                </a:moveTo>
                <a:lnTo>
                  <a:pt x="14644" y="14644"/>
                </a:lnTo>
              </a:path>
            </a:pathLst>
          </a:custGeom>
          <a:ln w="29286">
            <a:solidFill>
              <a:srgbClr val="F1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text 1"/>
          <p:cNvSpPr txBox="1"/>
          <p:nvPr/>
        </p:nvSpPr>
        <p:spPr>
          <a:xfrm>
            <a:off x="3711798" y="1618721"/>
            <a:ext cx="1241782" cy="24146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b="1" spc="10" dirty="0">
                <a:solidFill>
                  <a:srgbClr val="5D7B80"/>
                </a:solidFill>
                <a:latin typeface="Arial"/>
                <a:cs typeface="Arial"/>
              </a:rPr>
              <a:t>ПЛАНУВАННЯ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753394" y="4569169"/>
            <a:ext cx="828753" cy="2462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ПРОЕКТ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4006048" y="4460557"/>
            <a:ext cx="1634743" cy="4924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ПРОЕКТНА </a:t>
            </a:r>
            <a:endParaRPr sz="1600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ДОКУМЕНТАЦІЯ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23" name="text 1"/>
          <p:cNvSpPr txBox="1"/>
          <p:nvPr/>
        </p:nvSpPr>
        <p:spPr>
          <a:xfrm>
            <a:off x="7328952" y="4460557"/>
            <a:ext cx="1358642" cy="4924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ВИКОНАННЯ </a:t>
            </a:r>
            <a:endParaRPr sz="1600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РОБІТ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24" name="text 1"/>
          <p:cNvSpPr txBox="1"/>
          <p:nvPr/>
        </p:nvSpPr>
        <p:spPr>
          <a:xfrm>
            <a:off x="10331248" y="4460557"/>
            <a:ext cx="1251946" cy="4924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ТЕХНІЧНИЙ </a:t>
            </a:r>
            <a:endParaRPr sz="1600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НАГЛЯД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25" name="text 1"/>
          <p:cNvSpPr txBox="1"/>
          <p:nvPr/>
        </p:nvSpPr>
        <p:spPr>
          <a:xfrm>
            <a:off x="5530608" y="1618721"/>
            <a:ext cx="1443045" cy="24146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b="1" spc="10" dirty="0">
                <a:solidFill>
                  <a:srgbClr val="5D7B80"/>
                </a:solidFill>
                <a:latin typeface="Arial"/>
                <a:cs typeface="Arial"/>
              </a:rPr>
              <a:t>ПРОЕКТУВАННЯ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126" name="text 1"/>
          <p:cNvSpPr txBox="1"/>
          <p:nvPr/>
        </p:nvSpPr>
        <p:spPr>
          <a:xfrm>
            <a:off x="7403246" y="1400625"/>
            <a:ext cx="1729231" cy="24146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40" b="1" spc="10" dirty="0">
                <a:solidFill>
                  <a:srgbClr val="5D7B80"/>
                </a:solidFill>
                <a:latin typeface="Arial"/>
                <a:cs typeface="Arial"/>
              </a:rPr>
              <a:t>ВИКОНАННЯ РОБІТ 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7" name="text 1"/>
          <p:cNvSpPr txBox="1"/>
          <p:nvPr/>
        </p:nvSpPr>
        <p:spPr>
          <a:xfrm>
            <a:off x="7403246" y="1616990"/>
            <a:ext cx="1503906" cy="24146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b="1" spc="10" dirty="0">
                <a:solidFill>
                  <a:srgbClr val="5D7B80"/>
                </a:solidFill>
                <a:latin typeface="Arial"/>
                <a:cs typeface="Arial"/>
              </a:rPr>
              <a:t>ЗА КОНТРАКТОМ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8" name="text 1"/>
          <p:cNvSpPr txBox="1"/>
          <p:nvPr/>
        </p:nvSpPr>
        <p:spPr>
          <a:xfrm>
            <a:off x="9711210" y="1405169"/>
            <a:ext cx="1051250" cy="24146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b="1" spc="10" dirty="0">
                <a:solidFill>
                  <a:srgbClr val="5D7B80"/>
                </a:solidFill>
                <a:latin typeface="Arial"/>
                <a:cs typeface="Arial"/>
              </a:rPr>
              <a:t>ТЕХНІЧНИЙ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9" name="text 1"/>
          <p:cNvSpPr txBox="1"/>
          <p:nvPr/>
        </p:nvSpPr>
        <p:spPr>
          <a:xfrm>
            <a:off x="9711210" y="1621534"/>
            <a:ext cx="743450" cy="24146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70" b="1" spc="10" dirty="0">
                <a:solidFill>
                  <a:srgbClr val="5D7B80"/>
                </a:solidFill>
                <a:latin typeface="Arial"/>
                <a:cs typeface="Arial"/>
              </a:rPr>
              <a:t>НАГЛЯД</a:t>
            </a:r>
            <a:endParaRPr sz="13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14464" y="1326985"/>
            <a:ext cx="260235" cy="47244"/>
          </a:xfrm>
          <a:custGeom>
            <a:avLst/>
            <a:gdLst/>
            <a:ahLst/>
            <a:cxnLst/>
            <a:rect l="l" t="t" r="r" b="b"/>
            <a:pathLst>
              <a:path w="260235" h="47244">
                <a:moveTo>
                  <a:pt x="0" y="47244"/>
                </a:moveTo>
                <a:lnTo>
                  <a:pt x="0" y="0"/>
                </a:lnTo>
                <a:lnTo>
                  <a:pt x="260236" y="0"/>
                </a:lnTo>
                <a:lnTo>
                  <a:pt x="260236" y="47244"/>
                </a:lnTo>
                <a:lnTo>
                  <a:pt x="0" y="47244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4464" y="2469985"/>
            <a:ext cx="260235" cy="47244"/>
          </a:xfrm>
          <a:custGeom>
            <a:avLst/>
            <a:gdLst/>
            <a:ahLst/>
            <a:cxnLst/>
            <a:rect l="l" t="t" r="r" b="b"/>
            <a:pathLst>
              <a:path w="260235" h="47244">
                <a:moveTo>
                  <a:pt x="0" y="47244"/>
                </a:moveTo>
                <a:lnTo>
                  <a:pt x="0" y="0"/>
                </a:lnTo>
                <a:lnTo>
                  <a:pt x="260236" y="0"/>
                </a:lnTo>
                <a:lnTo>
                  <a:pt x="260236" y="47244"/>
                </a:lnTo>
                <a:lnTo>
                  <a:pt x="0" y="47244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4464" y="4216235"/>
            <a:ext cx="260235" cy="47244"/>
          </a:xfrm>
          <a:custGeom>
            <a:avLst/>
            <a:gdLst/>
            <a:ahLst/>
            <a:cxnLst/>
            <a:rect l="l" t="t" r="r" b="b"/>
            <a:pathLst>
              <a:path w="260235" h="47244">
                <a:moveTo>
                  <a:pt x="0" y="47244"/>
                </a:moveTo>
                <a:lnTo>
                  <a:pt x="0" y="0"/>
                </a:lnTo>
                <a:lnTo>
                  <a:pt x="260236" y="0"/>
                </a:lnTo>
                <a:lnTo>
                  <a:pt x="260236" y="47244"/>
                </a:lnTo>
                <a:lnTo>
                  <a:pt x="0" y="47244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2460" y="5759285"/>
            <a:ext cx="260235" cy="47244"/>
          </a:xfrm>
          <a:custGeom>
            <a:avLst/>
            <a:gdLst/>
            <a:ahLst/>
            <a:cxnLst/>
            <a:rect l="l" t="t" r="r" b="b"/>
            <a:pathLst>
              <a:path w="260235" h="47244">
                <a:moveTo>
                  <a:pt x="0" y="47244"/>
                </a:moveTo>
                <a:lnTo>
                  <a:pt x="0" y="0"/>
                </a:lnTo>
                <a:lnTo>
                  <a:pt x="260235" y="0"/>
                </a:lnTo>
                <a:lnTo>
                  <a:pt x="260235" y="47244"/>
                </a:lnTo>
                <a:lnTo>
                  <a:pt x="0" y="47244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4464" y="3600285"/>
            <a:ext cx="260235" cy="47244"/>
          </a:xfrm>
          <a:custGeom>
            <a:avLst/>
            <a:gdLst/>
            <a:ahLst/>
            <a:cxnLst/>
            <a:rect l="l" t="t" r="r" b="b"/>
            <a:pathLst>
              <a:path w="260235" h="47244">
                <a:moveTo>
                  <a:pt x="0" y="47244"/>
                </a:moveTo>
                <a:lnTo>
                  <a:pt x="0" y="0"/>
                </a:lnTo>
                <a:lnTo>
                  <a:pt x="260236" y="0"/>
                </a:lnTo>
                <a:lnTo>
                  <a:pt x="260236" y="47244"/>
                </a:lnTo>
                <a:lnTo>
                  <a:pt x="0" y="47244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text 1"/>
          <p:cNvSpPr txBox="1"/>
          <p:nvPr/>
        </p:nvSpPr>
        <p:spPr>
          <a:xfrm>
            <a:off x="514461" y="3281288"/>
            <a:ext cx="4078609" cy="336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D7B80"/>
                </a:solidFill>
                <a:latin typeface="Arial"/>
                <a:cs typeface="Arial"/>
              </a:rPr>
              <a:t>ПОТРЕБУЄ ВЕЛИКИХ ІНВЕСТИЦІЙ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1" name="text 1"/>
          <p:cNvSpPr txBox="1"/>
          <p:nvPr/>
        </p:nvSpPr>
        <p:spPr>
          <a:xfrm>
            <a:off x="514461" y="3840220"/>
            <a:ext cx="6701162" cy="3364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D7B80"/>
                </a:solidFill>
                <a:latin typeface="Arial"/>
                <a:cs typeface="Arial"/>
              </a:rPr>
              <a:t>ОДИН ПРОЕКТ ЗАЗВИЧАЙ МАЄ ДЕКІЛЬКА КОНТРАКТІВ: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2" name="text 1"/>
          <p:cNvSpPr txBox="1"/>
          <p:nvPr/>
        </p:nvSpPr>
        <p:spPr>
          <a:xfrm>
            <a:off x="514461" y="5440444"/>
            <a:ext cx="3225076" cy="33644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40" b="1" spc="10" dirty="0">
                <a:solidFill>
                  <a:srgbClr val="5D7B80"/>
                </a:solidFill>
                <a:latin typeface="Arial"/>
                <a:cs typeface="Arial"/>
              </a:rPr>
              <a:t>УСКЛАДНЕНІСТЬ АНАЛІЗУ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192042" y="4727130"/>
            <a:ext cx="16764" cy="184404"/>
          </a:xfrm>
          <a:custGeom>
            <a:avLst/>
            <a:gdLst/>
            <a:ahLst/>
            <a:cxnLst/>
            <a:rect l="l" t="t" r="r" b="b"/>
            <a:pathLst>
              <a:path w="16764" h="184404">
                <a:moveTo>
                  <a:pt x="0" y="184404"/>
                </a:moveTo>
                <a:lnTo>
                  <a:pt x="0" y="0"/>
                </a:lnTo>
                <a:lnTo>
                  <a:pt x="16764" y="0"/>
                </a:lnTo>
                <a:lnTo>
                  <a:pt x="16764" y="184404"/>
                </a:lnTo>
                <a:lnTo>
                  <a:pt x="0" y="184404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29"/>
          <p:cNvSpPr/>
          <p:nvPr/>
        </p:nvSpPr>
        <p:spPr>
          <a:xfrm>
            <a:off x="9943630" y="4596066"/>
            <a:ext cx="248412" cy="330708"/>
          </a:xfrm>
          <a:custGeom>
            <a:avLst/>
            <a:gdLst/>
            <a:ahLst/>
            <a:cxnLst/>
            <a:rect l="l" t="t" r="r" b="b"/>
            <a:pathLst>
              <a:path w="248412" h="330708">
                <a:moveTo>
                  <a:pt x="0" y="330708"/>
                </a:moveTo>
                <a:lnTo>
                  <a:pt x="0" y="0"/>
                </a:lnTo>
                <a:lnTo>
                  <a:pt x="248412" y="0"/>
                </a:lnTo>
                <a:lnTo>
                  <a:pt x="248412" y="330708"/>
                </a:lnTo>
                <a:lnTo>
                  <a:pt x="0" y="330708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968012" y="4637217"/>
            <a:ext cx="190500" cy="12192"/>
          </a:xfrm>
          <a:custGeom>
            <a:avLst/>
            <a:gdLst/>
            <a:ahLst/>
            <a:cxnLst/>
            <a:rect l="l" t="t" r="r" b="b"/>
            <a:pathLst>
              <a:path w="190500" h="12192">
                <a:moveTo>
                  <a:pt x="6095" y="6096"/>
                </a:moveTo>
                <a:lnTo>
                  <a:pt x="184403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968012" y="4675317"/>
            <a:ext cx="190500" cy="12192"/>
          </a:xfrm>
          <a:custGeom>
            <a:avLst/>
            <a:gdLst/>
            <a:ahLst/>
            <a:cxnLst/>
            <a:rect l="l" t="t" r="r" b="b"/>
            <a:pathLst>
              <a:path w="190500" h="12192">
                <a:moveTo>
                  <a:pt x="6095" y="6096"/>
                </a:moveTo>
                <a:lnTo>
                  <a:pt x="184403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968012" y="4847530"/>
            <a:ext cx="213360" cy="12192"/>
          </a:xfrm>
          <a:custGeom>
            <a:avLst/>
            <a:gdLst/>
            <a:ahLst/>
            <a:cxnLst/>
            <a:rect l="l" t="t" r="r" b="b"/>
            <a:pathLst>
              <a:path w="213360" h="12192">
                <a:moveTo>
                  <a:pt x="6095" y="6096"/>
                </a:moveTo>
                <a:lnTo>
                  <a:pt x="207264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968012" y="4873438"/>
            <a:ext cx="108203" cy="12191"/>
          </a:xfrm>
          <a:custGeom>
            <a:avLst/>
            <a:gdLst/>
            <a:ahLst/>
            <a:cxnLst/>
            <a:rect l="l" t="t" r="r" b="b"/>
            <a:pathLst>
              <a:path w="108203" h="12191">
                <a:moveTo>
                  <a:pt x="6095" y="6096"/>
                </a:moveTo>
                <a:lnTo>
                  <a:pt x="102107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989345" y="4689033"/>
            <a:ext cx="260604" cy="260604"/>
          </a:xfrm>
          <a:custGeom>
            <a:avLst/>
            <a:gdLst/>
            <a:ahLst/>
            <a:cxnLst/>
            <a:rect l="l" t="t" r="r" b="b"/>
            <a:pathLst>
              <a:path w="260604" h="260604">
                <a:moveTo>
                  <a:pt x="214262" y="46342"/>
                </a:moveTo>
                <a:lnTo>
                  <a:pt x="236525" y="77152"/>
                </a:lnTo>
                <a:lnTo>
                  <a:pt x="247650" y="112128"/>
                </a:lnTo>
                <a:lnTo>
                  <a:pt x="247650" y="148475"/>
                </a:lnTo>
                <a:lnTo>
                  <a:pt x="236525" y="183426"/>
                </a:lnTo>
                <a:lnTo>
                  <a:pt x="214262" y="214249"/>
                </a:lnTo>
                <a:lnTo>
                  <a:pt x="183451" y="236512"/>
                </a:lnTo>
                <a:lnTo>
                  <a:pt x="148488" y="247650"/>
                </a:lnTo>
                <a:lnTo>
                  <a:pt x="112141" y="247650"/>
                </a:lnTo>
                <a:lnTo>
                  <a:pt x="77165" y="236512"/>
                </a:lnTo>
                <a:lnTo>
                  <a:pt x="46342" y="214249"/>
                </a:lnTo>
                <a:lnTo>
                  <a:pt x="24079" y="183426"/>
                </a:lnTo>
                <a:lnTo>
                  <a:pt x="12954" y="148475"/>
                </a:lnTo>
                <a:lnTo>
                  <a:pt x="12954" y="112128"/>
                </a:lnTo>
                <a:lnTo>
                  <a:pt x="24079" y="77152"/>
                </a:lnTo>
                <a:lnTo>
                  <a:pt x="46342" y="46342"/>
                </a:lnTo>
                <a:lnTo>
                  <a:pt x="77165" y="24079"/>
                </a:lnTo>
                <a:lnTo>
                  <a:pt x="112141" y="12954"/>
                </a:lnTo>
                <a:lnTo>
                  <a:pt x="148488" y="12954"/>
                </a:lnTo>
                <a:lnTo>
                  <a:pt x="183451" y="24079"/>
                </a:lnTo>
                <a:lnTo>
                  <a:pt x="214262" y="46342"/>
                </a:lnTo>
                <a:close/>
              </a:path>
            </a:pathLst>
          </a:custGeom>
          <a:ln w="25908">
            <a:solidFill>
              <a:srgbClr val="E200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190517" y="4890201"/>
            <a:ext cx="118872" cy="118872"/>
          </a:xfrm>
          <a:custGeom>
            <a:avLst/>
            <a:gdLst/>
            <a:ahLst/>
            <a:cxnLst/>
            <a:rect l="l" t="t" r="r" b="b"/>
            <a:pathLst>
              <a:path w="118872" h="118872">
                <a:moveTo>
                  <a:pt x="12954" y="12954"/>
                </a:moveTo>
                <a:lnTo>
                  <a:pt x="105918" y="105918"/>
                </a:lnTo>
              </a:path>
            </a:pathLst>
          </a:custGeom>
          <a:ln w="25908">
            <a:solidFill>
              <a:srgbClr val="E200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670834" y="4512246"/>
            <a:ext cx="246888" cy="330708"/>
          </a:xfrm>
          <a:custGeom>
            <a:avLst/>
            <a:gdLst/>
            <a:ahLst/>
            <a:cxnLst/>
            <a:rect l="l" t="t" r="r" b="b"/>
            <a:pathLst>
              <a:path w="246888" h="330708">
                <a:moveTo>
                  <a:pt x="0" y="330708"/>
                </a:moveTo>
                <a:lnTo>
                  <a:pt x="0" y="0"/>
                </a:lnTo>
                <a:lnTo>
                  <a:pt x="246888" y="0"/>
                </a:lnTo>
                <a:lnTo>
                  <a:pt x="246888" y="330708"/>
                </a:lnTo>
                <a:lnTo>
                  <a:pt x="0" y="330708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695216" y="4553396"/>
            <a:ext cx="188976" cy="12192"/>
          </a:xfrm>
          <a:custGeom>
            <a:avLst/>
            <a:gdLst/>
            <a:ahLst/>
            <a:cxnLst/>
            <a:rect l="l" t="t" r="r" b="b"/>
            <a:pathLst>
              <a:path w="188976" h="12192">
                <a:moveTo>
                  <a:pt x="6096" y="6096"/>
                </a:moveTo>
                <a:lnTo>
                  <a:pt x="182880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695216" y="4591496"/>
            <a:ext cx="188976" cy="12192"/>
          </a:xfrm>
          <a:custGeom>
            <a:avLst/>
            <a:gdLst/>
            <a:ahLst/>
            <a:cxnLst/>
            <a:rect l="l" t="t" r="r" b="b"/>
            <a:pathLst>
              <a:path w="188976" h="12192">
                <a:moveTo>
                  <a:pt x="6096" y="6096"/>
                </a:moveTo>
                <a:lnTo>
                  <a:pt x="182880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95216" y="4629596"/>
            <a:ext cx="188976" cy="12192"/>
          </a:xfrm>
          <a:custGeom>
            <a:avLst/>
            <a:gdLst/>
            <a:ahLst/>
            <a:cxnLst/>
            <a:rect l="l" t="t" r="r" b="b"/>
            <a:pathLst>
              <a:path w="188976" h="12192">
                <a:moveTo>
                  <a:pt x="6096" y="6096"/>
                </a:moveTo>
                <a:lnTo>
                  <a:pt x="182880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695216" y="4669221"/>
            <a:ext cx="188976" cy="12192"/>
          </a:xfrm>
          <a:custGeom>
            <a:avLst/>
            <a:gdLst/>
            <a:ahLst/>
            <a:cxnLst/>
            <a:rect l="l" t="t" r="r" b="b"/>
            <a:pathLst>
              <a:path w="188976" h="12192">
                <a:moveTo>
                  <a:pt x="6096" y="6096"/>
                </a:moveTo>
                <a:lnTo>
                  <a:pt x="182880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695216" y="4707321"/>
            <a:ext cx="188976" cy="12192"/>
          </a:xfrm>
          <a:custGeom>
            <a:avLst/>
            <a:gdLst/>
            <a:ahLst/>
            <a:cxnLst/>
            <a:rect l="l" t="t" r="r" b="b"/>
            <a:pathLst>
              <a:path w="188976" h="12192">
                <a:moveTo>
                  <a:pt x="6096" y="6096"/>
                </a:moveTo>
                <a:lnTo>
                  <a:pt x="182880" y="6096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695216" y="4762184"/>
            <a:ext cx="112776" cy="12191"/>
          </a:xfrm>
          <a:custGeom>
            <a:avLst/>
            <a:gdLst/>
            <a:ahLst/>
            <a:cxnLst/>
            <a:rect l="l" t="t" r="r" b="b"/>
            <a:pathLst>
              <a:path w="112776" h="12191">
                <a:moveTo>
                  <a:pt x="6096" y="6095"/>
                </a:moveTo>
                <a:lnTo>
                  <a:pt x="106680" y="6095"/>
                </a:lnTo>
              </a:path>
            </a:pathLst>
          </a:custGeom>
          <a:ln w="1219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701314" y="4789614"/>
            <a:ext cx="76188" cy="12192"/>
          </a:xfrm>
          <a:custGeom>
            <a:avLst/>
            <a:gdLst/>
            <a:ahLst/>
            <a:cxnLst/>
            <a:rect l="l" t="t" r="r" b="b"/>
            <a:pathLst>
              <a:path w="76188" h="12192">
                <a:moveTo>
                  <a:pt x="0" y="12192"/>
                </a:moveTo>
                <a:lnTo>
                  <a:pt x="0" y="0"/>
                </a:lnTo>
                <a:lnTo>
                  <a:pt x="76188" y="0"/>
                </a:lnTo>
                <a:lnTo>
                  <a:pt x="76188" y="12192"/>
                </a:lnTo>
                <a:lnTo>
                  <a:pt x="0" y="12192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740937" y="4451288"/>
            <a:ext cx="260604" cy="262128"/>
          </a:xfrm>
          <a:custGeom>
            <a:avLst/>
            <a:gdLst/>
            <a:ahLst/>
            <a:cxnLst/>
            <a:rect l="l" t="t" r="r" b="b"/>
            <a:pathLst>
              <a:path w="260604" h="262128">
                <a:moveTo>
                  <a:pt x="46342" y="46558"/>
                </a:moveTo>
                <a:lnTo>
                  <a:pt x="77153" y="24155"/>
                </a:lnTo>
                <a:lnTo>
                  <a:pt x="112128" y="12954"/>
                </a:lnTo>
                <a:lnTo>
                  <a:pt x="148476" y="12954"/>
                </a:lnTo>
                <a:lnTo>
                  <a:pt x="183439" y="24155"/>
                </a:lnTo>
                <a:lnTo>
                  <a:pt x="214262" y="46558"/>
                </a:lnTo>
                <a:lnTo>
                  <a:pt x="236525" y="77571"/>
                </a:lnTo>
                <a:lnTo>
                  <a:pt x="247650" y="112763"/>
                </a:lnTo>
                <a:lnTo>
                  <a:pt x="247650" y="149352"/>
                </a:lnTo>
                <a:lnTo>
                  <a:pt x="236525" y="184543"/>
                </a:lnTo>
                <a:lnTo>
                  <a:pt x="214262" y="215557"/>
                </a:lnTo>
                <a:lnTo>
                  <a:pt x="183439" y="237960"/>
                </a:lnTo>
                <a:lnTo>
                  <a:pt x="148476" y="249174"/>
                </a:lnTo>
                <a:lnTo>
                  <a:pt x="112128" y="249174"/>
                </a:lnTo>
                <a:lnTo>
                  <a:pt x="77153" y="237960"/>
                </a:lnTo>
                <a:lnTo>
                  <a:pt x="46342" y="215557"/>
                </a:lnTo>
                <a:lnTo>
                  <a:pt x="24079" y="184543"/>
                </a:lnTo>
                <a:lnTo>
                  <a:pt x="12954" y="149352"/>
                </a:lnTo>
                <a:lnTo>
                  <a:pt x="12954" y="112763"/>
                </a:lnTo>
                <a:lnTo>
                  <a:pt x="24079" y="77571"/>
                </a:lnTo>
                <a:lnTo>
                  <a:pt x="46342" y="46558"/>
                </a:lnTo>
                <a:close/>
              </a:path>
            </a:pathLst>
          </a:custGeom>
          <a:ln w="25908">
            <a:solidFill>
              <a:srgbClr val="E200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942103" y="4393378"/>
            <a:ext cx="118873" cy="117348"/>
          </a:xfrm>
          <a:custGeom>
            <a:avLst/>
            <a:gdLst/>
            <a:ahLst/>
            <a:cxnLst/>
            <a:rect l="l" t="t" r="r" b="b"/>
            <a:pathLst>
              <a:path w="118873" h="117348">
                <a:moveTo>
                  <a:pt x="12954" y="104394"/>
                </a:moveTo>
                <a:lnTo>
                  <a:pt x="105919" y="12954"/>
                </a:lnTo>
              </a:path>
            </a:pathLst>
          </a:custGeom>
          <a:ln w="25908">
            <a:solidFill>
              <a:srgbClr val="E2001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591586" y="4862766"/>
            <a:ext cx="246888" cy="121920"/>
          </a:xfrm>
          <a:custGeom>
            <a:avLst/>
            <a:gdLst/>
            <a:ahLst/>
            <a:cxnLst/>
            <a:rect l="l" t="t" r="r" b="b"/>
            <a:pathLst>
              <a:path w="246888" h="121920">
                <a:moveTo>
                  <a:pt x="0" y="121920"/>
                </a:moveTo>
                <a:lnTo>
                  <a:pt x="0" y="0"/>
                </a:lnTo>
                <a:lnTo>
                  <a:pt x="246888" y="0"/>
                </a:lnTo>
                <a:lnTo>
                  <a:pt x="246888" y="121920"/>
                </a:lnTo>
                <a:lnTo>
                  <a:pt x="0" y="121920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88538" y="4621976"/>
            <a:ext cx="65532" cy="274320"/>
          </a:xfrm>
          <a:custGeom>
            <a:avLst/>
            <a:gdLst/>
            <a:ahLst/>
            <a:cxnLst/>
            <a:rect l="l" t="t" r="r" b="b"/>
            <a:pathLst>
              <a:path w="65532" h="274320">
                <a:moveTo>
                  <a:pt x="32766" y="32766"/>
                </a:moveTo>
                <a:lnTo>
                  <a:pt x="32766" y="241554"/>
                </a:lnTo>
              </a:path>
            </a:pathLst>
          </a:custGeom>
          <a:ln w="65532">
            <a:solidFill>
              <a:srgbClr val="1A17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34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7972" y="4841432"/>
            <a:ext cx="240793" cy="242316"/>
          </a:xfrm>
          <a:prstGeom prst="rect">
            <a:avLst/>
          </a:prstGeom>
        </p:spPr>
      </p:pic>
      <p:sp>
        <p:nvSpPr>
          <p:cNvPr id="135" name="text 1"/>
          <p:cNvSpPr txBox="1"/>
          <p:nvPr/>
        </p:nvSpPr>
        <p:spPr>
          <a:xfrm>
            <a:off x="6470774" y="4535474"/>
            <a:ext cx="156891" cy="629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50" b="1" spc="10" dirty="0">
                <a:solidFill>
                  <a:srgbClr val="1A171C"/>
                </a:solidFill>
                <a:latin typeface="Arial"/>
                <a:cs typeface="Arial"/>
              </a:rPr>
              <a:t>Лот #1</a:t>
            </a:r>
            <a:endParaRPr sz="300">
              <a:latin typeface="Arial"/>
              <a:cs typeface="Arial"/>
            </a:endParaRPr>
          </a:p>
        </p:txBody>
      </p:sp>
      <p:sp>
        <p:nvSpPr>
          <p:cNvPr id="136" name="text 1"/>
          <p:cNvSpPr txBox="1"/>
          <p:nvPr/>
        </p:nvSpPr>
        <p:spPr>
          <a:xfrm>
            <a:off x="7044343" y="4498284"/>
            <a:ext cx="156982" cy="629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50" b="1" spc="10" dirty="0">
                <a:solidFill>
                  <a:srgbClr val="1A171C"/>
                </a:solidFill>
                <a:latin typeface="Arial"/>
                <a:cs typeface="Arial"/>
              </a:rPr>
              <a:t>Лот #3</a:t>
            </a:r>
            <a:endParaRPr sz="300">
              <a:latin typeface="Arial"/>
              <a:cs typeface="Arial"/>
            </a:endParaRPr>
          </a:p>
        </p:txBody>
      </p:sp>
      <p:sp>
        <p:nvSpPr>
          <p:cNvPr id="137" name="text 1"/>
          <p:cNvSpPr txBox="1"/>
          <p:nvPr/>
        </p:nvSpPr>
        <p:spPr>
          <a:xfrm>
            <a:off x="6767567" y="4424131"/>
            <a:ext cx="156891" cy="629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50" b="1" spc="10" dirty="0">
                <a:solidFill>
                  <a:srgbClr val="1A171C"/>
                </a:solidFill>
                <a:latin typeface="Arial"/>
                <a:cs typeface="Arial"/>
              </a:rPr>
              <a:t>Лот #2</a:t>
            </a:r>
            <a:endParaRPr sz="3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840651" y="4627613"/>
            <a:ext cx="292811" cy="392227"/>
          </a:xfrm>
          <a:custGeom>
            <a:avLst/>
            <a:gdLst/>
            <a:ahLst/>
            <a:cxnLst/>
            <a:rect l="l" t="t" r="r" b="b"/>
            <a:pathLst>
              <a:path w="292811" h="392227">
                <a:moveTo>
                  <a:pt x="0" y="392227"/>
                </a:moveTo>
                <a:lnTo>
                  <a:pt x="0" y="0"/>
                </a:lnTo>
                <a:lnTo>
                  <a:pt x="292811" y="0"/>
                </a:lnTo>
                <a:lnTo>
                  <a:pt x="292811" y="392227"/>
                </a:lnTo>
                <a:lnTo>
                  <a:pt x="0" y="392227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69570" y="4676406"/>
            <a:ext cx="224129" cy="14465"/>
          </a:xfrm>
          <a:custGeom>
            <a:avLst/>
            <a:gdLst/>
            <a:ahLst/>
            <a:cxnLst/>
            <a:rect l="l" t="t" r="r" b="b"/>
            <a:pathLst>
              <a:path w="224129" h="14465">
                <a:moveTo>
                  <a:pt x="7232" y="7233"/>
                </a:moveTo>
                <a:lnTo>
                  <a:pt x="216896" y="7233"/>
                </a:lnTo>
              </a:path>
            </a:pathLst>
          </a:custGeom>
          <a:ln w="14465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869570" y="4721594"/>
            <a:ext cx="224129" cy="14465"/>
          </a:xfrm>
          <a:custGeom>
            <a:avLst/>
            <a:gdLst/>
            <a:ahLst/>
            <a:cxnLst/>
            <a:rect l="l" t="t" r="r" b="b"/>
            <a:pathLst>
              <a:path w="224129" h="14465">
                <a:moveTo>
                  <a:pt x="7232" y="7233"/>
                </a:moveTo>
                <a:lnTo>
                  <a:pt x="216896" y="7233"/>
                </a:lnTo>
              </a:path>
            </a:pathLst>
          </a:custGeom>
          <a:ln w="14465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69570" y="4768593"/>
            <a:ext cx="224129" cy="14465"/>
          </a:xfrm>
          <a:custGeom>
            <a:avLst/>
            <a:gdLst/>
            <a:ahLst/>
            <a:cxnLst/>
            <a:rect l="l" t="t" r="r" b="b"/>
            <a:pathLst>
              <a:path w="224129" h="14465">
                <a:moveTo>
                  <a:pt x="7232" y="7233"/>
                </a:moveTo>
                <a:lnTo>
                  <a:pt x="216896" y="7233"/>
                </a:lnTo>
              </a:path>
            </a:pathLst>
          </a:custGeom>
          <a:ln w="14465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869570" y="4813781"/>
            <a:ext cx="224129" cy="14465"/>
          </a:xfrm>
          <a:custGeom>
            <a:avLst/>
            <a:gdLst/>
            <a:ahLst/>
            <a:cxnLst/>
            <a:rect l="l" t="t" r="r" b="b"/>
            <a:pathLst>
              <a:path w="224129" h="14465">
                <a:moveTo>
                  <a:pt x="7232" y="7233"/>
                </a:moveTo>
                <a:lnTo>
                  <a:pt x="216896" y="7233"/>
                </a:lnTo>
              </a:path>
            </a:pathLst>
          </a:custGeom>
          <a:ln w="14465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869570" y="4858963"/>
            <a:ext cx="224129" cy="14465"/>
          </a:xfrm>
          <a:custGeom>
            <a:avLst/>
            <a:gdLst/>
            <a:ahLst/>
            <a:cxnLst/>
            <a:rect l="l" t="t" r="r" b="b"/>
            <a:pathLst>
              <a:path w="224129" h="14465">
                <a:moveTo>
                  <a:pt x="7232" y="7232"/>
                </a:moveTo>
                <a:lnTo>
                  <a:pt x="216896" y="7232"/>
                </a:lnTo>
              </a:path>
            </a:pathLst>
          </a:custGeom>
          <a:ln w="14465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876796" y="4925847"/>
            <a:ext cx="86766" cy="14465"/>
          </a:xfrm>
          <a:custGeom>
            <a:avLst/>
            <a:gdLst/>
            <a:ahLst/>
            <a:cxnLst/>
            <a:rect l="l" t="t" r="r" b="b"/>
            <a:pathLst>
              <a:path w="86766" h="14465">
                <a:moveTo>
                  <a:pt x="0" y="14466"/>
                </a:moveTo>
                <a:lnTo>
                  <a:pt x="0" y="0"/>
                </a:lnTo>
                <a:lnTo>
                  <a:pt x="86766" y="0"/>
                </a:lnTo>
                <a:lnTo>
                  <a:pt x="86766" y="14466"/>
                </a:lnTo>
                <a:lnTo>
                  <a:pt x="0" y="14466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876796" y="4956569"/>
            <a:ext cx="56032" cy="14465"/>
          </a:xfrm>
          <a:custGeom>
            <a:avLst/>
            <a:gdLst/>
            <a:ahLst/>
            <a:cxnLst/>
            <a:rect l="l" t="t" r="r" b="b"/>
            <a:pathLst>
              <a:path w="56032" h="14465">
                <a:moveTo>
                  <a:pt x="0" y="14465"/>
                </a:moveTo>
                <a:lnTo>
                  <a:pt x="0" y="0"/>
                </a:lnTo>
                <a:lnTo>
                  <a:pt x="56032" y="0"/>
                </a:lnTo>
                <a:lnTo>
                  <a:pt x="56032" y="14465"/>
                </a:lnTo>
                <a:lnTo>
                  <a:pt x="0" y="14465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74371" y="4614951"/>
            <a:ext cx="153631" cy="325348"/>
          </a:xfrm>
          <a:custGeom>
            <a:avLst/>
            <a:gdLst/>
            <a:ahLst/>
            <a:cxnLst/>
            <a:rect l="l" t="t" r="r" b="b"/>
            <a:pathLst>
              <a:path w="153631" h="325348">
                <a:moveTo>
                  <a:pt x="0" y="325349"/>
                </a:moveTo>
                <a:lnTo>
                  <a:pt x="0" y="0"/>
                </a:lnTo>
                <a:lnTo>
                  <a:pt x="153631" y="0"/>
                </a:lnTo>
                <a:lnTo>
                  <a:pt x="153631" y="325349"/>
                </a:lnTo>
                <a:lnTo>
                  <a:pt x="0" y="325349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638218" y="4546271"/>
            <a:ext cx="368718" cy="74104"/>
          </a:xfrm>
          <a:custGeom>
            <a:avLst/>
            <a:gdLst/>
            <a:ahLst/>
            <a:cxnLst/>
            <a:rect l="l" t="t" r="r" b="b"/>
            <a:pathLst>
              <a:path w="368718" h="74104">
                <a:moveTo>
                  <a:pt x="37052" y="37052"/>
                </a:moveTo>
                <a:lnTo>
                  <a:pt x="331666" y="37052"/>
                </a:lnTo>
              </a:path>
            </a:pathLst>
          </a:custGeom>
          <a:ln w="74104">
            <a:solidFill>
              <a:srgbClr val="1A17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508077" y="4952962"/>
            <a:ext cx="294627" cy="99415"/>
          </a:xfrm>
          <a:custGeom>
            <a:avLst/>
            <a:gdLst/>
            <a:ahLst/>
            <a:cxnLst/>
            <a:rect l="l" t="t" r="r" b="b"/>
            <a:pathLst>
              <a:path w="294627" h="99415">
                <a:moveTo>
                  <a:pt x="0" y="99415"/>
                </a:moveTo>
                <a:lnTo>
                  <a:pt x="0" y="0"/>
                </a:lnTo>
                <a:lnTo>
                  <a:pt x="294627" y="0"/>
                </a:lnTo>
                <a:lnTo>
                  <a:pt x="294627" y="99415"/>
                </a:lnTo>
                <a:lnTo>
                  <a:pt x="0" y="99415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508077" y="4661954"/>
            <a:ext cx="153632" cy="291008"/>
          </a:xfrm>
          <a:custGeom>
            <a:avLst/>
            <a:gdLst/>
            <a:ahLst/>
            <a:cxnLst/>
            <a:rect l="l" t="t" r="r" b="b"/>
            <a:pathLst>
              <a:path w="153632" h="291008">
                <a:moveTo>
                  <a:pt x="0" y="291008"/>
                </a:moveTo>
                <a:lnTo>
                  <a:pt x="0" y="0"/>
                </a:lnTo>
                <a:lnTo>
                  <a:pt x="153632" y="0"/>
                </a:lnTo>
                <a:lnTo>
                  <a:pt x="153632" y="291008"/>
                </a:lnTo>
                <a:lnTo>
                  <a:pt x="0" y="291008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15938" y="4591456"/>
            <a:ext cx="72301" cy="14466"/>
          </a:xfrm>
          <a:custGeom>
            <a:avLst/>
            <a:gdLst/>
            <a:ahLst/>
            <a:cxnLst/>
            <a:rect l="l" t="t" r="r" b="b"/>
            <a:pathLst>
              <a:path w="72301" h="14466">
                <a:moveTo>
                  <a:pt x="0" y="14466"/>
                </a:moveTo>
                <a:lnTo>
                  <a:pt x="0" y="0"/>
                </a:lnTo>
                <a:lnTo>
                  <a:pt x="72301" y="0"/>
                </a:lnTo>
                <a:lnTo>
                  <a:pt x="72301" y="14466"/>
                </a:lnTo>
                <a:lnTo>
                  <a:pt x="0" y="14466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715938" y="4636643"/>
            <a:ext cx="72301" cy="16269"/>
          </a:xfrm>
          <a:custGeom>
            <a:avLst/>
            <a:gdLst/>
            <a:ahLst/>
            <a:cxnLst/>
            <a:rect l="l" t="t" r="r" b="b"/>
            <a:pathLst>
              <a:path w="72301" h="16269">
                <a:moveTo>
                  <a:pt x="0" y="16269"/>
                </a:moveTo>
                <a:lnTo>
                  <a:pt x="0" y="0"/>
                </a:lnTo>
                <a:lnTo>
                  <a:pt x="72301" y="0"/>
                </a:lnTo>
                <a:lnTo>
                  <a:pt x="72301" y="16269"/>
                </a:lnTo>
                <a:lnTo>
                  <a:pt x="0" y="16269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715938" y="4683646"/>
            <a:ext cx="72301" cy="14465"/>
          </a:xfrm>
          <a:custGeom>
            <a:avLst/>
            <a:gdLst/>
            <a:ahLst/>
            <a:cxnLst/>
            <a:rect l="l" t="t" r="r" b="b"/>
            <a:pathLst>
              <a:path w="72301" h="14465">
                <a:moveTo>
                  <a:pt x="0" y="14465"/>
                </a:moveTo>
                <a:lnTo>
                  <a:pt x="0" y="0"/>
                </a:lnTo>
                <a:lnTo>
                  <a:pt x="72301" y="0"/>
                </a:lnTo>
                <a:lnTo>
                  <a:pt x="72301" y="14465"/>
                </a:lnTo>
                <a:lnTo>
                  <a:pt x="0" y="14465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715938" y="4728832"/>
            <a:ext cx="72301" cy="14466"/>
          </a:xfrm>
          <a:custGeom>
            <a:avLst/>
            <a:gdLst/>
            <a:ahLst/>
            <a:cxnLst/>
            <a:rect l="l" t="t" r="r" b="b"/>
            <a:pathLst>
              <a:path w="72301" h="14466">
                <a:moveTo>
                  <a:pt x="0" y="14466"/>
                </a:moveTo>
                <a:lnTo>
                  <a:pt x="0" y="0"/>
                </a:lnTo>
                <a:lnTo>
                  <a:pt x="72301" y="0"/>
                </a:lnTo>
                <a:lnTo>
                  <a:pt x="72301" y="14466"/>
                </a:lnTo>
                <a:lnTo>
                  <a:pt x="0" y="14466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715938" y="4774019"/>
            <a:ext cx="72301" cy="16268"/>
          </a:xfrm>
          <a:custGeom>
            <a:avLst/>
            <a:gdLst/>
            <a:ahLst/>
            <a:cxnLst/>
            <a:rect l="l" t="t" r="r" b="b"/>
            <a:pathLst>
              <a:path w="72301" h="16268">
                <a:moveTo>
                  <a:pt x="0" y="16268"/>
                </a:moveTo>
                <a:lnTo>
                  <a:pt x="0" y="0"/>
                </a:lnTo>
                <a:lnTo>
                  <a:pt x="72301" y="0"/>
                </a:lnTo>
                <a:lnTo>
                  <a:pt x="72301" y="16268"/>
                </a:lnTo>
                <a:lnTo>
                  <a:pt x="0" y="16268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715938" y="4819205"/>
            <a:ext cx="37960" cy="16268"/>
          </a:xfrm>
          <a:custGeom>
            <a:avLst/>
            <a:gdLst/>
            <a:ahLst/>
            <a:cxnLst/>
            <a:rect l="l" t="t" r="r" b="b"/>
            <a:pathLst>
              <a:path w="37960" h="16268">
                <a:moveTo>
                  <a:pt x="0" y="16269"/>
                </a:moveTo>
                <a:lnTo>
                  <a:pt x="0" y="0"/>
                </a:lnTo>
                <a:lnTo>
                  <a:pt x="37960" y="0"/>
                </a:lnTo>
                <a:lnTo>
                  <a:pt x="37960" y="16269"/>
                </a:lnTo>
                <a:lnTo>
                  <a:pt x="0" y="16269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551447" y="4705337"/>
            <a:ext cx="70498" cy="14465"/>
          </a:xfrm>
          <a:custGeom>
            <a:avLst/>
            <a:gdLst/>
            <a:ahLst/>
            <a:cxnLst/>
            <a:rect l="l" t="t" r="r" b="b"/>
            <a:pathLst>
              <a:path w="70498" h="14465">
                <a:moveTo>
                  <a:pt x="0" y="14465"/>
                </a:moveTo>
                <a:lnTo>
                  <a:pt x="0" y="0"/>
                </a:lnTo>
                <a:lnTo>
                  <a:pt x="70498" y="0"/>
                </a:lnTo>
                <a:lnTo>
                  <a:pt x="70498" y="14465"/>
                </a:lnTo>
                <a:lnTo>
                  <a:pt x="0" y="14465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551447" y="4750524"/>
            <a:ext cx="70498" cy="16269"/>
          </a:xfrm>
          <a:custGeom>
            <a:avLst/>
            <a:gdLst/>
            <a:ahLst/>
            <a:cxnLst/>
            <a:rect l="l" t="t" r="r" b="b"/>
            <a:pathLst>
              <a:path w="70498" h="16269">
                <a:moveTo>
                  <a:pt x="0" y="16269"/>
                </a:moveTo>
                <a:lnTo>
                  <a:pt x="0" y="0"/>
                </a:lnTo>
                <a:lnTo>
                  <a:pt x="70498" y="0"/>
                </a:lnTo>
                <a:lnTo>
                  <a:pt x="70498" y="16269"/>
                </a:lnTo>
                <a:lnTo>
                  <a:pt x="0" y="16269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51447" y="4797514"/>
            <a:ext cx="70498" cy="14465"/>
          </a:xfrm>
          <a:custGeom>
            <a:avLst/>
            <a:gdLst/>
            <a:ahLst/>
            <a:cxnLst/>
            <a:rect l="l" t="t" r="r" b="b"/>
            <a:pathLst>
              <a:path w="70498" h="14465">
                <a:moveTo>
                  <a:pt x="0" y="14465"/>
                </a:moveTo>
                <a:lnTo>
                  <a:pt x="0" y="0"/>
                </a:lnTo>
                <a:lnTo>
                  <a:pt x="70498" y="0"/>
                </a:lnTo>
                <a:lnTo>
                  <a:pt x="70498" y="14465"/>
                </a:lnTo>
                <a:lnTo>
                  <a:pt x="0" y="14465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1447" y="4842700"/>
            <a:ext cx="70498" cy="14465"/>
          </a:xfrm>
          <a:custGeom>
            <a:avLst/>
            <a:gdLst/>
            <a:ahLst/>
            <a:cxnLst/>
            <a:rect l="l" t="t" r="r" b="b"/>
            <a:pathLst>
              <a:path w="70498" h="14465">
                <a:moveTo>
                  <a:pt x="0" y="14466"/>
                </a:moveTo>
                <a:lnTo>
                  <a:pt x="0" y="0"/>
                </a:lnTo>
                <a:lnTo>
                  <a:pt x="70498" y="0"/>
                </a:lnTo>
                <a:lnTo>
                  <a:pt x="70498" y="14466"/>
                </a:lnTo>
                <a:lnTo>
                  <a:pt x="0" y="14466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551447" y="4887887"/>
            <a:ext cx="70498" cy="16269"/>
          </a:xfrm>
          <a:custGeom>
            <a:avLst/>
            <a:gdLst/>
            <a:ahLst/>
            <a:cxnLst/>
            <a:rect l="l" t="t" r="r" b="b"/>
            <a:pathLst>
              <a:path w="70498" h="16269">
                <a:moveTo>
                  <a:pt x="0" y="16269"/>
                </a:moveTo>
                <a:lnTo>
                  <a:pt x="0" y="0"/>
                </a:lnTo>
                <a:lnTo>
                  <a:pt x="70498" y="0"/>
                </a:lnTo>
                <a:lnTo>
                  <a:pt x="70498" y="16269"/>
                </a:lnTo>
                <a:lnTo>
                  <a:pt x="0" y="16269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551447" y="4934890"/>
            <a:ext cx="37960" cy="14452"/>
          </a:xfrm>
          <a:custGeom>
            <a:avLst/>
            <a:gdLst/>
            <a:ahLst/>
            <a:cxnLst/>
            <a:rect l="l" t="t" r="r" b="b"/>
            <a:pathLst>
              <a:path w="37960" h="14452">
                <a:moveTo>
                  <a:pt x="0" y="14452"/>
                </a:moveTo>
                <a:lnTo>
                  <a:pt x="0" y="0"/>
                </a:lnTo>
                <a:lnTo>
                  <a:pt x="37961" y="0"/>
                </a:lnTo>
                <a:lnTo>
                  <a:pt x="37961" y="14452"/>
                </a:lnTo>
                <a:lnTo>
                  <a:pt x="0" y="14452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164197" y="4971034"/>
            <a:ext cx="37960" cy="19875"/>
          </a:xfrm>
          <a:custGeom>
            <a:avLst/>
            <a:gdLst/>
            <a:ahLst/>
            <a:cxnLst/>
            <a:rect l="l" t="t" r="r" b="b"/>
            <a:pathLst>
              <a:path w="37960" h="19875">
                <a:moveTo>
                  <a:pt x="0" y="19875"/>
                </a:moveTo>
                <a:lnTo>
                  <a:pt x="0" y="0"/>
                </a:lnTo>
                <a:lnTo>
                  <a:pt x="37960" y="0"/>
                </a:lnTo>
                <a:lnTo>
                  <a:pt x="37960" y="19875"/>
                </a:lnTo>
                <a:lnTo>
                  <a:pt x="0" y="19875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164197" y="5008994"/>
            <a:ext cx="37960" cy="21692"/>
          </a:xfrm>
          <a:custGeom>
            <a:avLst/>
            <a:gdLst/>
            <a:ahLst/>
            <a:cxnLst/>
            <a:rect l="l" t="t" r="r" b="b"/>
            <a:pathLst>
              <a:path w="37960" h="21692">
                <a:moveTo>
                  <a:pt x="0" y="21692"/>
                </a:moveTo>
                <a:lnTo>
                  <a:pt x="0" y="0"/>
                </a:lnTo>
                <a:lnTo>
                  <a:pt x="37960" y="0"/>
                </a:lnTo>
                <a:lnTo>
                  <a:pt x="37960" y="21692"/>
                </a:lnTo>
                <a:lnTo>
                  <a:pt x="0" y="21692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896687" y="5046950"/>
            <a:ext cx="318122" cy="23495"/>
          </a:xfrm>
          <a:custGeom>
            <a:avLst/>
            <a:gdLst/>
            <a:ahLst/>
            <a:cxnLst/>
            <a:rect l="l" t="t" r="r" b="b"/>
            <a:pathLst>
              <a:path w="318122" h="23495">
                <a:moveTo>
                  <a:pt x="11747" y="11748"/>
                </a:moveTo>
                <a:lnTo>
                  <a:pt x="306374" y="11748"/>
                </a:lnTo>
              </a:path>
            </a:pathLst>
          </a:custGeom>
          <a:ln w="23495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164197" y="4933074"/>
            <a:ext cx="37960" cy="19875"/>
          </a:xfrm>
          <a:custGeom>
            <a:avLst/>
            <a:gdLst/>
            <a:ahLst/>
            <a:cxnLst/>
            <a:rect l="l" t="t" r="r" b="b"/>
            <a:pathLst>
              <a:path w="37960" h="19875">
                <a:moveTo>
                  <a:pt x="0" y="19875"/>
                </a:moveTo>
                <a:lnTo>
                  <a:pt x="0" y="0"/>
                </a:lnTo>
                <a:lnTo>
                  <a:pt x="37960" y="0"/>
                </a:lnTo>
                <a:lnTo>
                  <a:pt x="37960" y="19875"/>
                </a:lnTo>
                <a:lnTo>
                  <a:pt x="0" y="19875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164197" y="4895113"/>
            <a:ext cx="37960" cy="21691"/>
          </a:xfrm>
          <a:custGeom>
            <a:avLst/>
            <a:gdLst/>
            <a:ahLst/>
            <a:cxnLst/>
            <a:rect l="l" t="t" r="r" b="b"/>
            <a:pathLst>
              <a:path w="37960" h="21691">
                <a:moveTo>
                  <a:pt x="0" y="21692"/>
                </a:moveTo>
                <a:lnTo>
                  <a:pt x="0" y="0"/>
                </a:lnTo>
                <a:lnTo>
                  <a:pt x="37960" y="0"/>
                </a:lnTo>
                <a:lnTo>
                  <a:pt x="37960" y="21692"/>
                </a:lnTo>
                <a:lnTo>
                  <a:pt x="0" y="21692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164197" y="4857166"/>
            <a:ext cx="37960" cy="21691"/>
          </a:xfrm>
          <a:custGeom>
            <a:avLst/>
            <a:gdLst/>
            <a:ahLst/>
            <a:cxnLst/>
            <a:rect l="l" t="t" r="r" b="b"/>
            <a:pathLst>
              <a:path w="37960" h="21691">
                <a:moveTo>
                  <a:pt x="0" y="21691"/>
                </a:moveTo>
                <a:lnTo>
                  <a:pt x="0" y="0"/>
                </a:lnTo>
                <a:lnTo>
                  <a:pt x="37960" y="0"/>
                </a:lnTo>
                <a:lnTo>
                  <a:pt x="37960" y="21691"/>
                </a:lnTo>
                <a:lnTo>
                  <a:pt x="0" y="21691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164197" y="4819205"/>
            <a:ext cx="37960" cy="19875"/>
          </a:xfrm>
          <a:custGeom>
            <a:avLst/>
            <a:gdLst/>
            <a:ahLst/>
            <a:cxnLst/>
            <a:rect l="l" t="t" r="r" b="b"/>
            <a:pathLst>
              <a:path w="37960" h="19875">
                <a:moveTo>
                  <a:pt x="0" y="19876"/>
                </a:moveTo>
                <a:lnTo>
                  <a:pt x="0" y="0"/>
                </a:lnTo>
                <a:lnTo>
                  <a:pt x="37960" y="0"/>
                </a:lnTo>
                <a:lnTo>
                  <a:pt x="37960" y="19876"/>
                </a:lnTo>
                <a:lnTo>
                  <a:pt x="0" y="19876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164197" y="4781245"/>
            <a:ext cx="37960" cy="19876"/>
          </a:xfrm>
          <a:custGeom>
            <a:avLst/>
            <a:gdLst/>
            <a:ahLst/>
            <a:cxnLst/>
            <a:rect l="l" t="t" r="r" b="b"/>
            <a:pathLst>
              <a:path w="37960" h="19876">
                <a:moveTo>
                  <a:pt x="0" y="19876"/>
                </a:moveTo>
                <a:lnTo>
                  <a:pt x="0" y="0"/>
                </a:lnTo>
                <a:lnTo>
                  <a:pt x="37960" y="0"/>
                </a:lnTo>
                <a:lnTo>
                  <a:pt x="37960" y="19876"/>
                </a:lnTo>
                <a:lnTo>
                  <a:pt x="0" y="19876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164197" y="4743285"/>
            <a:ext cx="37960" cy="21691"/>
          </a:xfrm>
          <a:custGeom>
            <a:avLst/>
            <a:gdLst/>
            <a:ahLst/>
            <a:cxnLst/>
            <a:rect l="l" t="t" r="r" b="b"/>
            <a:pathLst>
              <a:path w="37960" h="21691">
                <a:moveTo>
                  <a:pt x="0" y="21691"/>
                </a:moveTo>
                <a:lnTo>
                  <a:pt x="0" y="0"/>
                </a:lnTo>
                <a:lnTo>
                  <a:pt x="37960" y="0"/>
                </a:lnTo>
                <a:lnTo>
                  <a:pt x="37960" y="21691"/>
                </a:lnTo>
                <a:lnTo>
                  <a:pt x="0" y="21691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164197" y="4705337"/>
            <a:ext cx="37960" cy="19876"/>
          </a:xfrm>
          <a:custGeom>
            <a:avLst/>
            <a:gdLst/>
            <a:ahLst/>
            <a:cxnLst/>
            <a:rect l="l" t="t" r="r" b="b"/>
            <a:pathLst>
              <a:path w="37960" h="19876">
                <a:moveTo>
                  <a:pt x="0" y="19876"/>
                </a:moveTo>
                <a:lnTo>
                  <a:pt x="0" y="0"/>
                </a:lnTo>
                <a:lnTo>
                  <a:pt x="37960" y="0"/>
                </a:lnTo>
                <a:lnTo>
                  <a:pt x="37960" y="19876"/>
                </a:lnTo>
                <a:lnTo>
                  <a:pt x="0" y="19876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55068" y="4616761"/>
            <a:ext cx="3620" cy="28931"/>
          </a:xfrm>
          <a:custGeom>
            <a:avLst/>
            <a:gdLst/>
            <a:ahLst/>
            <a:cxnLst/>
            <a:rect l="l" t="t" r="r" b="b"/>
            <a:pathLst>
              <a:path w="3620" h="28931">
                <a:moveTo>
                  <a:pt x="1810" y="1810"/>
                </a:moveTo>
                <a:lnTo>
                  <a:pt x="1810" y="27121"/>
                </a:lnTo>
              </a:path>
            </a:pathLst>
          </a:custGeom>
          <a:ln w="3619">
            <a:solidFill>
              <a:srgbClr val="1A17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813538" y="4506503"/>
            <a:ext cx="3620" cy="28930"/>
          </a:xfrm>
          <a:custGeom>
            <a:avLst/>
            <a:gdLst/>
            <a:ahLst/>
            <a:cxnLst/>
            <a:rect l="l" t="t" r="r" b="b"/>
            <a:pathLst>
              <a:path w="3620" h="28930">
                <a:moveTo>
                  <a:pt x="1810" y="1810"/>
                </a:moveTo>
                <a:lnTo>
                  <a:pt x="1810" y="27121"/>
                </a:lnTo>
              </a:path>
            </a:pathLst>
          </a:custGeom>
          <a:ln w="3619">
            <a:solidFill>
              <a:srgbClr val="1A17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030437" y="4584230"/>
            <a:ext cx="3619" cy="28918"/>
          </a:xfrm>
          <a:custGeom>
            <a:avLst/>
            <a:gdLst/>
            <a:ahLst/>
            <a:cxnLst/>
            <a:rect l="l" t="t" r="r" b="b"/>
            <a:pathLst>
              <a:path w="3619" h="28918">
                <a:moveTo>
                  <a:pt x="1809" y="1810"/>
                </a:moveTo>
                <a:lnTo>
                  <a:pt x="1809" y="27108"/>
                </a:lnTo>
              </a:path>
            </a:pathLst>
          </a:custGeom>
          <a:ln w="3619">
            <a:solidFill>
              <a:srgbClr val="1A171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413163" y="4468736"/>
            <a:ext cx="375361" cy="502793"/>
          </a:xfrm>
          <a:custGeom>
            <a:avLst/>
            <a:gdLst/>
            <a:ahLst/>
            <a:cxnLst/>
            <a:rect l="l" t="t" r="r" b="b"/>
            <a:pathLst>
              <a:path w="375361" h="502793">
                <a:moveTo>
                  <a:pt x="0" y="502793"/>
                </a:moveTo>
                <a:lnTo>
                  <a:pt x="0" y="0"/>
                </a:lnTo>
                <a:lnTo>
                  <a:pt x="375361" y="0"/>
                </a:lnTo>
                <a:lnTo>
                  <a:pt x="375361" y="502793"/>
                </a:lnTo>
                <a:lnTo>
                  <a:pt x="0" y="502793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450232" y="4531289"/>
            <a:ext cx="287325" cy="18542"/>
          </a:xfrm>
          <a:custGeom>
            <a:avLst/>
            <a:gdLst/>
            <a:ahLst/>
            <a:cxnLst/>
            <a:rect l="l" t="t" r="r" b="b"/>
            <a:pathLst>
              <a:path w="287325" h="18542">
                <a:moveTo>
                  <a:pt x="9272" y="9271"/>
                </a:moveTo>
                <a:lnTo>
                  <a:pt x="278054" y="9271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450232" y="4589214"/>
            <a:ext cx="287325" cy="18541"/>
          </a:xfrm>
          <a:custGeom>
            <a:avLst/>
            <a:gdLst/>
            <a:ahLst/>
            <a:cxnLst/>
            <a:rect l="l" t="t" r="r" b="b"/>
            <a:pathLst>
              <a:path w="287325" h="18541">
                <a:moveTo>
                  <a:pt x="9272" y="9270"/>
                </a:moveTo>
                <a:lnTo>
                  <a:pt x="278054" y="9270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450232" y="4649459"/>
            <a:ext cx="287325" cy="18541"/>
          </a:xfrm>
          <a:custGeom>
            <a:avLst/>
            <a:gdLst/>
            <a:ahLst/>
            <a:cxnLst/>
            <a:rect l="l" t="t" r="r" b="b"/>
            <a:pathLst>
              <a:path w="287325" h="18541">
                <a:moveTo>
                  <a:pt x="9272" y="9270"/>
                </a:moveTo>
                <a:lnTo>
                  <a:pt x="278054" y="9270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450232" y="4707383"/>
            <a:ext cx="287325" cy="18541"/>
          </a:xfrm>
          <a:custGeom>
            <a:avLst/>
            <a:gdLst/>
            <a:ahLst/>
            <a:cxnLst/>
            <a:rect l="l" t="t" r="r" b="b"/>
            <a:pathLst>
              <a:path w="287325" h="18541">
                <a:moveTo>
                  <a:pt x="9272" y="9271"/>
                </a:moveTo>
                <a:lnTo>
                  <a:pt x="278054" y="9271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450232" y="4765309"/>
            <a:ext cx="287325" cy="18541"/>
          </a:xfrm>
          <a:custGeom>
            <a:avLst/>
            <a:gdLst/>
            <a:ahLst/>
            <a:cxnLst/>
            <a:rect l="l" t="t" r="r" b="b"/>
            <a:pathLst>
              <a:path w="287325" h="18541">
                <a:moveTo>
                  <a:pt x="9272" y="9271"/>
                </a:moveTo>
                <a:lnTo>
                  <a:pt x="278054" y="9271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459505" y="4848733"/>
            <a:ext cx="111213" cy="20853"/>
          </a:xfrm>
          <a:custGeom>
            <a:avLst/>
            <a:gdLst/>
            <a:ahLst/>
            <a:cxnLst/>
            <a:rect l="l" t="t" r="r" b="b"/>
            <a:pathLst>
              <a:path w="111213" h="20853">
                <a:moveTo>
                  <a:pt x="0" y="20853"/>
                </a:moveTo>
                <a:lnTo>
                  <a:pt x="0" y="0"/>
                </a:lnTo>
                <a:lnTo>
                  <a:pt x="111214" y="0"/>
                </a:lnTo>
                <a:lnTo>
                  <a:pt x="111214" y="20853"/>
                </a:lnTo>
                <a:lnTo>
                  <a:pt x="0" y="20853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59505" y="4890427"/>
            <a:ext cx="71831" cy="18542"/>
          </a:xfrm>
          <a:custGeom>
            <a:avLst/>
            <a:gdLst/>
            <a:ahLst/>
            <a:cxnLst/>
            <a:rect l="l" t="t" r="r" b="b"/>
            <a:pathLst>
              <a:path w="71831" h="18542">
                <a:moveTo>
                  <a:pt x="0" y="18542"/>
                </a:moveTo>
                <a:lnTo>
                  <a:pt x="0" y="0"/>
                </a:lnTo>
                <a:lnTo>
                  <a:pt x="71831" y="0"/>
                </a:lnTo>
                <a:lnTo>
                  <a:pt x="71831" y="18542"/>
                </a:lnTo>
                <a:lnTo>
                  <a:pt x="0" y="18542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827919" y="4908969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827919" y="4957623"/>
            <a:ext cx="48653" cy="27800"/>
          </a:xfrm>
          <a:custGeom>
            <a:avLst/>
            <a:gdLst/>
            <a:ahLst/>
            <a:cxnLst/>
            <a:rect l="l" t="t" r="r" b="b"/>
            <a:pathLst>
              <a:path w="48653" h="27800">
                <a:moveTo>
                  <a:pt x="0" y="27800"/>
                </a:moveTo>
                <a:lnTo>
                  <a:pt x="0" y="0"/>
                </a:lnTo>
                <a:lnTo>
                  <a:pt x="48654" y="0"/>
                </a:lnTo>
                <a:lnTo>
                  <a:pt x="48654" y="27800"/>
                </a:lnTo>
                <a:lnTo>
                  <a:pt x="0" y="2780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84990" y="5006280"/>
            <a:ext cx="407797" cy="30125"/>
          </a:xfrm>
          <a:custGeom>
            <a:avLst/>
            <a:gdLst/>
            <a:ahLst/>
            <a:cxnLst/>
            <a:rect l="l" t="t" r="r" b="b"/>
            <a:pathLst>
              <a:path w="407797" h="30125">
                <a:moveTo>
                  <a:pt x="15062" y="15062"/>
                </a:moveTo>
                <a:lnTo>
                  <a:pt x="392735" y="15062"/>
                </a:lnTo>
              </a:path>
            </a:pathLst>
          </a:custGeom>
          <a:ln w="30124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827919" y="4860315"/>
            <a:ext cx="48653" cy="25488"/>
          </a:xfrm>
          <a:custGeom>
            <a:avLst/>
            <a:gdLst/>
            <a:ahLst/>
            <a:cxnLst/>
            <a:rect l="l" t="t" r="r" b="b"/>
            <a:pathLst>
              <a:path w="48653" h="25488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827919" y="4811649"/>
            <a:ext cx="48653" cy="27800"/>
          </a:xfrm>
          <a:custGeom>
            <a:avLst/>
            <a:gdLst/>
            <a:ahLst/>
            <a:cxnLst/>
            <a:rect l="l" t="t" r="r" b="b"/>
            <a:pathLst>
              <a:path w="48653" h="27800">
                <a:moveTo>
                  <a:pt x="0" y="27800"/>
                </a:moveTo>
                <a:lnTo>
                  <a:pt x="0" y="0"/>
                </a:lnTo>
                <a:lnTo>
                  <a:pt x="48654" y="0"/>
                </a:lnTo>
                <a:lnTo>
                  <a:pt x="48654" y="27800"/>
                </a:lnTo>
                <a:lnTo>
                  <a:pt x="0" y="2780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827919" y="4762995"/>
            <a:ext cx="48653" cy="25488"/>
          </a:xfrm>
          <a:custGeom>
            <a:avLst/>
            <a:gdLst/>
            <a:ahLst/>
            <a:cxnLst/>
            <a:rect l="l" t="t" r="r" b="b"/>
            <a:pathLst>
              <a:path w="48653" h="25488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827919" y="4714341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827919" y="4665675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827919" y="4617021"/>
            <a:ext cx="48653" cy="27800"/>
          </a:xfrm>
          <a:custGeom>
            <a:avLst/>
            <a:gdLst/>
            <a:ahLst/>
            <a:cxnLst/>
            <a:rect l="l" t="t" r="r" b="b"/>
            <a:pathLst>
              <a:path w="48653" h="27800">
                <a:moveTo>
                  <a:pt x="0" y="27801"/>
                </a:moveTo>
                <a:lnTo>
                  <a:pt x="0" y="0"/>
                </a:lnTo>
                <a:lnTo>
                  <a:pt x="48654" y="0"/>
                </a:lnTo>
                <a:lnTo>
                  <a:pt x="48654" y="27801"/>
                </a:lnTo>
                <a:lnTo>
                  <a:pt x="0" y="27801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827919" y="4568368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600832" y="4823238"/>
            <a:ext cx="136715" cy="101955"/>
          </a:xfrm>
          <a:custGeom>
            <a:avLst/>
            <a:gdLst/>
            <a:ahLst/>
            <a:cxnLst/>
            <a:rect l="l" t="t" r="r" b="b"/>
            <a:pathLst>
              <a:path w="136715" h="101955">
                <a:moveTo>
                  <a:pt x="117018" y="19697"/>
                </a:moveTo>
                <a:lnTo>
                  <a:pt x="52133" y="82257"/>
                </a:lnTo>
                <a:lnTo>
                  <a:pt x="19698" y="50977"/>
                </a:lnTo>
              </a:path>
            </a:pathLst>
          </a:custGeom>
          <a:ln w="39395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093292" y="4464494"/>
            <a:ext cx="375361" cy="502793"/>
          </a:xfrm>
          <a:custGeom>
            <a:avLst/>
            <a:gdLst/>
            <a:ahLst/>
            <a:cxnLst/>
            <a:rect l="l" t="t" r="r" b="b"/>
            <a:pathLst>
              <a:path w="375361" h="502793">
                <a:moveTo>
                  <a:pt x="0" y="502793"/>
                </a:moveTo>
                <a:lnTo>
                  <a:pt x="0" y="0"/>
                </a:lnTo>
                <a:lnTo>
                  <a:pt x="375361" y="0"/>
                </a:lnTo>
                <a:lnTo>
                  <a:pt x="375361" y="502793"/>
                </a:lnTo>
                <a:lnTo>
                  <a:pt x="0" y="502793"/>
                </a:lnTo>
                <a:close/>
              </a:path>
            </a:pathLst>
          </a:custGeom>
          <a:solidFill>
            <a:srgbClr val="1A171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130362" y="4527053"/>
            <a:ext cx="287324" cy="18542"/>
          </a:xfrm>
          <a:custGeom>
            <a:avLst/>
            <a:gdLst/>
            <a:ahLst/>
            <a:cxnLst/>
            <a:rect l="l" t="t" r="r" b="b"/>
            <a:pathLst>
              <a:path w="287324" h="18542">
                <a:moveTo>
                  <a:pt x="9271" y="9271"/>
                </a:moveTo>
                <a:lnTo>
                  <a:pt x="278054" y="9271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130362" y="4584978"/>
            <a:ext cx="287324" cy="18542"/>
          </a:xfrm>
          <a:custGeom>
            <a:avLst/>
            <a:gdLst/>
            <a:ahLst/>
            <a:cxnLst/>
            <a:rect l="l" t="t" r="r" b="b"/>
            <a:pathLst>
              <a:path w="287324" h="18542">
                <a:moveTo>
                  <a:pt x="9271" y="9271"/>
                </a:moveTo>
                <a:lnTo>
                  <a:pt x="278054" y="9271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130362" y="4645223"/>
            <a:ext cx="287324" cy="18542"/>
          </a:xfrm>
          <a:custGeom>
            <a:avLst/>
            <a:gdLst/>
            <a:ahLst/>
            <a:cxnLst/>
            <a:rect l="l" t="t" r="r" b="b"/>
            <a:pathLst>
              <a:path w="287324" h="18542">
                <a:moveTo>
                  <a:pt x="9271" y="9271"/>
                </a:moveTo>
                <a:lnTo>
                  <a:pt x="278054" y="9271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130362" y="4703148"/>
            <a:ext cx="287324" cy="18542"/>
          </a:xfrm>
          <a:custGeom>
            <a:avLst/>
            <a:gdLst/>
            <a:ahLst/>
            <a:cxnLst/>
            <a:rect l="l" t="t" r="r" b="b"/>
            <a:pathLst>
              <a:path w="287324" h="18542">
                <a:moveTo>
                  <a:pt x="9271" y="9271"/>
                </a:moveTo>
                <a:lnTo>
                  <a:pt x="278054" y="9271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130362" y="4761074"/>
            <a:ext cx="287324" cy="18542"/>
          </a:xfrm>
          <a:custGeom>
            <a:avLst/>
            <a:gdLst/>
            <a:ahLst/>
            <a:cxnLst/>
            <a:rect l="l" t="t" r="r" b="b"/>
            <a:pathLst>
              <a:path w="287324" h="18542">
                <a:moveTo>
                  <a:pt x="9271" y="9271"/>
                </a:moveTo>
                <a:lnTo>
                  <a:pt x="278054" y="9271"/>
                </a:lnTo>
              </a:path>
            </a:pathLst>
          </a:custGeom>
          <a:ln w="18542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139634" y="4844491"/>
            <a:ext cx="111214" cy="20853"/>
          </a:xfrm>
          <a:custGeom>
            <a:avLst/>
            <a:gdLst/>
            <a:ahLst/>
            <a:cxnLst/>
            <a:rect l="l" t="t" r="r" b="b"/>
            <a:pathLst>
              <a:path w="111214" h="20853">
                <a:moveTo>
                  <a:pt x="0" y="20853"/>
                </a:moveTo>
                <a:lnTo>
                  <a:pt x="0" y="0"/>
                </a:lnTo>
                <a:lnTo>
                  <a:pt x="111214" y="0"/>
                </a:lnTo>
                <a:lnTo>
                  <a:pt x="111214" y="20853"/>
                </a:lnTo>
                <a:lnTo>
                  <a:pt x="0" y="20853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139634" y="4886198"/>
            <a:ext cx="71831" cy="18529"/>
          </a:xfrm>
          <a:custGeom>
            <a:avLst/>
            <a:gdLst/>
            <a:ahLst/>
            <a:cxnLst/>
            <a:rect l="l" t="t" r="r" b="b"/>
            <a:pathLst>
              <a:path w="71831" h="18529">
                <a:moveTo>
                  <a:pt x="0" y="18529"/>
                </a:moveTo>
                <a:lnTo>
                  <a:pt x="0" y="0"/>
                </a:lnTo>
                <a:lnTo>
                  <a:pt x="71831" y="0"/>
                </a:lnTo>
                <a:lnTo>
                  <a:pt x="71831" y="18529"/>
                </a:lnTo>
                <a:lnTo>
                  <a:pt x="0" y="18529"/>
                </a:lnTo>
                <a:close/>
              </a:path>
            </a:pathLst>
          </a:custGeom>
          <a:solidFill>
            <a:srgbClr val="F6F6F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508048" y="4904740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508048" y="4953394"/>
            <a:ext cx="48653" cy="27800"/>
          </a:xfrm>
          <a:custGeom>
            <a:avLst/>
            <a:gdLst/>
            <a:ahLst/>
            <a:cxnLst/>
            <a:rect l="l" t="t" r="r" b="b"/>
            <a:pathLst>
              <a:path w="48653" h="27800">
                <a:moveTo>
                  <a:pt x="0" y="27800"/>
                </a:moveTo>
                <a:lnTo>
                  <a:pt x="0" y="0"/>
                </a:lnTo>
                <a:lnTo>
                  <a:pt x="48654" y="0"/>
                </a:lnTo>
                <a:lnTo>
                  <a:pt x="48654" y="27800"/>
                </a:lnTo>
                <a:lnTo>
                  <a:pt x="0" y="2780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165119" y="5002051"/>
            <a:ext cx="407797" cy="30124"/>
          </a:xfrm>
          <a:custGeom>
            <a:avLst/>
            <a:gdLst/>
            <a:ahLst/>
            <a:cxnLst/>
            <a:rect l="l" t="t" r="r" b="b"/>
            <a:pathLst>
              <a:path w="407797" h="30124">
                <a:moveTo>
                  <a:pt x="15062" y="15062"/>
                </a:moveTo>
                <a:lnTo>
                  <a:pt x="392735" y="15062"/>
                </a:lnTo>
              </a:path>
            </a:pathLst>
          </a:custGeom>
          <a:ln w="30124">
            <a:solidFill>
              <a:srgbClr val="58595B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508048" y="4856073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508048" y="4807420"/>
            <a:ext cx="48653" cy="27800"/>
          </a:xfrm>
          <a:custGeom>
            <a:avLst/>
            <a:gdLst/>
            <a:ahLst/>
            <a:cxnLst/>
            <a:rect l="l" t="t" r="r" b="b"/>
            <a:pathLst>
              <a:path w="48653" h="27800">
                <a:moveTo>
                  <a:pt x="0" y="27800"/>
                </a:moveTo>
                <a:lnTo>
                  <a:pt x="0" y="0"/>
                </a:lnTo>
                <a:lnTo>
                  <a:pt x="48654" y="0"/>
                </a:lnTo>
                <a:lnTo>
                  <a:pt x="48654" y="27800"/>
                </a:lnTo>
                <a:lnTo>
                  <a:pt x="0" y="2780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08048" y="4758766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508048" y="4710100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508048" y="4661446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508048" y="4612792"/>
            <a:ext cx="48653" cy="27800"/>
          </a:xfrm>
          <a:custGeom>
            <a:avLst/>
            <a:gdLst/>
            <a:ahLst/>
            <a:cxnLst/>
            <a:rect l="l" t="t" r="r" b="b"/>
            <a:pathLst>
              <a:path w="48653" h="27800">
                <a:moveTo>
                  <a:pt x="0" y="27801"/>
                </a:moveTo>
                <a:lnTo>
                  <a:pt x="0" y="0"/>
                </a:lnTo>
                <a:lnTo>
                  <a:pt x="48654" y="0"/>
                </a:lnTo>
                <a:lnTo>
                  <a:pt x="48654" y="27801"/>
                </a:lnTo>
                <a:lnTo>
                  <a:pt x="0" y="27801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508048" y="4564126"/>
            <a:ext cx="48653" cy="25489"/>
          </a:xfrm>
          <a:custGeom>
            <a:avLst/>
            <a:gdLst/>
            <a:ahLst/>
            <a:cxnLst/>
            <a:rect l="l" t="t" r="r" b="b"/>
            <a:pathLst>
              <a:path w="48653" h="25489">
                <a:moveTo>
                  <a:pt x="0" y="25489"/>
                </a:moveTo>
                <a:lnTo>
                  <a:pt x="0" y="0"/>
                </a:lnTo>
                <a:lnTo>
                  <a:pt x="48654" y="0"/>
                </a:lnTo>
                <a:lnTo>
                  <a:pt x="48654" y="25489"/>
                </a:lnTo>
                <a:lnTo>
                  <a:pt x="0" y="254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280967" y="4819002"/>
            <a:ext cx="136715" cy="101955"/>
          </a:xfrm>
          <a:custGeom>
            <a:avLst/>
            <a:gdLst/>
            <a:ahLst/>
            <a:cxnLst/>
            <a:rect l="l" t="t" r="r" b="b"/>
            <a:pathLst>
              <a:path w="136715" h="101955">
                <a:moveTo>
                  <a:pt x="117018" y="19698"/>
                </a:moveTo>
                <a:lnTo>
                  <a:pt x="52121" y="82258"/>
                </a:lnTo>
                <a:lnTo>
                  <a:pt x="19698" y="50978"/>
                </a:lnTo>
              </a:path>
            </a:pathLst>
          </a:custGeom>
          <a:ln w="39395">
            <a:solidFill>
              <a:srgbClr val="F6F6F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38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741" y="5808469"/>
            <a:ext cx="475704" cy="65621"/>
          </a:xfrm>
          <a:prstGeom prst="rect">
            <a:avLst/>
          </a:prstGeom>
        </p:spPr>
      </p:pic>
      <p:pic>
        <p:nvPicPr>
          <p:cNvPr id="139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562" y="5537807"/>
            <a:ext cx="49212" cy="131229"/>
          </a:xfrm>
          <a:prstGeom prst="rect">
            <a:avLst/>
          </a:prstGeom>
        </p:spPr>
      </p:pic>
      <p:pic>
        <p:nvPicPr>
          <p:cNvPr id="140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560" y="5505009"/>
            <a:ext cx="49212" cy="164046"/>
          </a:xfrm>
          <a:prstGeom prst="rect">
            <a:avLst/>
          </a:prstGeom>
        </p:spPr>
      </p:pic>
      <p:pic>
        <p:nvPicPr>
          <p:cNvPr id="141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578" y="5472192"/>
            <a:ext cx="49212" cy="196850"/>
          </a:xfrm>
          <a:prstGeom prst="rect">
            <a:avLst/>
          </a:prstGeom>
        </p:spPr>
      </p:pic>
      <p:pic>
        <p:nvPicPr>
          <p:cNvPr id="142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730" y="5299974"/>
            <a:ext cx="721715" cy="475717"/>
          </a:xfrm>
          <a:prstGeom prst="rect">
            <a:avLst/>
          </a:prstGeom>
        </p:spPr>
      </p:pic>
      <p:pic>
        <p:nvPicPr>
          <p:cNvPr id="143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874" y="5431282"/>
            <a:ext cx="324599" cy="323088"/>
          </a:xfrm>
          <a:prstGeom prst="rect">
            <a:avLst/>
          </a:prstGeom>
        </p:spPr>
      </p:pic>
      <p:pic>
        <p:nvPicPr>
          <p:cNvPr id="144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150" y="5576782"/>
            <a:ext cx="489420" cy="340474"/>
          </a:xfrm>
          <a:prstGeom prst="rect">
            <a:avLst/>
          </a:prstGeom>
        </p:spPr>
      </p:pic>
      <p:pic>
        <p:nvPicPr>
          <p:cNvPr id="145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915" y="5576785"/>
            <a:ext cx="496735" cy="343852"/>
          </a:xfrm>
          <a:prstGeom prst="rect">
            <a:avLst/>
          </a:prstGeom>
        </p:spPr>
      </p:pic>
      <p:pic>
        <p:nvPicPr>
          <p:cNvPr id="146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300" y="5342306"/>
            <a:ext cx="4483100" cy="1159929"/>
          </a:xfrm>
          <a:prstGeom prst="rect">
            <a:avLst/>
          </a:prstGeom>
        </p:spPr>
      </p:pic>
      <p:pic>
        <p:nvPicPr>
          <p:cNvPr id="147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5342306"/>
            <a:ext cx="982129" cy="1159929"/>
          </a:xfrm>
          <a:prstGeom prst="rect">
            <a:avLst/>
          </a:prstGeom>
        </p:spPr>
      </p:pic>
      <p:sp>
        <p:nvSpPr>
          <p:cNvPr id="148" name="text 1"/>
          <p:cNvSpPr txBox="1"/>
          <p:nvPr/>
        </p:nvSpPr>
        <p:spPr>
          <a:xfrm>
            <a:off x="7287797" y="5638800"/>
            <a:ext cx="4070378" cy="66535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900" b="1" spc="10" dirty="0">
                <a:solidFill>
                  <a:srgbClr val="FFFFFF"/>
                </a:solidFill>
                <a:latin typeface="Arial"/>
                <a:cs typeface="Arial"/>
              </a:rPr>
              <a:t>КОРУПЦІЙНІ РИЗИКИ ТА РИЗИКИ</a:t>
            </a:r>
            <a:endParaRPr sz="1900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960" b="1" spc="10" dirty="0">
                <a:solidFill>
                  <a:srgbClr val="FFFFFF"/>
                </a:solidFill>
                <a:latin typeface="Arial"/>
                <a:cs typeface="Arial"/>
              </a:rPr>
              <a:t>НЕЕФЕКТИВНОГО УПРАВЛІННЯ</a:t>
            </a:r>
            <a:endParaRPr sz="1900" dirty="0">
              <a:latin typeface="Arial"/>
              <a:cs typeface="Arial"/>
            </a:endParaRPr>
          </a:p>
        </p:txBody>
      </p:sp>
      <p:pic>
        <p:nvPicPr>
          <p:cNvPr id="149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995" y="3342984"/>
            <a:ext cx="120738" cy="352717"/>
          </a:xfrm>
          <a:prstGeom prst="rect">
            <a:avLst/>
          </a:prstGeom>
        </p:spPr>
      </p:pic>
      <p:pic>
        <p:nvPicPr>
          <p:cNvPr id="150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721" y="3424362"/>
            <a:ext cx="120738" cy="271322"/>
          </a:xfrm>
          <a:prstGeom prst="rect">
            <a:avLst/>
          </a:prstGeom>
        </p:spPr>
      </p:pic>
      <p:pic>
        <p:nvPicPr>
          <p:cNvPr id="151" name="Image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432" y="3424362"/>
            <a:ext cx="120739" cy="271322"/>
          </a:xfrm>
          <a:prstGeom prst="rect">
            <a:avLst/>
          </a:prstGeom>
        </p:spPr>
      </p:pic>
      <p:pic>
        <p:nvPicPr>
          <p:cNvPr id="152" name="Image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158" y="3342984"/>
            <a:ext cx="120739" cy="352717"/>
          </a:xfrm>
          <a:prstGeom prst="rect">
            <a:avLst/>
          </a:prstGeom>
        </p:spPr>
      </p:pic>
      <p:pic>
        <p:nvPicPr>
          <p:cNvPr id="153" name="Image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357" y="3262250"/>
            <a:ext cx="30365" cy="48844"/>
          </a:xfrm>
          <a:prstGeom prst="rect">
            <a:avLst/>
          </a:prstGeom>
        </p:spPr>
      </p:pic>
      <p:pic>
        <p:nvPicPr>
          <p:cNvPr id="154" name="Image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878" y="3182798"/>
            <a:ext cx="27686" cy="44183"/>
          </a:xfrm>
          <a:prstGeom prst="rect">
            <a:avLst/>
          </a:prstGeom>
        </p:spPr>
      </p:pic>
      <p:pic>
        <p:nvPicPr>
          <p:cNvPr id="155" name="Image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220" y="3098802"/>
            <a:ext cx="298450" cy="298425"/>
          </a:xfrm>
          <a:prstGeom prst="rect">
            <a:avLst/>
          </a:prstGeom>
        </p:spPr>
      </p:pic>
      <p:sp>
        <p:nvSpPr>
          <p:cNvPr id="156" name="text 1"/>
          <p:cNvSpPr txBox="1"/>
          <p:nvPr/>
        </p:nvSpPr>
        <p:spPr>
          <a:xfrm>
            <a:off x="6474755" y="5444465"/>
            <a:ext cx="370274" cy="94129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6650" spc="10" dirty="0">
                <a:solidFill>
                  <a:srgbClr val="FFFFFF"/>
                </a:solidFill>
                <a:latin typeface="Arial"/>
                <a:cs typeface="Arial"/>
              </a:rPr>
              <a:t>!</a:t>
            </a:r>
            <a:endParaRPr sz="6600">
              <a:latin typeface="Arial"/>
              <a:cs typeface="Arial"/>
            </a:endParaRPr>
          </a:p>
        </p:txBody>
      </p:sp>
      <p:sp>
        <p:nvSpPr>
          <p:cNvPr id="157" name="text 1"/>
          <p:cNvSpPr txBox="1"/>
          <p:nvPr/>
        </p:nvSpPr>
        <p:spPr>
          <a:xfrm>
            <a:off x="514461" y="269040"/>
            <a:ext cx="10502483" cy="5224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30" b="1" spc="10" dirty="0">
                <a:solidFill>
                  <a:srgbClr val="5D7B80"/>
                </a:solidFill>
                <a:latin typeface="Arial"/>
                <a:cs typeface="Arial"/>
              </a:rPr>
              <a:t>ІНФРАСТРУКТУРНІ ПРОЕКТИ:</a:t>
            </a:r>
            <a:r>
              <a:rPr sz="2530" spc="10" dirty="0">
                <a:solidFill>
                  <a:srgbClr val="5D7B80"/>
                </a:solidFill>
                <a:latin typeface="Arial"/>
                <a:cs typeface="Arial"/>
              </a:rPr>
              <a:t> ДОВГОТРИВАЛІ, ДОРОГІ, СКЛАДНІ</a:t>
            </a:r>
            <a:endParaRPr sz="2500" dirty="0">
              <a:latin typeface="Arial"/>
              <a:cs typeface="Arial"/>
            </a:endParaRPr>
          </a:p>
        </p:txBody>
      </p:sp>
      <p:pic>
        <p:nvPicPr>
          <p:cNvPr id="164" name="Image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86" y="852729"/>
            <a:ext cx="10959554" cy="25400"/>
          </a:xfrm>
          <a:prstGeom prst="rect">
            <a:avLst/>
          </a:prstGeom>
        </p:spPr>
      </p:pic>
      <p:pic>
        <p:nvPicPr>
          <p:cNvPr id="165" name="Image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559" y="4515792"/>
            <a:ext cx="463829" cy="391325"/>
          </a:xfrm>
          <a:prstGeom prst="rect">
            <a:avLst/>
          </a:prstGeom>
        </p:spPr>
      </p:pic>
      <p:pic>
        <p:nvPicPr>
          <p:cNvPr id="166" name="Image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001" y="4515792"/>
            <a:ext cx="463829" cy="391325"/>
          </a:xfrm>
          <a:prstGeom prst="rect">
            <a:avLst/>
          </a:prstGeom>
        </p:spPr>
      </p:pic>
      <p:pic>
        <p:nvPicPr>
          <p:cNvPr id="167" name="Image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266" y="4515792"/>
            <a:ext cx="463829" cy="391325"/>
          </a:xfrm>
          <a:prstGeom prst="rect">
            <a:avLst/>
          </a:prstGeom>
        </p:spPr>
      </p:pic>
      <p:sp>
        <p:nvSpPr>
          <p:cNvPr id="168" name="text 1"/>
          <p:cNvSpPr txBox="1"/>
          <p:nvPr/>
        </p:nvSpPr>
        <p:spPr>
          <a:xfrm>
            <a:off x="3983837" y="2155860"/>
            <a:ext cx="188708" cy="3903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30" b="1" spc="1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500">
              <a:latin typeface="Arial"/>
              <a:cs typeface="Arial"/>
            </a:endParaRPr>
          </a:p>
        </p:txBody>
      </p:sp>
      <p:sp>
        <p:nvSpPr>
          <p:cNvPr id="169" name="text 1"/>
          <p:cNvSpPr txBox="1"/>
          <p:nvPr/>
        </p:nvSpPr>
        <p:spPr>
          <a:xfrm>
            <a:off x="5906376" y="2155860"/>
            <a:ext cx="188708" cy="3903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30" b="1" spc="1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500">
              <a:latin typeface="Arial"/>
              <a:cs typeface="Arial"/>
            </a:endParaRPr>
          </a:p>
        </p:txBody>
      </p:sp>
      <p:sp>
        <p:nvSpPr>
          <p:cNvPr id="170" name="text 1"/>
          <p:cNvSpPr txBox="1"/>
          <p:nvPr/>
        </p:nvSpPr>
        <p:spPr>
          <a:xfrm>
            <a:off x="7840734" y="2155860"/>
            <a:ext cx="188708" cy="3903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30" b="1" spc="1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500">
              <a:latin typeface="Arial"/>
              <a:cs typeface="Arial"/>
            </a:endParaRPr>
          </a:p>
        </p:txBody>
      </p:sp>
      <p:sp>
        <p:nvSpPr>
          <p:cNvPr id="171" name="text 1"/>
          <p:cNvSpPr txBox="1"/>
          <p:nvPr/>
        </p:nvSpPr>
        <p:spPr>
          <a:xfrm>
            <a:off x="9775092" y="2155860"/>
            <a:ext cx="188708" cy="3903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30" b="1" spc="1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172" name="Зображення" descr="Зображення">
            <a:extLst>
              <a:ext uri="{FF2B5EF4-FFF2-40B4-BE49-F238E27FC236}">
                <a16:creationId xmlns:a16="http://schemas.microsoft.com/office/drawing/2014/main" id="{CF861BC0-0239-4944-9ADA-89D17F12C02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46353" y="6130658"/>
            <a:ext cx="1942657" cy="55546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Прямокутник"/>
          <p:cNvSpPr/>
          <p:nvPr/>
        </p:nvSpPr>
        <p:spPr>
          <a:xfrm>
            <a:off x="9409518" y="3005835"/>
            <a:ext cx="2804307" cy="3843838"/>
          </a:xfrm>
          <a:prstGeom prst="rect">
            <a:avLst/>
          </a:prstGeom>
          <a:solidFill>
            <a:srgbClr val="23232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pc="-127">
                <a:solidFill>
                  <a:srgbClr val="302A1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488" name="Прямокутник"/>
          <p:cNvSpPr/>
          <p:nvPr/>
        </p:nvSpPr>
        <p:spPr>
          <a:xfrm>
            <a:off x="-37786" y="3020154"/>
            <a:ext cx="4042883" cy="3843838"/>
          </a:xfrm>
          <a:prstGeom prst="rect">
            <a:avLst/>
          </a:prstGeom>
          <a:solidFill>
            <a:srgbClr val="23232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pc="-127">
                <a:solidFill>
                  <a:srgbClr val="302A1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pic>
        <p:nvPicPr>
          <p:cNvPr id="489" name="Рисунок 4" descr="Рисунок 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434769" y="1238842"/>
            <a:ext cx="7086916" cy="5273985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Прямокутник 2"/>
          <p:cNvSpPr txBox="1"/>
          <p:nvPr/>
        </p:nvSpPr>
        <p:spPr>
          <a:xfrm>
            <a:off x="504790" y="192824"/>
            <a:ext cx="1136220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marR="0">
              <a:defRPr sz="2400" b="1" spc="0">
                <a:solidFill>
                  <a:srgbClr val="FFFFFF"/>
                </a:solidFill>
              </a:defRPr>
            </a:lvl1pPr>
          </a:lstStyle>
          <a:p>
            <a:r>
              <a:t>Як працює  CoST</a:t>
            </a:r>
          </a:p>
        </p:txBody>
      </p:sp>
      <p:sp>
        <p:nvSpPr>
          <p:cNvPr id="492" name="prozorro дає можливість кожному побачити…"/>
          <p:cNvSpPr txBox="1"/>
          <p:nvPr/>
        </p:nvSpPr>
        <p:spPr>
          <a:xfrm>
            <a:off x="1751714" y="1057557"/>
            <a:ext cx="6579045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defTabSz="584200">
              <a:defRPr sz="2200" b="1" cap="all" spc="0">
                <a:solidFill>
                  <a:srgbClr val="000000"/>
                </a:solidFill>
              </a:defRPr>
            </a:pPr>
            <a:r>
              <a:rPr sz="2200"/>
              <a:t>prozorro дає можливість кожному побачити</a:t>
            </a:r>
          </a:p>
          <a:p>
            <a:pPr defTabSz="584200">
              <a:defRPr sz="2200" b="1" cap="all" spc="0">
                <a:solidFill>
                  <a:srgbClr val="000000"/>
                </a:solidFill>
              </a:defRPr>
            </a:pPr>
            <a:r>
              <a:rPr sz="2200"/>
              <a:t>все, що стосується закупівель</a:t>
            </a:r>
          </a:p>
        </p:txBody>
      </p:sp>
      <p:sp>
        <p:nvSpPr>
          <p:cNvPr id="493" name="Лінія"/>
          <p:cNvSpPr/>
          <p:nvPr/>
        </p:nvSpPr>
        <p:spPr>
          <a:xfrm>
            <a:off x="651806" y="2111657"/>
            <a:ext cx="11068174" cy="1"/>
          </a:xfrm>
          <a:prstGeom prst="line">
            <a:avLst/>
          </a:prstGeom>
          <a:ln w="25400">
            <a:solidFill>
              <a:srgbClr val="DDDDDD"/>
            </a:solidFill>
            <a:miter/>
          </a:ln>
        </p:spPr>
        <p:txBody>
          <a:bodyPr lIns="45719" rIns="45719"/>
          <a:lstStyle/>
          <a:p>
            <a:pPr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pic>
        <p:nvPicPr>
          <p:cNvPr id="494" name="Зображення" descr="Зображенн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01" y="1201073"/>
            <a:ext cx="740207" cy="525769"/>
          </a:xfrm>
          <a:prstGeom prst="rect">
            <a:avLst/>
          </a:prstGeom>
          <a:ln w="12700">
            <a:miter lim="400000"/>
          </a:ln>
        </p:spPr>
      </p:pic>
      <p:sp>
        <p:nvSpPr>
          <p:cNvPr id="495" name="«Темні зони»…"/>
          <p:cNvSpPr txBox="1"/>
          <p:nvPr/>
        </p:nvSpPr>
        <p:spPr>
          <a:xfrm>
            <a:off x="1651674" y="3414109"/>
            <a:ext cx="2122697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defTabSz="584200">
              <a:defRPr sz="2200" b="1" spc="0">
                <a:solidFill>
                  <a:srgbClr val="FFFFFF"/>
                </a:solidFill>
              </a:defRPr>
            </a:pPr>
            <a:r>
              <a:rPr sz="2200"/>
              <a:t>«Темні зони»</a:t>
            </a:r>
          </a:p>
          <a:p>
            <a:pPr defTabSz="584200">
              <a:defRPr sz="2200" b="1" spc="0">
                <a:solidFill>
                  <a:srgbClr val="FFFFFF"/>
                </a:solidFill>
              </a:defRPr>
            </a:pPr>
            <a:r>
              <a:rPr sz="2200"/>
              <a:t>в інфраструктурі</a:t>
            </a:r>
          </a:p>
        </p:txBody>
      </p:sp>
      <p:sp>
        <p:nvSpPr>
          <p:cNvPr id="496" name="Коло"/>
          <p:cNvSpPr/>
          <p:nvPr/>
        </p:nvSpPr>
        <p:spPr>
          <a:xfrm>
            <a:off x="1816894" y="2501900"/>
            <a:ext cx="127000" cy="127000"/>
          </a:xfrm>
          <a:prstGeom prst="ellipse">
            <a:avLst/>
          </a:prstGeom>
          <a:solidFill>
            <a:srgbClr val="F2002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97" name="Планування"/>
          <p:cNvSpPr txBox="1"/>
          <p:nvPr/>
        </p:nvSpPr>
        <p:spPr>
          <a:xfrm>
            <a:off x="2044402" y="2318256"/>
            <a:ext cx="1803062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0" defTabSz="584200">
              <a:defRPr sz="2000" b="1" spc="0">
                <a:solidFill>
                  <a:srgbClr val="000000"/>
                </a:solidFill>
              </a:defRPr>
            </a:lvl1pPr>
          </a:lstStyle>
          <a:p>
            <a:r>
              <a:t>Планування</a:t>
            </a:r>
          </a:p>
        </p:txBody>
      </p:sp>
      <p:sp>
        <p:nvSpPr>
          <p:cNvPr id="498" name="Коло"/>
          <p:cNvSpPr/>
          <p:nvPr/>
        </p:nvSpPr>
        <p:spPr>
          <a:xfrm>
            <a:off x="4058865" y="2501900"/>
            <a:ext cx="127001" cy="127000"/>
          </a:xfrm>
          <a:prstGeom prst="ellipse">
            <a:avLst/>
          </a:prstGeom>
          <a:solidFill>
            <a:srgbClr val="F2002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499" name="Виконання робіт"/>
          <p:cNvSpPr txBox="1"/>
          <p:nvPr/>
        </p:nvSpPr>
        <p:spPr>
          <a:xfrm>
            <a:off x="4286373" y="2318256"/>
            <a:ext cx="2472854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0" defTabSz="584200">
              <a:defRPr sz="2000" b="1" spc="0">
                <a:solidFill>
                  <a:srgbClr val="000000"/>
                </a:solidFill>
              </a:defRPr>
            </a:lvl1pPr>
          </a:lstStyle>
          <a:p>
            <a:r>
              <a:t>Виконання робіт</a:t>
            </a:r>
          </a:p>
        </p:txBody>
      </p:sp>
      <p:sp>
        <p:nvSpPr>
          <p:cNvPr id="500" name="Коло"/>
          <p:cNvSpPr/>
          <p:nvPr/>
        </p:nvSpPr>
        <p:spPr>
          <a:xfrm>
            <a:off x="6859736" y="2501900"/>
            <a:ext cx="127001" cy="127000"/>
          </a:xfrm>
          <a:prstGeom prst="ellipse">
            <a:avLst/>
          </a:prstGeom>
          <a:solidFill>
            <a:srgbClr val="F2002E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 spc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501" name="Контроль якості"/>
          <p:cNvSpPr txBox="1"/>
          <p:nvPr/>
        </p:nvSpPr>
        <p:spPr>
          <a:xfrm>
            <a:off x="7087244" y="2318256"/>
            <a:ext cx="2362077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R="0" defTabSz="584200">
              <a:defRPr sz="2000" b="1" spc="0">
                <a:solidFill>
                  <a:srgbClr val="000000"/>
                </a:solidFill>
              </a:defRPr>
            </a:lvl1pPr>
          </a:lstStyle>
          <a:p>
            <a:r>
              <a:t>Контроль якості</a:t>
            </a:r>
          </a:p>
        </p:txBody>
      </p:sp>
      <p:grpSp>
        <p:nvGrpSpPr>
          <p:cNvPr id="507" name="Група"/>
          <p:cNvGrpSpPr/>
          <p:nvPr/>
        </p:nvGrpSpPr>
        <p:grpSpPr>
          <a:xfrm>
            <a:off x="-8357" y="6401188"/>
            <a:ext cx="12200037" cy="464012"/>
            <a:chOff x="0" y="0"/>
            <a:chExt cx="12200036" cy="464011"/>
          </a:xfrm>
        </p:grpSpPr>
        <p:sp>
          <p:nvSpPr>
            <p:cNvPr id="502" name="Прямокутник"/>
            <p:cNvSpPr/>
            <p:nvPr/>
          </p:nvSpPr>
          <p:spPr>
            <a:xfrm>
              <a:off x="0" y="0"/>
              <a:ext cx="12200036" cy="464011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DDDDDD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 spc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pic>
          <p:nvPicPr>
            <p:cNvPr id="503" name="Зображення" descr="Зображення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9948" y="43063"/>
              <a:ext cx="1321593" cy="3778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4" name="5"/>
            <p:cNvSpPr txBox="1"/>
            <p:nvPr/>
          </p:nvSpPr>
          <p:spPr>
            <a:xfrm>
              <a:off x="11787623" y="75665"/>
              <a:ext cx="209351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/>
              </a:lvl1pPr>
            </a:lstStyle>
            <a:p>
              <a:r>
                <a:t>5</a:t>
              </a:r>
            </a:p>
          </p:txBody>
        </p:sp>
      </p:grpSp>
      <p:pic>
        <p:nvPicPr>
          <p:cNvPr id="25" name="Image">
            <a:extLst>
              <a:ext uri="{FF2B5EF4-FFF2-40B4-BE49-F238E27FC236}">
                <a16:creationId xmlns:a16="http://schemas.microsoft.com/office/drawing/2014/main" id="{15615391-98AE-459A-AC2F-037E788A71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637"/>
            <a:ext cx="12191681" cy="1114896"/>
          </a:xfrm>
          <a:prstGeom prst="rect">
            <a:avLst/>
          </a:prstGeom>
        </p:spPr>
      </p:pic>
      <p:sp>
        <p:nvSpPr>
          <p:cNvPr id="26" name="text 1">
            <a:extLst>
              <a:ext uri="{FF2B5EF4-FFF2-40B4-BE49-F238E27FC236}">
                <a16:creationId xmlns:a16="http://schemas.microsoft.com/office/drawing/2014/main" id="{22B14BA7-4197-4588-BF1D-224E966C7180}"/>
              </a:ext>
            </a:extLst>
          </p:cNvPr>
          <p:cNvSpPr txBox="1"/>
          <p:nvPr/>
        </p:nvSpPr>
        <p:spPr>
          <a:xfrm>
            <a:off x="514461" y="269040"/>
            <a:ext cx="5613716" cy="38933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uk-UA" sz="2530" b="1" spc="10" dirty="0">
                <a:solidFill>
                  <a:srgbClr val="5D7B80"/>
                </a:solidFill>
                <a:latin typeface="Arial"/>
                <a:cs typeface="Arial"/>
              </a:rPr>
              <a:t>«ТЕМНІ ЗОНИ ІНФРАСТРУКТУРИ»</a:t>
            </a:r>
            <a:endParaRPr sz="2500" dirty="0">
              <a:latin typeface="Arial"/>
              <a:cs typeface="Arial"/>
            </a:endParaRPr>
          </a:p>
        </p:txBody>
      </p:sp>
      <p:pic>
        <p:nvPicPr>
          <p:cNvPr id="27" name="Image">
            <a:extLst>
              <a:ext uri="{FF2B5EF4-FFF2-40B4-BE49-F238E27FC236}">
                <a16:creationId xmlns:a16="http://schemas.microsoft.com/office/drawing/2014/main" id="{F86E40BE-E93C-4D9B-BE0D-11692B8C9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86" y="852729"/>
            <a:ext cx="10959554" cy="254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194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514461" y="269040"/>
            <a:ext cx="9680690" cy="5224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60" b="1" spc="10" dirty="0">
                <a:solidFill>
                  <a:srgbClr val="5D7B80"/>
                </a:solidFill>
                <a:latin typeface="Arial"/>
                <a:cs typeface="Arial"/>
              </a:rPr>
              <a:t>ПРОБЛЕМИ МОНІТОРИНГУ: </a:t>
            </a:r>
            <a:r>
              <a:rPr sz="2560" spc="10" dirty="0">
                <a:solidFill>
                  <a:srgbClr val="5D7B80"/>
                </a:solidFill>
                <a:latin typeface="Arial"/>
                <a:cs typeface="Arial"/>
              </a:rPr>
              <a:t>ОКРЕМІ ТЕНДЕРНІ ПРОЦЕДУРИ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412" name="object 412"/>
          <p:cNvSpPr/>
          <p:nvPr/>
        </p:nvSpPr>
        <p:spPr>
          <a:xfrm>
            <a:off x="1197343" y="6345047"/>
            <a:ext cx="127" cy="19659"/>
          </a:xfrm>
          <a:custGeom>
            <a:avLst/>
            <a:gdLst/>
            <a:ahLst/>
            <a:cxnLst/>
            <a:rect l="l" t="t" r="r" b="b"/>
            <a:pathLst>
              <a:path w="127" h="19659">
                <a:moveTo>
                  <a:pt x="0" y="19659"/>
                </a:moveTo>
                <a:lnTo>
                  <a:pt x="0" y="0"/>
                </a:lnTo>
                <a:lnTo>
                  <a:pt x="127" y="0"/>
                </a:lnTo>
                <a:lnTo>
                  <a:pt x="127" y="19659"/>
                </a:lnTo>
                <a:lnTo>
                  <a:pt x="0" y="19659"/>
                </a:lnTo>
                <a:close/>
              </a:path>
            </a:pathLst>
          </a:custGeom>
          <a:solidFill>
            <a:srgbClr val="12161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2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45" y="6108947"/>
            <a:ext cx="1090798" cy="349961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1704224" y="6091367"/>
            <a:ext cx="682409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770" b="1" spc="10" dirty="0">
                <a:solidFill>
                  <a:srgbClr val="231F20"/>
                </a:solidFill>
                <a:latin typeface="Arial"/>
                <a:cs typeface="Arial"/>
              </a:rPr>
              <a:t>Infrastructure</a:t>
            </a:r>
            <a:endParaRPr sz="70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704224" y="6229278"/>
            <a:ext cx="682571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Transparency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704224" y="6367190"/>
            <a:ext cx="436384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Initiative</a:t>
            </a:r>
            <a:endParaRPr sz="800">
              <a:latin typeface="Arial"/>
              <a:cs typeface="Arial"/>
            </a:endParaRPr>
          </a:p>
        </p:txBody>
      </p:sp>
      <p:sp>
        <p:nvSpPr>
          <p:cNvPr id="413" name="object 413"/>
          <p:cNvSpPr/>
          <p:nvPr/>
        </p:nvSpPr>
        <p:spPr>
          <a:xfrm>
            <a:off x="550380" y="6503098"/>
            <a:ext cx="1805774" cy="66294"/>
          </a:xfrm>
          <a:custGeom>
            <a:avLst/>
            <a:gdLst/>
            <a:ahLst/>
            <a:cxnLst/>
            <a:rect l="l" t="t" r="r" b="b"/>
            <a:pathLst>
              <a:path w="1805774" h="66294">
                <a:moveTo>
                  <a:pt x="0" y="66294"/>
                </a:moveTo>
                <a:lnTo>
                  <a:pt x="0" y="0"/>
                </a:lnTo>
                <a:lnTo>
                  <a:pt x="1805774" y="0"/>
                </a:lnTo>
                <a:lnTo>
                  <a:pt x="1805774" y="66294"/>
                </a:lnTo>
                <a:lnTo>
                  <a:pt x="0" y="66294"/>
                </a:lnTo>
                <a:close/>
              </a:path>
            </a:pathLst>
          </a:custGeom>
          <a:solidFill>
            <a:srgbClr val="C023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text 1"/>
          <p:cNvSpPr txBox="1"/>
          <p:nvPr/>
        </p:nvSpPr>
        <p:spPr>
          <a:xfrm>
            <a:off x="579034" y="6499845"/>
            <a:ext cx="272773" cy="7386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500" b="1" spc="10" dirty="0">
                <a:solidFill>
                  <a:srgbClr val="FFFFFF"/>
                </a:solidFill>
                <a:latin typeface="Arial"/>
                <a:cs typeface="Arial"/>
              </a:rPr>
              <a:t>Ukraine</a:t>
            </a:r>
            <a:endParaRPr sz="500">
              <a:latin typeface="Arial"/>
              <a:cs typeface="Arial"/>
            </a:endParaRPr>
          </a:p>
        </p:txBody>
      </p:sp>
      <p:sp>
        <p:nvSpPr>
          <p:cNvPr id="414" name="object 414"/>
          <p:cNvSpPr/>
          <p:nvPr/>
        </p:nvSpPr>
        <p:spPr>
          <a:xfrm>
            <a:off x="503388" y="852729"/>
            <a:ext cx="10959553" cy="25400"/>
          </a:xfrm>
          <a:custGeom>
            <a:avLst/>
            <a:gdLst/>
            <a:ahLst/>
            <a:cxnLst/>
            <a:rect l="l" t="t" r="r" b="b"/>
            <a:pathLst>
              <a:path w="10959553" h="25400">
                <a:moveTo>
                  <a:pt x="12700" y="12700"/>
                </a:moveTo>
                <a:lnTo>
                  <a:pt x="10946854" y="12700"/>
                </a:lnTo>
              </a:path>
            </a:pathLst>
          </a:custGeom>
          <a:ln w="25400">
            <a:solidFill>
              <a:srgbClr val="C023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1794" y="2569236"/>
            <a:ext cx="2630106" cy="2630106"/>
          </a:xfrm>
          <a:custGeom>
            <a:avLst/>
            <a:gdLst/>
            <a:ahLst/>
            <a:cxnLst/>
            <a:rect l="l" t="t" r="r" b="b"/>
            <a:pathLst>
              <a:path w="2630106" h="2630106">
                <a:moveTo>
                  <a:pt x="0" y="2630106"/>
                </a:moveTo>
                <a:lnTo>
                  <a:pt x="0" y="0"/>
                </a:lnTo>
                <a:lnTo>
                  <a:pt x="2630106" y="0"/>
                </a:lnTo>
                <a:lnTo>
                  <a:pt x="2630106" y="2630106"/>
                </a:lnTo>
                <a:lnTo>
                  <a:pt x="0" y="2630106"/>
                </a:lnTo>
                <a:close/>
              </a:path>
            </a:pathLst>
          </a:custGeom>
          <a:solidFill>
            <a:srgbClr val="CD23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 1"/>
          <p:cNvSpPr txBox="1"/>
          <p:nvPr/>
        </p:nvSpPr>
        <p:spPr>
          <a:xfrm>
            <a:off x="617802" y="3151098"/>
            <a:ext cx="2196996" cy="860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050" b="1" spc="10" dirty="0">
                <a:solidFill>
                  <a:srgbClr val="FFFFFF"/>
                </a:solidFill>
                <a:latin typeface="Arial"/>
                <a:cs typeface="Arial"/>
              </a:rPr>
              <a:t>ВІДСУТНІЙ</a:t>
            </a:r>
            <a:endParaRPr sz="30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3020" b="1" spc="10" dirty="0">
                <a:solidFill>
                  <a:srgbClr val="FFFFFF"/>
                </a:solidFill>
                <a:latin typeface="Arial"/>
                <a:cs typeface="Arial"/>
              </a:rPr>
              <a:t>ЄДИНИЙ ID</a:t>
            </a:r>
            <a:endParaRPr sz="3000">
              <a:latin typeface="Arial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632076" y="4152089"/>
            <a:ext cx="2175712" cy="51766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520" b="1" spc="10" dirty="0">
                <a:solidFill>
                  <a:srgbClr val="FFFFFF"/>
                </a:solidFill>
                <a:latin typeface="Arial"/>
                <a:cs typeface="Arial"/>
              </a:rPr>
              <a:t>ІНФРАСТРУКТУРНОГО</a:t>
            </a:r>
            <a:endParaRPr sz="1500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550" b="1" spc="10" dirty="0">
                <a:solidFill>
                  <a:srgbClr val="FFFFFF"/>
                </a:solidFill>
                <a:latin typeface="Arial"/>
                <a:cs typeface="Arial"/>
              </a:rPr>
              <a:t>ПРОЕКТУ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416" name="object 416"/>
          <p:cNvSpPr/>
          <p:nvPr/>
        </p:nvSpPr>
        <p:spPr>
          <a:xfrm>
            <a:off x="2991601" y="3374480"/>
            <a:ext cx="1452181" cy="123050"/>
          </a:xfrm>
          <a:custGeom>
            <a:avLst/>
            <a:gdLst/>
            <a:ahLst/>
            <a:cxnLst/>
            <a:rect l="l" t="t" r="r" b="b"/>
            <a:pathLst>
              <a:path w="1452181" h="123050">
                <a:moveTo>
                  <a:pt x="6350" y="116701"/>
                </a:moveTo>
                <a:lnTo>
                  <a:pt x="1166292" y="116701"/>
                </a:lnTo>
                <a:lnTo>
                  <a:pt x="1445831" y="635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63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105" y="3327611"/>
            <a:ext cx="108204" cy="108191"/>
          </a:xfrm>
          <a:prstGeom prst="rect">
            <a:avLst/>
          </a:prstGeom>
        </p:spPr>
      </p:pic>
      <p:pic>
        <p:nvPicPr>
          <p:cNvPr id="164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01" y="3413412"/>
            <a:ext cx="3613544" cy="194183"/>
          </a:xfrm>
          <a:prstGeom prst="rect">
            <a:avLst/>
          </a:prstGeom>
        </p:spPr>
      </p:pic>
      <p:pic>
        <p:nvPicPr>
          <p:cNvPr id="165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153" y="3366360"/>
            <a:ext cx="109093" cy="109093"/>
          </a:xfrm>
          <a:prstGeom prst="rect">
            <a:avLst/>
          </a:prstGeom>
        </p:spPr>
      </p:pic>
      <p:pic>
        <p:nvPicPr>
          <p:cNvPr id="166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01" y="3444426"/>
            <a:ext cx="5703379" cy="264769"/>
          </a:xfrm>
          <a:prstGeom prst="rect">
            <a:avLst/>
          </a:prstGeom>
        </p:spPr>
      </p:pic>
      <p:pic>
        <p:nvPicPr>
          <p:cNvPr id="167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073" y="3397377"/>
            <a:ext cx="108788" cy="108775"/>
          </a:xfrm>
          <a:prstGeom prst="rect">
            <a:avLst/>
          </a:prstGeom>
        </p:spPr>
      </p:pic>
      <p:pic>
        <p:nvPicPr>
          <p:cNvPr id="168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01" y="4145231"/>
            <a:ext cx="1452181" cy="123037"/>
          </a:xfrm>
          <a:prstGeom prst="rect">
            <a:avLst/>
          </a:prstGeom>
        </p:spPr>
      </p:pic>
      <p:pic>
        <p:nvPicPr>
          <p:cNvPr id="169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109" y="4206949"/>
            <a:ext cx="108204" cy="108191"/>
          </a:xfrm>
          <a:prstGeom prst="rect">
            <a:avLst/>
          </a:prstGeom>
        </p:spPr>
      </p:pic>
      <p:pic>
        <p:nvPicPr>
          <p:cNvPr id="170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01" y="4035160"/>
            <a:ext cx="3613544" cy="194182"/>
          </a:xfrm>
          <a:prstGeom prst="rect">
            <a:avLst/>
          </a:prstGeom>
        </p:spPr>
      </p:pic>
      <p:pic>
        <p:nvPicPr>
          <p:cNvPr id="171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157" y="4167297"/>
            <a:ext cx="109092" cy="109093"/>
          </a:xfrm>
          <a:prstGeom prst="rect">
            <a:avLst/>
          </a:prstGeom>
        </p:spPr>
      </p:pic>
      <p:pic>
        <p:nvPicPr>
          <p:cNvPr id="172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01" y="3933560"/>
            <a:ext cx="5703379" cy="264782"/>
          </a:xfrm>
          <a:prstGeom prst="rect">
            <a:avLst/>
          </a:prstGeom>
        </p:spPr>
      </p:pic>
      <p:pic>
        <p:nvPicPr>
          <p:cNvPr id="173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073" y="4136601"/>
            <a:ext cx="108788" cy="108775"/>
          </a:xfrm>
          <a:prstGeom prst="rect">
            <a:avLst/>
          </a:prstGeom>
        </p:spPr>
      </p:pic>
      <p:pic>
        <p:nvPicPr>
          <p:cNvPr id="174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601" y="3823495"/>
            <a:ext cx="6681406" cy="12700"/>
          </a:xfrm>
          <a:prstGeom prst="rect">
            <a:avLst/>
          </a:prstGeom>
        </p:spPr>
      </p:pic>
      <p:pic>
        <p:nvPicPr>
          <p:cNvPr id="175" name="Image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522" y="3782091"/>
            <a:ext cx="95504" cy="95504"/>
          </a:xfrm>
          <a:prstGeom prst="rect">
            <a:avLst/>
          </a:prstGeom>
        </p:spPr>
      </p:pic>
      <p:sp>
        <p:nvSpPr>
          <p:cNvPr id="9" name="text 1"/>
          <p:cNvSpPr txBox="1"/>
          <p:nvPr/>
        </p:nvSpPr>
        <p:spPr>
          <a:xfrm>
            <a:off x="5711270" y="1496633"/>
            <a:ext cx="1430574" cy="5185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5D7B80"/>
                </a:solidFill>
                <a:latin typeface="Arial"/>
                <a:cs typeface="Arial"/>
              </a:rPr>
              <a:t>ЕКСПЕРТИЗА</a:t>
            </a:r>
            <a:endParaRPr sz="16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5D7B80"/>
                </a:solidFill>
                <a:latin typeface="Arial"/>
                <a:cs typeface="Arial"/>
              </a:rPr>
              <a:t>ПРОЕКТУ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176" name="Image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120" y="1330287"/>
            <a:ext cx="1896109" cy="1896097"/>
          </a:xfrm>
          <a:prstGeom prst="rect">
            <a:avLst/>
          </a:prstGeom>
        </p:spPr>
      </p:pic>
      <p:pic>
        <p:nvPicPr>
          <p:cNvPr id="177" name="Image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733" y="2565234"/>
            <a:ext cx="262140" cy="55181"/>
          </a:xfrm>
          <a:prstGeom prst="rect">
            <a:avLst/>
          </a:prstGeom>
        </p:spPr>
      </p:pic>
      <p:pic>
        <p:nvPicPr>
          <p:cNvPr id="178" name="Image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730" y="2668706"/>
            <a:ext cx="262128" cy="55181"/>
          </a:xfrm>
          <a:prstGeom prst="rect">
            <a:avLst/>
          </a:prstGeom>
        </p:spPr>
      </p:pic>
      <p:pic>
        <p:nvPicPr>
          <p:cNvPr id="179" name="Image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739" y="2772177"/>
            <a:ext cx="158661" cy="55181"/>
          </a:xfrm>
          <a:prstGeom prst="rect">
            <a:avLst/>
          </a:prstGeom>
        </p:spPr>
      </p:pic>
      <p:pic>
        <p:nvPicPr>
          <p:cNvPr id="180" name="Image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265" y="2457149"/>
            <a:ext cx="469074" cy="607059"/>
          </a:xfrm>
          <a:prstGeom prst="rect">
            <a:avLst/>
          </a:prstGeom>
        </p:spPr>
      </p:pic>
      <p:pic>
        <p:nvPicPr>
          <p:cNvPr id="181" name="Image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129" y="2519637"/>
            <a:ext cx="290867" cy="441070"/>
          </a:xfrm>
          <a:prstGeom prst="rect">
            <a:avLst/>
          </a:prstGeom>
        </p:spPr>
      </p:pic>
      <p:pic>
        <p:nvPicPr>
          <p:cNvPr id="182" name="Image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068" y="2873218"/>
            <a:ext cx="220104" cy="115214"/>
          </a:xfrm>
          <a:prstGeom prst="rect">
            <a:avLst/>
          </a:prstGeom>
        </p:spPr>
      </p:pic>
      <p:pic>
        <p:nvPicPr>
          <p:cNvPr id="183" name="Image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116" y="4428491"/>
            <a:ext cx="1896109" cy="1896109"/>
          </a:xfrm>
          <a:prstGeom prst="rect">
            <a:avLst/>
          </a:prstGeom>
        </p:spPr>
      </p:pic>
      <p:sp>
        <p:nvSpPr>
          <p:cNvPr id="10" name="text 1"/>
          <p:cNvSpPr txBox="1"/>
          <p:nvPr/>
        </p:nvSpPr>
        <p:spPr>
          <a:xfrm>
            <a:off x="7837715" y="4574535"/>
            <a:ext cx="1703666" cy="7962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10" b="1" spc="10" dirty="0">
                <a:solidFill>
                  <a:srgbClr val="5D7B80"/>
                </a:solidFill>
                <a:latin typeface="Arial"/>
                <a:cs typeface="Arial"/>
              </a:rPr>
              <a:t>ЗАБЕЗПЕЧЕННЯ</a:t>
            </a:r>
            <a:endParaRPr sz="16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5D7B80"/>
                </a:solidFill>
                <a:latin typeface="Arial"/>
                <a:cs typeface="Arial"/>
              </a:rPr>
              <a:t>ТА КОНТРОЛЬ</a:t>
            </a:r>
            <a:endParaRPr sz="17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5D7B80"/>
                </a:solidFill>
                <a:latin typeface="Arial"/>
                <a:cs typeface="Arial"/>
              </a:rPr>
              <a:t>ЯКОСТІ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184" name="Image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693" y="5663446"/>
            <a:ext cx="262140" cy="55182"/>
          </a:xfrm>
          <a:prstGeom prst="rect">
            <a:avLst/>
          </a:prstGeom>
        </p:spPr>
      </p:pic>
      <p:pic>
        <p:nvPicPr>
          <p:cNvPr id="185" name="Image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690" y="5766923"/>
            <a:ext cx="262128" cy="55181"/>
          </a:xfrm>
          <a:prstGeom prst="rect">
            <a:avLst/>
          </a:prstGeom>
        </p:spPr>
      </p:pic>
      <p:pic>
        <p:nvPicPr>
          <p:cNvPr id="186" name="Image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700" y="5870381"/>
            <a:ext cx="158660" cy="55194"/>
          </a:xfrm>
          <a:prstGeom prst="rect">
            <a:avLst/>
          </a:prstGeom>
        </p:spPr>
      </p:pic>
      <p:pic>
        <p:nvPicPr>
          <p:cNvPr id="187" name="Image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224" y="5555372"/>
            <a:ext cx="469087" cy="607047"/>
          </a:xfrm>
          <a:prstGeom prst="rect">
            <a:avLst/>
          </a:prstGeom>
        </p:spPr>
      </p:pic>
      <p:pic>
        <p:nvPicPr>
          <p:cNvPr id="188" name="Image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089" y="5617848"/>
            <a:ext cx="290867" cy="441071"/>
          </a:xfrm>
          <a:prstGeom prst="rect">
            <a:avLst/>
          </a:prstGeom>
        </p:spPr>
      </p:pic>
      <p:pic>
        <p:nvPicPr>
          <p:cNvPr id="189" name="Image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029" y="5971443"/>
            <a:ext cx="220103" cy="115201"/>
          </a:xfrm>
          <a:prstGeom prst="rect">
            <a:avLst/>
          </a:prstGeom>
        </p:spPr>
      </p:pic>
      <p:pic>
        <p:nvPicPr>
          <p:cNvPr id="190" name="Image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480" y="4428491"/>
            <a:ext cx="1896110" cy="1896109"/>
          </a:xfrm>
          <a:prstGeom prst="rect">
            <a:avLst/>
          </a:prstGeom>
        </p:spPr>
      </p:pic>
      <p:sp>
        <p:nvSpPr>
          <p:cNvPr id="11" name="text 1"/>
          <p:cNvSpPr txBox="1"/>
          <p:nvPr/>
        </p:nvSpPr>
        <p:spPr>
          <a:xfrm>
            <a:off x="5744919" y="4594851"/>
            <a:ext cx="1271003" cy="7962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5D7B80"/>
                </a:solidFill>
                <a:latin typeface="Arial"/>
                <a:cs typeface="Arial"/>
              </a:rPr>
              <a:t>НАУКОВО-</a:t>
            </a:r>
            <a:endParaRPr sz="17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5D7B80"/>
                </a:solidFill>
                <a:latin typeface="Arial"/>
                <a:cs typeface="Arial"/>
              </a:rPr>
              <a:t>ТЕХНІЧНИЙ</a:t>
            </a:r>
            <a:endParaRPr sz="16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5D7B80"/>
                </a:solidFill>
                <a:latin typeface="Arial"/>
                <a:cs typeface="Arial"/>
              </a:rPr>
              <a:t>СУПРОВІД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191" name="Image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753" y="5663446"/>
            <a:ext cx="262141" cy="55182"/>
          </a:xfrm>
          <a:prstGeom prst="rect">
            <a:avLst/>
          </a:prstGeom>
        </p:spPr>
      </p:pic>
      <p:pic>
        <p:nvPicPr>
          <p:cNvPr id="192" name="Image"/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751" y="5766923"/>
            <a:ext cx="262128" cy="55181"/>
          </a:xfrm>
          <a:prstGeom prst="rect">
            <a:avLst/>
          </a:prstGeom>
        </p:spPr>
      </p:pic>
      <p:pic>
        <p:nvPicPr>
          <p:cNvPr id="193" name="Image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760" y="5870381"/>
            <a:ext cx="158673" cy="55194"/>
          </a:xfrm>
          <a:prstGeom prst="rect">
            <a:avLst/>
          </a:prstGeom>
        </p:spPr>
      </p:pic>
      <p:pic>
        <p:nvPicPr>
          <p:cNvPr id="194" name="Image"/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298" y="5555372"/>
            <a:ext cx="469074" cy="607047"/>
          </a:xfrm>
          <a:prstGeom prst="rect">
            <a:avLst/>
          </a:prstGeom>
        </p:spPr>
      </p:pic>
      <p:pic>
        <p:nvPicPr>
          <p:cNvPr id="195" name="Image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164" y="5617848"/>
            <a:ext cx="290855" cy="441071"/>
          </a:xfrm>
          <a:prstGeom prst="rect">
            <a:avLst/>
          </a:prstGeom>
        </p:spPr>
      </p:pic>
      <p:pic>
        <p:nvPicPr>
          <p:cNvPr id="196" name="Image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102" y="5971443"/>
            <a:ext cx="220091" cy="115201"/>
          </a:xfrm>
          <a:prstGeom prst="rect">
            <a:avLst/>
          </a:prstGeom>
        </p:spPr>
      </p:pic>
      <p:sp>
        <p:nvSpPr>
          <p:cNvPr id="12" name="text 1"/>
          <p:cNvSpPr txBox="1"/>
          <p:nvPr/>
        </p:nvSpPr>
        <p:spPr>
          <a:xfrm>
            <a:off x="7903930" y="1504069"/>
            <a:ext cx="1358313" cy="5185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5D7B80"/>
                </a:solidFill>
                <a:latin typeface="Arial"/>
                <a:cs typeface="Arial"/>
              </a:rPr>
              <a:t>ВИКОНАННЯ</a:t>
            </a:r>
            <a:endParaRPr sz="16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5D7B80"/>
                </a:solidFill>
                <a:latin typeface="Arial"/>
                <a:cs typeface="Arial"/>
              </a:rPr>
              <a:t>РОБІТ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197" name="Image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232" y="1330287"/>
            <a:ext cx="1896097" cy="1896097"/>
          </a:xfrm>
          <a:prstGeom prst="rect">
            <a:avLst/>
          </a:prstGeom>
        </p:spPr>
      </p:pic>
      <p:pic>
        <p:nvPicPr>
          <p:cNvPr id="198" name="Image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903" y="2548299"/>
            <a:ext cx="262141" cy="55181"/>
          </a:xfrm>
          <a:prstGeom prst="rect">
            <a:avLst/>
          </a:prstGeom>
        </p:spPr>
      </p:pic>
      <p:pic>
        <p:nvPicPr>
          <p:cNvPr id="199" name="Image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901" y="2651777"/>
            <a:ext cx="262128" cy="55181"/>
          </a:xfrm>
          <a:prstGeom prst="rect">
            <a:avLst/>
          </a:prstGeom>
        </p:spPr>
      </p:pic>
      <p:pic>
        <p:nvPicPr>
          <p:cNvPr id="200" name="Image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910" y="2755235"/>
            <a:ext cx="158660" cy="55194"/>
          </a:xfrm>
          <a:prstGeom prst="rect">
            <a:avLst/>
          </a:prstGeom>
        </p:spPr>
      </p:pic>
      <p:pic>
        <p:nvPicPr>
          <p:cNvPr id="201" name="Image"/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435" y="2440225"/>
            <a:ext cx="469087" cy="607047"/>
          </a:xfrm>
          <a:prstGeom prst="rect">
            <a:avLst/>
          </a:prstGeom>
        </p:spPr>
      </p:pic>
      <p:pic>
        <p:nvPicPr>
          <p:cNvPr id="202" name="Image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301" y="2502702"/>
            <a:ext cx="290868" cy="441071"/>
          </a:xfrm>
          <a:prstGeom prst="rect">
            <a:avLst/>
          </a:prstGeom>
        </p:spPr>
      </p:pic>
      <p:pic>
        <p:nvPicPr>
          <p:cNvPr id="203" name="Image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240" y="2856297"/>
            <a:ext cx="220103" cy="115201"/>
          </a:xfrm>
          <a:prstGeom prst="rect">
            <a:avLst/>
          </a:prstGeom>
        </p:spPr>
      </p:pic>
      <p:sp>
        <p:nvSpPr>
          <p:cNvPr id="13" name="text 1"/>
          <p:cNvSpPr txBox="1"/>
          <p:nvPr/>
        </p:nvSpPr>
        <p:spPr>
          <a:xfrm>
            <a:off x="10025929" y="3110023"/>
            <a:ext cx="1358314" cy="5185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5D7B80"/>
                </a:solidFill>
                <a:latin typeface="Arial"/>
                <a:cs typeface="Arial"/>
              </a:rPr>
              <a:t>ВИКОНАННЯ</a:t>
            </a:r>
            <a:endParaRPr sz="16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5D7B80"/>
                </a:solidFill>
                <a:latin typeface="Arial"/>
                <a:cs typeface="Arial"/>
              </a:rPr>
              <a:t>РОБІТ 2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204" name="Image"/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817" y="2936240"/>
            <a:ext cx="1896109" cy="1896097"/>
          </a:xfrm>
          <a:prstGeom prst="rect">
            <a:avLst/>
          </a:prstGeom>
        </p:spPr>
      </p:pic>
      <p:pic>
        <p:nvPicPr>
          <p:cNvPr id="205" name="Image"/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451" y="4154261"/>
            <a:ext cx="262154" cy="55168"/>
          </a:xfrm>
          <a:prstGeom prst="rect">
            <a:avLst/>
          </a:prstGeom>
        </p:spPr>
      </p:pic>
      <p:pic>
        <p:nvPicPr>
          <p:cNvPr id="206" name="Image"/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449" y="4257731"/>
            <a:ext cx="262140" cy="55181"/>
          </a:xfrm>
          <a:prstGeom prst="rect">
            <a:avLst/>
          </a:prstGeom>
        </p:spPr>
      </p:pic>
      <p:pic>
        <p:nvPicPr>
          <p:cNvPr id="207" name="Image"/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457" y="4361190"/>
            <a:ext cx="158673" cy="55194"/>
          </a:xfrm>
          <a:prstGeom prst="rect">
            <a:avLst/>
          </a:prstGeom>
        </p:spPr>
      </p:pic>
      <p:pic>
        <p:nvPicPr>
          <p:cNvPr id="208" name="Image"/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995" y="4046173"/>
            <a:ext cx="469075" cy="607060"/>
          </a:xfrm>
          <a:prstGeom prst="rect">
            <a:avLst/>
          </a:prstGeom>
        </p:spPr>
      </p:pic>
      <p:pic>
        <p:nvPicPr>
          <p:cNvPr id="209" name="Image"/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60" y="4108656"/>
            <a:ext cx="290855" cy="441071"/>
          </a:xfrm>
          <a:prstGeom prst="rect">
            <a:avLst/>
          </a:prstGeom>
        </p:spPr>
      </p:pic>
      <p:pic>
        <p:nvPicPr>
          <p:cNvPr id="210" name="Image"/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5800" y="4462251"/>
            <a:ext cx="220091" cy="115202"/>
          </a:xfrm>
          <a:prstGeom prst="rect">
            <a:avLst/>
          </a:prstGeom>
        </p:spPr>
      </p:pic>
      <p:sp>
        <p:nvSpPr>
          <p:cNvPr id="14" name="text 1"/>
          <p:cNvSpPr txBox="1"/>
          <p:nvPr/>
        </p:nvSpPr>
        <p:spPr>
          <a:xfrm>
            <a:off x="3612031" y="4621076"/>
            <a:ext cx="1468659" cy="51859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5D7B80"/>
                </a:solidFill>
                <a:latin typeface="Arial"/>
                <a:cs typeface="Arial"/>
              </a:rPr>
              <a:t>АВТОРСЬКИЙ</a:t>
            </a:r>
            <a:endParaRPr sz="16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5D7B80"/>
                </a:solidFill>
                <a:latin typeface="Arial"/>
                <a:cs typeface="Arial"/>
              </a:rPr>
              <a:t>НАГЛЯД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211" name="Image"/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845" y="4428491"/>
            <a:ext cx="1896109" cy="1896109"/>
          </a:xfrm>
          <a:prstGeom prst="rect">
            <a:avLst/>
          </a:prstGeom>
        </p:spPr>
      </p:pic>
      <p:pic>
        <p:nvPicPr>
          <p:cNvPr id="212" name="Image"/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192" y="5646516"/>
            <a:ext cx="262141" cy="55169"/>
          </a:xfrm>
          <a:prstGeom prst="rect">
            <a:avLst/>
          </a:prstGeom>
        </p:spPr>
      </p:pic>
      <p:pic>
        <p:nvPicPr>
          <p:cNvPr id="213" name="Image"/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190" y="5749988"/>
            <a:ext cx="262127" cy="55181"/>
          </a:xfrm>
          <a:prstGeom prst="rect">
            <a:avLst/>
          </a:prstGeom>
        </p:spPr>
      </p:pic>
      <p:pic>
        <p:nvPicPr>
          <p:cNvPr id="214" name="Image"/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199" y="5853446"/>
            <a:ext cx="158661" cy="55194"/>
          </a:xfrm>
          <a:prstGeom prst="rect">
            <a:avLst/>
          </a:prstGeom>
        </p:spPr>
      </p:pic>
      <p:pic>
        <p:nvPicPr>
          <p:cNvPr id="215" name="Image"/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24" y="5538430"/>
            <a:ext cx="469087" cy="607060"/>
          </a:xfrm>
          <a:prstGeom prst="rect">
            <a:avLst/>
          </a:prstGeom>
        </p:spPr>
      </p:pic>
      <p:pic>
        <p:nvPicPr>
          <p:cNvPr id="216" name="Image"/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88" y="5600913"/>
            <a:ext cx="290868" cy="441071"/>
          </a:xfrm>
          <a:prstGeom prst="rect">
            <a:avLst/>
          </a:prstGeom>
        </p:spPr>
      </p:pic>
      <p:pic>
        <p:nvPicPr>
          <p:cNvPr id="217" name="Image"/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529" y="5954507"/>
            <a:ext cx="220104" cy="115214"/>
          </a:xfrm>
          <a:prstGeom prst="rect">
            <a:avLst/>
          </a:prstGeom>
        </p:spPr>
      </p:pic>
      <p:sp>
        <p:nvSpPr>
          <p:cNvPr id="15" name="text 1"/>
          <p:cNvSpPr txBox="1"/>
          <p:nvPr/>
        </p:nvSpPr>
        <p:spPr>
          <a:xfrm>
            <a:off x="3532632" y="1505749"/>
            <a:ext cx="1746199" cy="2409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10" b="1" spc="10" dirty="0">
                <a:solidFill>
                  <a:srgbClr val="5D7B80"/>
                </a:solidFill>
                <a:latin typeface="Arial"/>
                <a:cs typeface="Arial"/>
              </a:rPr>
              <a:t>ПРОЕКТУВАННЯ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218" name="Image"/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020" y="1330287"/>
            <a:ext cx="1896096" cy="1896097"/>
          </a:xfrm>
          <a:prstGeom prst="rect">
            <a:avLst/>
          </a:prstGeom>
        </p:spPr>
      </p:pic>
      <p:pic>
        <p:nvPicPr>
          <p:cNvPr id="219" name="Image"/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670" y="2577972"/>
            <a:ext cx="262153" cy="55168"/>
          </a:xfrm>
          <a:prstGeom prst="rect">
            <a:avLst/>
          </a:prstGeom>
        </p:spPr>
      </p:pic>
      <p:pic>
        <p:nvPicPr>
          <p:cNvPr id="220" name="Image"/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668" y="2681443"/>
            <a:ext cx="262140" cy="55181"/>
          </a:xfrm>
          <a:prstGeom prst="rect">
            <a:avLst/>
          </a:prstGeom>
        </p:spPr>
      </p:pic>
      <p:pic>
        <p:nvPicPr>
          <p:cNvPr id="221" name="Image"/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676" y="2784901"/>
            <a:ext cx="158674" cy="55194"/>
          </a:xfrm>
          <a:prstGeom prst="rect">
            <a:avLst/>
          </a:prstGeom>
        </p:spPr>
      </p:pic>
      <p:pic>
        <p:nvPicPr>
          <p:cNvPr id="222" name="Image"/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14" y="2469885"/>
            <a:ext cx="469074" cy="607060"/>
          </a:xfrm>
          <a:prstGeom prst="rect">
            <a:avLst/>
          </a:prstGeom>
        </p:spPr>
      </p:pic>
      <p:pic>
        <p:nvPicPr>
          <p:cNvPr id="223" name="Image"/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080" y="2532368"/>
            <a:ext cx="290855" cy="441071"/>
          </a:xfrm>
          <a:prstGeom prst="rect">
            <a:avLst/>
          </a:prstGeom>
        </p:spPr>
      </p:pic>
      <p:pic>
        <p:nvPicPr>
          <p:cNvPr id="224" name="Image"/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019" y="2885962"/>
            <a:ext cx="220091" cy="1152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194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514461" y="291846"/>
            <a:ext cx="11260198" cy="39395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60" b="1" spc="10" dirty="0">
                <a:solidFill>
                  <a:srgbClr val="5D7B80"/>
                </a:solidFill>
                <a:latin typeface="Arial"/>
                <a:cs typeface="Arial"/>
              </a:rPr>
              <a:t>ПРОБЛЕМИ МОНІТОРИНГУ: </a:t>
            </a:r>
            <a:r>
              <a:rPr sz="2200" spc="10" dirty="0">
                <a:solidFill>
                  <a:srgbClr val="5D7B80"/>
                </a:solidFill>
                <a:latin typeface="Arial"/>
                <a:cs typeface="Arial"/>
              </a:rPr>
              <a:t>БУДІВНИЦТВО  ШЛЯХОПРОВОДУ НА </a:t>
            </a:r>
            <a:r>
              <a:rPr sz="2100" spc="10" dirty="0">
                <a:solidFill>
                  <a:srgbClr val="5D7B80"/>
                </a:solidFill>
                <a:latin typeface="Arial"/>
                <a:cs typeface="Arial"/>
              </a:rPr>
              <a:t>КМ 130+045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33511" y="930287"/>
            <a:ext cx="6239683" cy="28736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50" spc="10" dirty="0">
                <a:solidFill>
                  <a:srgbClr val="5D7B80"/>
                </a:solidFill>
                <a:latin typeface="Arial"/>
                <a:cs typeface="Arial"/>
              </a:rPr>
              <a:t>Р-52 (Н-31) ДНІПРОПЕТРОВСЬК-ЦАРИЧАНКА-КОБЕЛЯКИ-РЕШЕТИЛІВКА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7" name="object 417"/>
          <p:cNvSpPr/>
          <p:nvPr/>
        </p:nvSpPr>
        <p:spPr>
          <a:xfrm>
            <a:off x="1197343" y="6345034"/>
            <a:ext cx="127" cy="19672"/>
          </a:xfrm>
          <a:custGeom>
            <a:avLst/>
            <a:gdLst/>
            <a:ahLst/>
            <a:cxnLst/>
            <a:rect l="l" t="t" r="r" b="b"/>
            <a:pathLst>
              <a:path w="127" h="19672">
                <a:moveTo>
                  <a:pt x="0" y="19672"/>
                </a:moveTo>
                <a:lnTo>
                  <a:pt x="0" y="0"/>
                </a:lnTo>
                <a:lnTo>
                  <a:pt x="127" y="0"/>
                </a:lnTo>
                <a:lnTo>
                  <a:pt x="127" y="19672"/>
                </a:lnTo>
                <a:lnTo>
                  <a:pt x="0" y="19672"/>
                </a:lnTo>
                <a:close/>
              </a:path>
            </a:pathLst>
          </a:custGeom>
          <a:solidFill>
            <a:srgbClr val="12161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26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54" y="6108947"/>
            <a:ext cx="1090789" cy="34996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704230" y="6091367"/>
            <a:ext cx="682410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770" b="1" spc="10" dirty="0">
                <a:solidFill>
                  <a:srgbClr val="231F20"/>
                </a:solidFill>
                <a:latin typeface="Arial"/>
                <a:cs typeface="Arial"/>
              </a:rPr>
              <a:t>Infrastructure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704230" y="6229278"/>
            <a:ext cx="682571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Transparency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704230" y="6367190"/>
            <a:ext cx="436384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Initiative</a:t>
            </a:r>
            <a:endParaRPr sz="800">
              <a:latin typeface="Arial"/>
              <a:cs typeface="Arial"/>
            </a:endParaRPr>
          </a:p>
        </p:txBody>
      </p:sp>
      <p:sp>
        <p:nvSpPr>
          <p:cNvPr id="418" name="object 418"/>
          <p:cNvSpPr/>
          <p:nvPr/>
        </p:nvSpPr>
        <p:spPr>
          <a:xfrm>
            <a:off x="550367" y="6503098"/>
            <a:ext cx="1805774" cy="66294"/>
          </a:xfrm>
          <a:custGeom>
            <a:avLst/>
            <a:gdLst/>
            <a:ahLst/>
            <a:cxnLst/>
            <a:rect l="l" t="t" r="r" b="b"/>
            <a:pathLst>
              <a:path w="1805774" h="66294">
                <a:moveTo>
                  <a:pt x="0" y="66294"/>
                </a:moveTo>
                <a:lnTo>
                  <a:pt x="0" y="0"/>
                </a:lnTo>
                <a:lnTo>
                  <a:pt x="1805775" y="0"/>
                </a:lnTo>
                <a:lnTo>
                  <a:pt x="1805775" y="66294"/>
                </a:lnTo>
                <a:lnTo>
                  <a:pt x="0" y="66294"/>
                </a:lnTo>
                <a:close/>
              </a:path>
            </a:pathLst>
          </a:custGeom>
          <a:solidFill>
            <a:srgbClr val="C023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 1"/>
          <p:cNvSpPr txBox="1"/>
          <p:nvPr/>
        </p:nvSpPr>
        <p:spPr>
          <a:xfrm>
            <a:off x="579041" y="6499845"/>
            <a:ext cx="272773" cy="7386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500" b="1" spc="10" dirty="0">
                <a:solidFill>
                  <a:srgbClr val="FFFFFF"/>
                </a:solidFill>
                <a:latin typeface="Arial"/>
                <a:cs typeface="Arial"/>
              </a:rPr>
              <a:t>Ukraine</a:t>
            </a:r>
            <a:endParaRPr sz="500">
              <a:latin typeface="Arial"/>
              <a:cs typeface="Arial"/>
            </a:endParaRPr>
          </a:p>
        </p:txBody>
      </p:sp>
      <p:sp>
        <p:nvSpPr>
          <p:cNvPr id="419" name="object 419"/>
          <p:cNvSpPr/>
          <p:nvPr/>
        </p:nvSpPr>
        <p:spPr>
          <a:xfrm>
            <a:off x="503386" y="852729"/>
            <a:ext cx="10959554" cy="25400"/>
          </a:xfrm>
          <a:custGeom>
            <a:avLst/>
            <a:gdLst/>
            <a:ahLst/>
            <a:cxnLst/>
            <a:rect l="l" t="t" r="r" b="b"/>
            <a:pathLst>
              <a:path w="10959554" h="25400">
                <a:moveTo>
                  <a:pt x="12700" y="12700"/>
                </a:moveTo>
                <a:lnTo>
                  <a:pt x="10946854" y="12700"/>
                </a:lnTo>
              </a:path>
            </a:pathLst>
          </a:custGeom>
          <a:ln w="25400">
            <a:solidFill>
              <a:srgbClr val="C023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00" y="1366603"/>
            <a:ext cx="11397389" cy="500011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23317" y="1736946"/>
            <a:ext cx="1745047" cy="1415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…………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12 контрактів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2,6 млн грн</a:t>
            </a:r>
          </a:p>
          <a:p>
            <a:endParaRPr lang="ru-RU" b="1" spc="-100" dirty="0">
              <a:solidFill>
                <a:srgbClr val="C00000"/>
              </a:solidFill>
              <a:latin typeface="Roboto" pitchFamily="2" charset="0"/>
              <a:ea typeface="Roboto" pitchFamily="2" charset="0"/>
              <a:sym typeface="Open San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00255" y="1748676"/>
            <a:ext cx="1701708" cy="1138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..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2 контракти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0,3 млн грн</a:t>
            </a:r>
            <a:endParaRPr lang="ru-RU" b="1" spc="-100" dirty="0">
              <a:solidFill>
                <a:srgbClr val="C00000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65119" y="1779947"/>
            <a:ext cx="1701708" cy="1138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………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9 контрактів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695,8 млн грн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90904" y="3362815"/>
            <a:ext cx="1701708" cy="1138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.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1 дод. угода</a:t>
            </a:r>
          </a:p>
          <a:p>
            <a:r>
              <a:rPr lang="uk-UA" b="1" spc="-100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  <a:sym typeface="Open Sans"/>
              </a:rPr>
              <a:t>130,2 млн</a:t>
            </a:r>
            <a:r>
              <a:rPr lang="en-US" b="1" spc="-100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  <a:sym typeface="Open Sans"/>
              </a:rPr>
              <a:t> </a:t>
            </a:r>
            <a:r>
              <a:rPr lang="ru-RU" b="1" spc="-100" dirty="0" err="1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  <a:sym typeface="Open Sans"/>
              </a:rPr>
              <a:t>грн</a:t>
            </a:r>
            <a:endParaRPr lang="ru-RU" b="1" spc="-100" dirty="0">
              <a:solidFill>
                <a:srgbClr val="C00000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23704" y="5101477"/>
            <a:ext cx="1701708" cy="1138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.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1 контракт</a:t>
            </a:r>
          </a:p>
          <a:p>
            <a:r>
              <a:rPr lang="uk-UA" b="1" dirty="0">
                <a:solidFill>
                  <a:srgbClr val="C00000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0, 1 млн грн</a:t>
            </a:r>
            <a:endParaRPr lang="ru-RU" b="1" spc="-100" dirty="0">
              <a:solidFill>
                <a:srgbClr val="C00000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250" y="3876972"/>
            <a:ext cx="2599895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……………………</a:t>
            </a:r>
          </a:p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25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контрактів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  <a:p>
            <a:r>
              <a:rPr lang="uk-UA" sz="2000" b="1" dirty="0">
                <a:solidFill>
                  <a:schemeClr val="bg1"/>
                </a:solidFill>
                <a:latin typeface="Arial" panose="020B0604020202020204" pitchFamily="34" charset="0"/>
                <a:ea typeface="Roboto" pitchFamily="2" charset="0"/>
                <a:cs typeface="Arial" panose="020B0604020202020204" pitchFamily="34" charset="0"/>
              </a:rPr>
              <a:t>784,7 млн грн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194" cy="68580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533511" y="955687"/>
            <a:ext cx="6239683" cy="28736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50" spc="10" dirty="0">
                <a:solidFill>
                  <a:srgbClr val="5D7B80"/>
                </a:solidFill>
                <a:latin typeface="Arial"/>
                <a:cs typeface="Arial"/>
              </a:rPr>
              <a:t>Р-52 (Н-31) ДНІПРОПЕТРОВСЬК-ЦАРИЧАНКА-КОБЕЛЯКИ-РЕШЕТИЛІВКА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428" name="object 428"/>
          <p:cNvSpPr/>
          <p:nvPr/>
        </p:nvSpPr>
        <p:spPr>
          <a:xfrm>
            <a:off x="1197343" y="6345034"/>
            <a:ext cx="127" cy="19659"/>
          </a:xfrm>
          <a:custGeom>
            <a:avLst/>
            <a:gdLst/>
            <a:ahLst/>
            <a:cxnLst/>
            <a:rect l="l" t="t" r="r" b="b"/>
            <a:pathLst>
              <a:path w="127" h="19659">
                <a:moveTo>
                  <a:pt x="0" y="19660"/>
                </a:moveTo>
                <a:lnTo>
                  <a:pt x="0" y="0"/>
                </a:lnTo>
                <a:lnTo>
                  <a:pt x="127" y="0"/>
                </a:lnTo>
                <a:lnTo>
                  <a:pt x="127" y="19660"/>
                </a:lnTo>
                <a:lnTo>
                  <a:pt x="0" y="19660"/>
                </a:lnTo>
                <a:close/>
              </a:path>
            </a:pathLst>
          </a:custGeom>
          <a:solidFill>
            <a:srgbClr val="12161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90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45" y="6108947"/>
            <a:ext cx="1090798" cy="34996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704224" y="6091367"/>
            <a:ext cx="682409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770" b="1" spc="10" dirty="0">
                <a:solidFill>
                  <a:srgbClr val="231F20"/>
                </a:solidFill>
                <a:latin typeface="Arial"/>
                <a:cs typeface="Arial"/>
              </a:rPr>
              <a:t>Infrastructure</a:t>
            </a:r>
            <a:endParaRPr sz="70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1704224" y="6229278"/>
            <a:ext cx="682571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Transparency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1704224" y="6367190"/>
            <a:ext cx="436384" cy="1123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00" b="1" spc="10" dirty="0">
                <a:solidFill>
                  <a:srgbClr val="231F20"/>
                </a:solidFill>
                <a:latin typeface="Arial"/>
                <a:cs typeface="Arial"/>
              </a:rPr>
              <a:t>Initiative</a:t>
            </a:r>
            <a:endParaRPr sz="800">
              <a:latin typeface="Arial"/>
              <a:cs typeface="Arial"/>
            </a:endParaRPr>
          </a:p>
        </p:txBody>
      </p:sp>
      <p:sp>
        <p:nvSpPr>
          <p:cNvPr id="429" name="object 429"/>
          <p:cNvSpPr/>
          <p:nvPr/>
        </p:nvSpPr>
        <p:spPr>
          <a:xfrm>
            <a:off x="550380" y="6503098"/>
            <a:ext cx="1805774" cy="66294"/>
          </a:xfrm>
          <a:custGeom>
            <a:avLst/>
            <a:gdLst/>
            <a:ahLst/>
            <a:cxnLst/>
            <a:rect l="l" t="t" r="r" b="b"/>
            <a:pathLst>
              <a:path w="1805774" h="66294">
                <a:moveTo>
                  <a:pt x="0" y="66294"/>
                </a:moveTo>
                <a:lnTo>
                  <a:pt x="0" y="0"/>
                </a:lnTo>
                <a:lnTo>
                  <a:pt x="1805774" y="0"/>
                </a:lnTo>
                <a:lnTo>
                  <a:pt x="1805774" y="66294"/>
                </a:lnTo>
                <a:lnTo>
                  <a:pt x="0" y="66294"/>
                </a:lnTo>
                <a:close/>
              </a:path>
            </a:pathLst>
          </a:custGeom>
          <a:solidFill>
            <a:srgbClr val="C0232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 1"/>
          <p:cNvSpPr txBox="1"/>
          <p:nvPr/>
        </p:nvSpPr>
        <p:spPr>
          <a:xfrm>
            <a:off x="579034" y="6499845"/>
            <a:ext cx="272773" cy="7386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500" b="1" spc="10" dirty="0">
                <a:solidFill>
                  <a:srgbClr val="FFFFFF"/>
                </a:solidFill>
                <a:latin typeface="Arial"/>
                <a:cs typeface="Arial"/>
              </a:rPr>
              <a:t>Ukraine</a:t>
            </a:r>
            <a:endParaRPr sz="500">
              <a:latin typeface="Arial"/>
              <a:cs typeface="Arial"/>
            </a:endParaRPr>
          </a:p>
        </p:txBody>
      </p:sp>
      <p:sp>
        <p:nvSpPr>
          <p:cNvPr id="430" name="object 430"/>
          <p:cNvSpPr/>
          <p:nvPr/>
        </p:nvSpPr>
        <p:spPr>
          <a:xfrm>
            <a:off x="503388" y="852735"/>
            <a:ext cx="10959553" cy="25400"/>
          </a:xfrm>
          <a:custGeom>
            <a:avLst/>
            <a:gdLst/>
            <a:ahLst/>
            <a:cxnLst/>
            <a:rect l="l" t="t" r="r" b="b"/>
            <a:pathLst>
              <a:path w="10959553" h="25400">
                <a:moveTo>
                  <a:pt x="12700" y="12700"/>
                </a:moveTo>
                <a:lnTo>
                  <a:pt x="10946854" y="12700"/>
                </a:lnTo>
              </a:path>
            </a:pathLst>
          </a:custGeom>
          <a:ln w="25400">
            <a:solidFill>
              <a:srgbClr val="C023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297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00" y="2743200"/>
            <a:ext cx="773494" cy="473328"/>
          </a:xfrm>
          <a:prstGeom prst="rect">
            <a:avLst/>
          </a:prstGeom>
        </p:spPr>
      </p:pic>
      <p:pic>
        <p:nvPicPr>
          <p:cNvPr id="298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244" y="2885656"/>
            <a:ext cx="188417" cy="188417"/>
          </a:xfrm>
          <a:prstGeom prst="rect">
            <a:avLst/>
          </a:prstGeom>
        </p:spPr>
      </p:pic>
      <p:pic>
        <p:nvPicPr>
          <p:cNvPr id="299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190" y="2824607"/>
            <a:ext cx="310515" cy="310514"/>
          </a:xfrm>
          <a:prstGeom prst="rect">
            <a:avLst/>
          </a:prstGeom>
        </p:spPr>
      </p:pic>
      <p:pic>
        <p:nvPicPr>
          <p:cNvPr id="300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313" y="1572717"/>
            <a:ext cx="345084" cy="431584"/>
          </a:xfrm>
          <a:prstGeom prst="rect">
            <a:avLst/>
          </a:prstGeom>
        </p:spPr>
      </p:pic>
      <p:pic>
        <p:nvPicPr>
          <p:cNvPr id="301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105" y="1552500"/>
            <a:ext cx="385508" cy="472021"/>
          </a:xfrm>
          <a:prstGeom prst="rect">
            <a:avLst/>
          </a:prstGeom>
        </p:spPr>
      </p:pic>
      <p:pic>
        <p:nvPicPr>
          <p:cNvPr id="302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505" y="1657235"/>
            <a:ext cx="345072" cy="431571"/>
          </a:xfrm>
          <a:prstGeom prst="rect">
            <a:avLst/>
          </a:prstGeom>
        </p:spPr>
      </p:pic>
      <p:pic>
        <p:nvPicPr>
          <p:cNvPr id="303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283" y="1637022"/>
            <a:ext cx="385521" cy="472021"/>
          </a:xfrm>
          <a:prstGeom prst="rect">
            <a:avLst/>
          </a:prstGeom>
        </p:spPr>
      </p:pic>
      <p:sp>
        <p:nvSpPr>
          <p:cNvPr id="10" name="text 1"/>
          <p:cNvSpPr txBox="1"/>
          <p:nvPr/>
        </p:nvSpPr>
        <p:spPr>
          <a:xfrm>
            <a:off x="5287125" y="1678097"/>
            <a:ext cx="2098751" cy="39684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10" b="1" spc="10" dirty="0">
                <a:solidFill>
                  <a:srgbClr val="BE1E2D"/>
                </a:solidFill>
                <a:latin typeface="Arial"/>
                <a:cs typeface="Arial"/>
              </a:rPr>
              <a:t>ДО PROZORRO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5287125" y="2820995"/>
            <a:ext cx="1945807" cy="39684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60" b="1" spc="10" dirty="0">
                <a:solidFill>
                  <a:srgbClr val="BE1E2D"/>
                </a:solidFill>
                <a:latin typeface="Arial"/>
                <a:cs typeface="Arial"/>
              </a:rPr>
              <a:t>В PROZORRO </a:t>
            </a:r>
            <a:endParaRPr sz="2200">
              <a:latin typeface="Arial"/>
              <a:cs typeface="Aria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5287125" y="4928495"/>
            <a:ext cx="1834196" cy="60397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440" b="1" spc="10" dirty="0">
                <a:solidFill>
                  <a:srgbClr val="BE1E2D"/>
                </a:solidFill>
                <a:latin typeface="Arial"/>
                <a:cs typeface="Arial"/>
              </a:rPr>
              <a:t>ЩО ДАЛІ </a:t>
            </a:r>
            <a:r>
              <a:rPr sz="4440" b="1" spc="10" dirty="0">
                <a:solidFill>
                  <a:srgbClr val="5A6E7E"/>
                </a:solidFill>
                <a:latin typeface="Arial"/>
                <a:cs typeface="Arial"/>
              </a:rPr>
              <a:t>?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5312513" y="2210962"/>
            <a:ext cx="5402533" cy="3260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ДОГОВІР НА ПРОЕКТНУ ДОКУМЕНТАЦІЮ ВІДСУТНІЙ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5287096" y="5589052"/>
            <a:ext cx="3956167" cy="3260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60" spc="10" dirty="0">
                <a:solidFill>
                  <a:srgbClr val="5D7B80"/>
                </a:solidFill>
                <a:latin typeface="Arial"/>
                <a:cs typeface="Arial"/>
              </a:rPr>
              <a:t>КОНТРАКТ ПРОДОВЖЕНО ДО 31.12.19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5287096" y="3442636"/>
            <a:ext cx="4799904" cy="25545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60" spc="10" dirty="0">
                <a:solidFill>
                  <a:srgbClr val="5D7B80"/>
                </a:solidFill>
                <a:latin typeface="Arial"/>
                <a:cs typeface="Arial"/>
              </a:rPr>
              <a:t>2</a:t>
            </a:r>
            <a:r>
              <a:rPr lang="uk-UA" sz="1660" spc="10" dirty="0">
                <a:solidFill>
                  <a:srgbClr val="5D7B80"/>
                </a:solidFill>
                <a:latin typeface="Arial"/>
                <a:cs typeface="Arial"/>
              </a:rPr>
              <a:t>5</a:t>
            </a:r>
            <a:r>
              <a:rPr sz="1660" spc="10" dirty="0">
                <a:solidFill>
                  <a:srgbClr val="5D7B80"/>
                </a:solidFill>
                <a:latin typeface="Arial"/>
                <a:cs typeface="Arial"/>
              </a:rPr>
              <a:t> КОНТРАКТ</a:t>
            </a:r>
            <a:r>
              <a:rPr lang="uk-UA" sz="1660" spc="10" dirty="0">
                <a:solidFill>
                  <a:srgbClr val="5D7B80"/>
                </a:solidFill>
                <a:latin typeface="Arial"/>
                <a:cs typeface="Arial"/>
              </a:rPr>
              <a:t>ІВ</a:t>
            </a:r>
            <a:r>
              <a:rPr sz="1660" spc="10" dirty="0">
                <a:solidFill>
                  <a:srgbClr val="5D7B80"/>
                </a:solidFill>
                <a:latin typeface="Arial"/>
                <a:cs typeface="Arial"/>
              </a:rPr>
              <a:t>, 14 ПІДРЯДНИКІВ З 08.06.2017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5287096" y="4458527"/>
            <a:ext cx="6112184" cy="32602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60" spc="10" dirty="0">
                <a:solidFill>
                  <a:srgbClr val="5D7B80"/>
                </a:solidFill>
                <a:latin typeface="Arial"/>
                <a:cs typeface="Arial"/>
              </a:rPr>
              <a:t>ВАРТІСТЬ КОНТРАКТУ 575,1 МЛН ГРН            784,7 МЛН ГРН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7" name="text 1"/>
          <p:cNvSpPr txBox="1"/>
          <p:nvPr/>
        </p:nvSpPr>
        <p:spPr>
          <a:xfrm>
            <a:off x="5287096" y="3963160"/>
            <a:ext cx="4006790" cy="32602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60" spc="10" dirty="0">
                <a:solidFill>
                  <a:srgbClr val="5D7B80"/>
                </a:solidFill>
                <a:latin typeface="Arial"/>
                <a:cs typeface="Arial"/>
              </a:rPr>
              <a:t>ЗМІНА ІНДЕКСУ ДОРОГИ Р-52       Н -31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8" name="text 1"/>
          <p:cNvSpPr txBox="1"/>
          <p:nvPr/>
        </p:nvSpPr>
        <p:spPr>
          <a:xfrm>
            <a:off x="9467546" y="4755149"/>
            <a:ext cx="279847" cy="1978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60" spc="10" dirty="0">
                <a:solidFill>
                  <a:srgbClr val="5D7B80"/>
                </a:solidFill>
                <a:latin typeface="Arial"/>
                <a:cs typeface="Arial"/>
              </a:rPr>
              <a:t>36%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304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038" y="4123022"/>
            <a:ext cx="59220" cy="25400"/>
          </a:xfrm>
          <a:prstGeom prst="rect">
            <a:avLst/>
          </a:prstGeom>
        </p:spPr>
      </p:pic>
      <p:pic>
        <p:nvPicPr>
          <p:cNvPr id="305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486" y="4002876"/>
            <a:ext cx="222974" cy="188124"/>
          </a:xfrm>
          <a:prstGeom prst="rect">
            <a:avLst/>
          </a:prstGeom>
        </p:spPr>
      </p:pic>
      <p:pic>
        <p:nvPicPr>
          <p:cNvPr id="306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132" y="4562995"/>
            <a:ext cx="389407" cy="25400"/>
          </a:xfrm>
          <a:prstGeom prst="rect">
            <a:avLst/>
          </a:prstGeom>
        </p:spPr>
      </p:pic>
      <p:pic>
        <p:nvPicPr>
          <p:cNvPr id="307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2502" y="4481636"/>
            <a:ext cx="222974" cy="188125"/>
          </a:xfrm>
          <a:prstGeom prst="rect">
            <a:avLst/>
          </a:prstGeom>
        </p:spPr>
      </p:pic>
      <p:pic>
        <p:nvPicPr>
          <p:cNvPr id="308" name="Image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260" y="4854165"/>
            <a:ext cx="19050" cy="39967"/>
          </a:xfrm>
          <a:prstGeom prst="rect">
            <a:avLst/>
          </a:prstGeom>
        </p:spPr>
      </p:pic>
      <p:pic>
        <p:nvPicPr>
          <p:cNvPr id="309" name="Image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240" y="4749960"/>
            <a:ext cx="141085" cy="167233"/>
          </a:xfrm>
          <a:prstGeom prst="rect">
            <a:avLst/>
          </a:prstGeom>
        </p:spPr>
      </p:pic>
      <p:pic>
        <p:nvPicPr>
          <p:cNvPr id="310" name="Image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39" y="3692525"/>
            <a:ext cx="168275" cy="41275"/>
          </a:xfrm>
          <a:prstGeom prst="rect">
            <a:avLst/>
          </a:prstGeom>
        </p:spPr>
      </p:pic>
      <p:pic>
        <p:nvPicPr>
          <p:cNvPr id="311" name="Image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39" y="4225925"/>
            <a:ext cx="168275" cy="41275"/>
          </a:xfrm>
          <a:prstGeom prst="rect">
            <a:avLst/>
          </a:prstGeom>
        </p:spPr>
      </p:pic>
      <p:pic>
        <p:nvPicPr>
          <p:cNvPr id="312" name="Image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39" y="4724400"/>
            <a:ext cx="168275" cy="41275"/>
          </a:xfrm>
          <a:prstGeom prst="rect">
            <a:avLst/>
          </a:prstGeom>
        </p:spPr>
      </p:pic>
      <p:sp>
        <p:nvSpPr>
          <p:cNvPr id="19" name="text 1"/>
          <p:cNvSpPr txBox="1"/>
          <p:nvPr/>
        </p:nvSpPr>
        <p:spPr>
          <a:xfrm>
            <a:off x="9149662" y="4326306"/>
            <a:ext cx="740537" cy="1978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979" spc="10" dirty="0">
                <a:solidFill>
                  <a:srgbClr val="5D7B80"/>
                </a:solidFill>
                <a:latin typeface="Arial"/>
                <a:cs typeface="Arial"/>
              </a:rPr>
              <a:t>18 МІСЯЦІВ</a:t>
            </a:r>
            <a:endParaRPr sz="900">
              <a:latin typeface="Arial"/>
              <a:cs typeface="Arial"/>
            </a:endParaRPr>
          </a:p>
        </p:txBody>
      </p:sp>
      <p:sp>
        <p:nvSpPr>
          <p:cNvPr id="50" name="text 1"/>
          <p:cNvSpPr txBox="1"/>
          <p:nvPr/>
        </p:nvSpPr>
        <p:spPr>
          <a:xfrm>
            <a:off x="514461" y="291846"/>
            <a:ext cx="11260198" cy="39395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60" b="1" spc="10" dirty="0">
                <a:solidFill>
                  <a:srgbClr val="5D7B80"/>
                </a:solidFill>
                <a:latin typeface="Arial"/>
                <a:cs typeface="Arial"/>
              </a:rPr>
              <a:t>ПРОБЛЕМИ МОНІТОРИНГУ: </a:t>
            </a:r>
            <a:r>
              <a:rPr sz="2200" spc="10" dirty="0">
                <a:solidFill>
                  <a:srgbClr val="5D7B80"/>
                </a:solidFill>
                <a:latin typeface="Arial"/>
                <a:cs typeface="Arial"/>
              </a:rPr>
              <a:t>БУДІВНИЦТВО  ШЛЯХОПРОВОДУ НА </a:t>
            </a:r>
            <a:r>
              <a:rPr sz="2100" spc="10" dirty="0">
                <a:solidFill>
                  <a:srgbClr val="5D7B80"/>
                </a:solidFill>
                <a:latin typeface="Arial"/>
                <a:cs typeface="Arial"/>
              </a:rPr>
              <a:t>КМ 130+045</a:t>
            </a:r>
            <a:endParaRPr sz="2100" dirty="0">
              <a:latin typeface="Arial"/>
              <a:cs typeface="Arial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94" y="1485425"/>
            <a:ext cx="3154181" cy="43057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858"/>
            <a:ext cx="12193526" cy="6857143"/>
          </a:xfrm>
          <a:prstGeom prst="rect">
            <a:avLst/>
          </a:prstGeom>
        </p:spPr>
      </p:pic>
      <p:grpSp>
        <p:nvGrpSpPr>
          <p:cNvPr id="13" name="Группа 12"/>
          <p:cNvGrpSpPr/>
          <p:nvPr/>
        </p:nvGrpSpPr>
        <p:grpSpPr>
          <a:xfrm>
            <a:off x="-9574" y="-9506"/>
            <a:ext cx="12212736" cy="6762779"/>
            <a:chOff x="-10368" y="-9506"/>
            <a:chExt cx="12212736" cy="6762779"/>
          </a:xfrm>
        </p:grpSpPr>
        <p:sp>
          <p:nvSpPr>
            <p:cNvPr id="5" name="Прямокутник"/>
            <p:cNvSpPr/>
            <p:nvPr/>
          </p:nvSpPr>
          <p:spPr>
            <a:xfrm>
              <a:off x="-10368" y="-9506"/>
              <a:ext cx="12212736" cy="892608"/>
            </a:xfrm>
            <a:prstGeom prst="rect">
              <a:avLst/>
            </a:prstGeom>
            <a:solidFill>
              <a:srgbClr val="3E3D3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 spc="-127">
                  <a:solidFill>
                    <a:srgbClr val="302A1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6" name="Прямокутник 2"/>
            <p:cNvSpPr txBox="1"/>
            <p:nvPr/>
          </p:nvSpPr>
          <p:spPr>
            <a:xfrm>
              <a:off x="503995" y="192823"/>
              <a:ext cx="7493821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spAutoFit/>
            </a:bodyPr>
            <a:lstStyle>
              <a:lvl1pPr marR="0">
                <a:defRPr sz="2400" b="1" spc="0">
                  <a:solidFill>
                    <a:srgbClr val="FFFFFF"/>
                  </a:solidFill>
                </a:defRPr>
              </a:lvl1pPr>
            </a:lstStyle>
            <a:p>
              <a:r>
                <a:rPr lang="ru-RU" sz="28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Закупівлі</a:t>
              </a:r>
              <a:r>
                <a:rPr lang="ru-RU" sz="28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</a:t>
              </a:r>
              <a:r>
                <a:rPr lang="ru-RU" sz="28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обласних</a:t>
              </a:r>
              <a:r>
                <a:rPr lang="ru-RU" sz="28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САД 2018</a:t>
              </a:r>
              <a:endParaRPr sz="28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9" name="Зображення" descr="Зображення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3995" y="6461513"/>
              <a:ext cx="1020382" cy="2917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6094082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-9574" y="-9506"/>
            <a:ext cx="12212736" cy="6878196"/>
            <a:chOff x="-10368" y="-9506"/>
            <a:chExt cx="12212736" cy="6878196"/>
          </a:xfrm>
        </p:grpSpPr>
        <p:sp>
          <p:nvSpPr>
            <p:cNvPr id="4" name="Прямокутник"/>
            <p:cNvSpPr/>
            <p:nvPr/>
          </p:nvSpPr>
          <p:spPr>
            <a:xfrm>
              <a:off x="-10368" y="-9506"/>
              <a:ext cx="12212736" cy="892608"/>
            </a:xfrm>
            <a:prstGeom prst="rect">
              <a:avLst/>
            </a:prstGeom>
            <a:solidFill>
              <a:srgbClr val="3E3D3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 spc="-127">
                  <a:solidFill>
                    <a:srgbClr val="302A1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" name="Прямокутник 2"/>
            <p:cNvSpPr txBox="1"/>
            <p:nvPr/>
          </p:nvSpPr>
          <p:spPr>
            <a:xfrm>
              <a:off x="503995" y="192823"/>
              <a:ext cx="9967873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 marR="0">
                <a:defRPr sz="2400" b="1" spc="0">
                  <a:solidFill>
                    <a:srgbClr val="FFFFFF"/>
                  </a:solidFill>
                </a:defRPr>
              </a:lvl1pPr>
            </a:lstStyle>
            <a:p>
              <a:r>
                <a:rPr lang="ru-RU" sz="28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Закупівлі</a:t>
              </a:r>
              <a:r>
                <a:rPr lang="ru-RU" sz="28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ОДА 2018</a:t>
              </a:r>
              <a:endParaRPr sz="28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grpSp>
          <p:nvGrpSpPr>
            <p:cNvPr id="6" name="Група"/>
            <p:cNvGrpSpPr/>
            <p:nvPr/>
          </p:nvGrpSpPr>
          <p:grpSpPr>
            <a:xfrm>
              <a:off x="-4017" y="6404678"/>
              <a:ext cx="12196018" cy="464012"/>
              <a:chOff x="1" y="0"/>
              <a:chExt cx="12196017" cy="464011"/>
            </a:xfrm>
          </p:grpSpPr>
          <p:sp>
            <p:nvSpPr>
              <p:cNvPr id="7" name="Прямокутник"/>
              <p:cNvSpPr/>
              <p:nvPr/>
            </p:nvSpPr>
            <p:spPr>
              <a:xfrm>
                <a:off x="1" y="0"/>
                <a:ext cx="12196017" cy="46401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DDDDDD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800" spc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pic>
            <p:nvPicPr>
              <p:cNvPr id="8" name="Зображення" descr="Зображення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5407" y="67494"/>
                <a:ext cx="1020382" cy="29175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" name="3"/>
              <p:cNvSpPr txBox="1"/>
              <p:nvPr/>
            </p:nvSpPr>
            <p:spPr>
              <a:xfrm>
                <a:off x="11729114" y="75665"/>
                <a:ext cx="326369" cy="3693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/>
                </a:lvl1pPr>
              </a:lstStyle>
              <a:p>
                <a:r>
                  <a:rPr lang="en-US" dirty="0"/>
                  <a:t>11</a:t>
                </a:r>
                <a:endParaRPr dirty="0"/>
              </a:p>
            </p:txBody>
          </p:sp>
        </p:grp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5B323FA-A611-4DDB-AAD7-DDBF11859C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3391" r="-23"/>
          <a:stretch/>
        </p:blipFill>
        <p:spPr>
          <a:xfrm>
            <a:off x="-9574" y="883103"/>
            <a:ext cx="12244530" cy="596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320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" y="0"/>
            <a:ext cx="12208631" cy="686869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-9574" y="-9506"/>
            <a:ext cx="12212736" cy="6674683"/>
            <a:chOff x="-10368" y="-9506"/>
            <a:chExt cx="12212736" cy="6674683"/>
          </a:xfrm>
        </p:grpSpPr>
        <p:sp>
          <p:nvSpPr>
            <p:cNvPr id="4" name="Прямокутник"/>
            <p:cNvSpPr/>
            <p:nvPr/>
          </p:nvSpPr>
          <p:spPr>
            <a:xfrm>
              <a:off x="-10368" y="-9506"/>
              <a:ext cx="12212736" cy="892608"/>
            </a:xfrm>
            <a:prstGeom prst="rect">
              <a:avLst/>
            </a:prstGeom>
            <a:solidFill>
              <a:srgbClr val="3E3D3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 spc="-127">
                  <a:solidFill>
                    <a:srgbClr val="302A1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" name="Прямокутник 2"/>
            <p:cNvSpPr txBox="1"/>
            <p:nvPr/>
          </p:nvSpPr>
          <p:spPr>
            <a:xfrm>
              <a:off x="503995" y="192823"/>
              <a:ext cx="9967873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 marR="0">
                <a:defRPr sz="2400" b="1" spc="0">
                  <a:solidFill>
                    <a:srgbClr val="FFFFFF"/>
                  </a:solidFill>
                </a:defRPr>
              </a:lvl1pPr>
            </a:lstStyle>
            <a:p>
              <a:r>
                <a:rPr lang="ru-RU" sz="28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Закупівлі</a:t>
              </a:r>
              <a:r>
                <a:rPr lang="ru-RU" sz="28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</a:t>
              </a:r>
              <a:r>
                <a:rPr lang="ru-RU" sz="28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ремонтів</a:t>
              </a:r>
              <a:r>
                <a:rPr lang="ru-RU" sz="28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ОДА і САД: 2018 </a:t>
              </a:r>
              <a:r>
                <a:rPr lang="ru-RU" sz="28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рік</a:t>
              </a:r>
              <a:endParaRPr sz="28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8" name="Зображення" descr="Зображення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400" y="6096169"/>
              <a:ext cx="1990011" cy="5690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54702518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" y="0"/>
            <a:ext cx="12208631" cy="6868690"/>
          </a:xfrm>
          <a:prstGeom prst="rect">
            <a:avLst/>
          </a:prstGeom>
        </p:spPr>
      </p:pic>
      <p:grpSp>
        <p:nvGrpSpPr>
          <p:cNvPr id="3" name="Группа 2"/>
          <p:cNvGrpSpPr/>
          <p:nvPr/>
        </p:nvGrpSpPr>
        <p:grpSpPr>
          <a:xfrm>
            <a:off x="-9574" y="-9506"/>
            <a:ext cx="12212736" cy="6674683"/>
            <a:chOff x="-10368" y="-9506"/>
            <a:chExt cx="12212736" cy="6674683"/>
          </a:xfrm>
        </p:grpSpPr>
        <p:sp>
          <p:nvSpPr>
            <p:cNvPr id="4" name="Прямокутник"/>
            <p:cNvSpPr/>
            <p:nvPr/>
          </p:nvSpPr>
          <p:spPr>
            <a:xfrm>
              <a:off x="-10368" y="-9506"/>
              <a:ext cx="12212736" cy="892608"/>
            </a:xfrm>
            <a:prstGeom prst="rect">
              <a:avLst/>
            </a:prstGeom>
            <a:solidFill>
              <a:srgbClr val="3E3D3F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>
                <a:defRPr spc="-127">
                  <a:solidFill>
                    <a:srgbClr val="302A1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5" name="Прямокутник 2"/>
            <p:cNvSpPr txBox="1"/>
            <p:nvPr/>
          </p:nvSpPr>
          <p:spPr>
            <a:xfrm>
              <a:off x="503995" y="192823"/>
              <a:ext cx="9967873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>
              <a:lvl1pPr marR="0">
                <a:defRPr sz="2400" b="1" spc="0">
                  <a:solidFill>
                    <a:srgbClr val="FFFFFF"/>
                  </a:solidFill>
                </a:defRPr>
              </a:lvl1pPr>
            </a:lstStyle>
            <a:p>
              <a:r>
                <a:rPr lang="ru-RU" sz="2800" dirty="0" err="1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Ефективність</a:t>
              </a:r>
              <a:r>
                <a:rPr lang="ru-RU" sz="2800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 закупівель САД 2018</a:t>
              </a:r>
              <a:endParaRPr sz="28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endParaRPr>
            </a:p>
          </p:txBody>
        </p:sp>
        <p:pic>
          <p:nvPicPr>
            <p:cNvPr id="8" name="Зображення" descr="Зображення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3995" y="5943769"/>
              <a:ext cx="2523004" cy="7214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56792004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Рисунок 6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-328066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-19558"/>
            <a:ext cx="12191999" cy="10896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34213" y="238725"/>
            <a:ext cx="934873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Унікальні учасники торгів САД + ОДА</a:t>
            </a:r>
            <a:r>
              <a:rPr lang="en-US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</a:t>
            </a:r>
            <a:r>
              <a:rPr lang="ru-RU" sz="2900" b="1" dirty="0">
                <a:solidFill>
                  <a:srgbClr val="EA5F38"/>
                </a:solidFill>
                <a:latin typeface="Myriad Pro" pitchFamily="34" charset="0"/>
              </a:rPr>
              <a:t>201</a:t>
            </a:r>
            <a:r>
              <a:rPr lang="en-US" sz="2900" b="1" dirty="0">
                <a:solidFill>
                  <a:srgbClr val="EA5F38"/>
                </a:solidFill>
                <a:latin typeface="Myriad Pro" pitchFamily="34" charset="0"/>
              </a:rPr>
              <a:t>7-</a:t>
            </a:r>
            <a:r>
              <a:rPr lang="ru-RU" sz="2900" b="1" dirty="0">
                <a:solidFill>
                  <a:srgbClr val="EA5F38"/>
                </a:solidFill>
                <a:latin typeface="Myriad Pro" pitchFamily="34" charset="0"/>
              </a:rPr>
              <a:t>2018</a:t>
            </a:r>
          </a:p>
        </p:txBody>
      </p:sp>
      <p:sp>
        <p:nvSpPr>
          <p:cNvPr id="10" name="Стрелка вниз 9"/>
          <p:cNvSpPr/>
          <p:nvPr/>
        </p:nvSpPr>
        <p:spPr>
          <a:xfrm rot="10800000">
            <a:off x="6564195" y="4168335"/>
            <a:ext cx="194072" cy="435769"/>
          </a:xfrm>
          <a:prstGeom prst="downArrow">
            <a:avLst>
              <a:gd name="adj1" fmla="val 50000"/>
              <a:gd name="adj2" fmla="val 100724"/>
            </a:avLst>
          </a:prstGeom>
          <a:solidFill>
            <a:srgbClr val="EA5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 rot="10800000">
            <a:off x="5423432" y="4820607"/>
            <a:ext cx="194072" cy="435769"/>
          </a:xfrm>
          <a:prstGeom prst="downArrow">
            <a:avLst>
              <a:gd name="adj1" fmla="val 50000"/>
              <a:gd name="adj2" fmla="val 100724"/>
            </a:avLst>
          </a:prstGeom>
          <a:solidFill>
            <a:srgbClr val="648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4828A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5583915" y="5469831"/>
            <a:ext cx="194072" cy="435769"/>
          </a:xfrm>
          <a:prstGeom prst="downArrow">
            <a:avLst>
              <a:gd name="adj1" fmla="val 50000"/>
              <a:gd name="adj2" fmla="val 10072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4828A"/>
              </a:solidFill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0800000">
            <a:off x="9234902" y="4820607"/>
            <a:ext cx="194072" cy="435769"/>
          </a:xfrm>
          <a:prstGeom prst="downArrow">
            <a:avLst>
              <a:gd name="adj1" fmla="val 50000"/>
              <a:gd name="adj2" fmla="val 100724"/>
            </a:avLst>
          </a:prstGeom>
          <a:solidFill>
            <a:srgbClr val="6482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4828A"/>
              </a:solidFill>
            </a:endParaRPr>
          </a:p>
        </p:txBody>
      </p:sp>
      <p:sp>
        <p:nvSpPr>
          <p:cNvPr id="22" name="Стрелка вниз 21"/>
          <p:cNvSpPr/>
          <p:nvPr/>
        </p:nvSpPr>
        <p:spPr>
          <a:xfrm rot="10800000">
            <a:off x="9410625" y="5469831"/>
            <a:ext cx="194072" cy="435769"/>
          </a:xfrm>
          <a:prstGeom prst="downArrow">
            <a:avLst>
              <a:gd name="adj1" fmla="val 50000"/>
              <a:gd name="adj2" fmla="val 10072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4828A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 rot="10800000">
            <a:off x="9890325" y="4168335"/>
            <a:ext cx="194072" cy="435769"/>
          </a:xfrm>
          <a:prstGeom prst="downArrow">
            <a:avLst>
              <a:gd name="adj1" fmla="val 50000"/>
              <a:gd name="adj2" fmla="val 100724"/>
            </a:avLst>
          </a:prstGeom>
          <a:solidFill>
            <a:srgbClr val="EA5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3" name="Группа 42"/>
          <p:cNvGrpSpPr/>
          <p:nvPr/>
        </p:nvGrpSpPr>
        <p:grpSpPr>
          <a:xfrm>
            <a:off x="405526" y="1373612"/>
            <a:ext cx="3100414" cy="4743835"/>
            <a:chOff x="469737" y="1699819"/>
            <a:chExt cx="3100414" cy="4743835"/>
          </a:xfrm>
        </p:grpSpPr>
        <p:sp>
          <p:nvSpPr>
            <p:cNvPr id="33" name="TextBox 32"/>
            <p:cNvSpPr txBox="1"/>
            <p:nvPr/>
          </p:nvSpPr>
          <p:spPr>
            <a:xfrm>
              <a:off x="1653370" y="1888262"/>
              <a:ext cx="1490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РЕМОНТИ</a:t>
              </a:r>
              <a:endParaRPr lang="ru-RU" b="1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684934" y="2501628"/>
              <a:ext cx="1877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ЕКСПЛУАТАЦІЯ</a:t>
              </a:r>
              <a:endParaRPr lang="ru-RU" b="1" spc="-20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84934" y="3128665"/>
              <a:ext cx="13265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ПРОЕКТИ</a:t>
              </a:r>
              <a:endParaRPr lang="ru-RU" b="1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3370" y="4560979"/>
              <a:ext cx="14906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РЕМОНТИ</a:t>
              </a:r>
              <a:endParaRPr lang="ru-RU" b="1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692921" y="5173866"/>
              <a:ext cx="1877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spc="-2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ЕКСПЛУАТАЦІЯ</a:t>
              </a:r>
              <a:endParaRPr lang="ru-RU" b="1" spc="-20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684934" y="5801382"/>
              <a:ext cx="14240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ПРОЕКТИ</a:t>
              </a:r>
              <a:endParaRPr lang="ru-RU" b="1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69737" y="1699819"/>
              <a:ext cx="1293666" cy="744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700" b="1" dirty="0">
                  <a:solidFill>
                    <a:srgbClr val="EA5F38"/>
                  </a:solidFill>
                  <a:latin typeface="Myriad Pro" pitchFamily="34" charset="0"/>
                </a:rPr>
                <a:t> 3048</a:t>
              </a:r>
            </a:p>
            <a:p>
              <a:pPr algn="ctr">
                <a:lnSpc>
                  <a:spcPct val="70000"/>
                </a:lnSpc>
              </a:pPr>
              <a:r>
                <a:rPr lang="uk-UA" sz="2200" b="1" dirty="0">
                  <a:solidFill>
                    <a:srgbClr val="EA5F38"/>
                  </a:solidFill>
                  <a:latin typeface="Myriad Pro" pitchFamily="34" charset="0"/>
                </a:rPr>
                <a:t>торгів</a:t>
              </a:r>
              <a:endParaRPr lang="ru-RU" sz="2200" b="1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4977" y="4366026"/>
              <a:ext cx="1293666" cy="753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700" b="1" dirty="0">
                  <a:solidFill>
                    <a:srgbClr val="EA5F38"/>
                  </a:solidFill>
                  <a:latin typeface="Myriad Pro" pitchFamily="34" charset="0"/>
                </a:rPr>
                <a:t>5598</a:t>
              </a:r>
            </a:p>
            <a:p>
              <a:pPr algn="ctr">
                <a:lnSpc>
                  <a:spcPct val="70000"/>
                </a:lnSpc>
              </a:pPr>
              <a:r>
                <a:rPr lang="uk-UA" sz="2200" b="1" dirty="0">
                  <a:solidFill>
                    <a:srgbClr val="EA5F38"/>
                  </a:solidFill>
                  <a:latin typeface="Myriad Pro" pitchFamily="34" charset="0"/>
                </a:rPr>
                <a:t>торгів</a:t>
              </a:r>
              <a:endParaRPr lang="ru-RU" sz="2200" b="1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609749" y="5457799"/>
              <a:ext cx="1309990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700" b="1" dirty="0">
                  <a:solidFill>
                    <a:srgbClr val="EA5F38"/>
                  </a:solidFill>
                  <a:latin typeface="Myriad Pro Black" pitchFamily="34" charset="0"/>
                </a:rPr>
                <a:t>2018</a:t>
              </a:r>
              <a:endParaRPr lang="ru-RU" sz="3700" b="1" dirty="0">
                <a:solidFill>
                  <a:srgbClr val="EA5F38"/>
                </a:solidFill>
                <a:latin typeface="Myriad Pro Black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 rot="16200000">
              <a:off x="609749" y="2788339"/>
              <a:ext cx="1309990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700" b="1" dirty="0">
                  <a:solidFill>
                    <a:srgbClr val="EA5F38"/>
                  </a:solidFill>
                  <a:latin typeface="Myriad Pro Black" pitchFamily="34" charset="0"/>
                </a:rPr>
                <a:t>2017</a:t>
              </a:r>
              <a:endParaRPr lang="ru-RU" sz="3700" b="1" dirty="0">
                <a:solidFill>
                  <a:srgbClr val="EA5F38"/>
                </a:solidFill>
                <a:latin typeface="Myriad Pro Black" pitchFamily="34" charset="0"/>
              </a:endParaRPr>
            </a:p>
          </p:txBody>
        </p:sp>
      </p:grpSp>
      <p:pic>
        <p:nvPicPr>
          <p:cNvPr id="50" name="Рисунок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860" y="1515383"/>
            <a:ext cx="3345713" cy="417424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757" y="2802459"/>
            <a:ext cx="1837693" cy="450451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314" y="2803482"/>
            <a:ext cx="1676019" cy="450258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756" y="5470828"/>
            <a:ext cx="1751914" cy="419533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314" y="5471770"/>
            <a:ext cx="1758239" cy="406608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256" y="4803224"/>
            <a:ext cx="1302868" cy="474345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257" y="2133365"/>
            <a:ext cx="1657045" cy="48067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644" y="2130436"/>
            <a:ext cx="1296543" cy="48067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360" y="4806393"/>
            <a:ext cx="1296543" cy="474345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735" y="1518572"/>
            <a:ext cx="2662657" cy="417424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4859" y="4156407"/>
            <a:ext cx="2744876" cy="474345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734" y="4157371"/>
            <a:ext cx="2251558" cy="474345"/>
          </a:xfrm>
          <a:prstGeom prst="rect">
            <a:avLst/>
          </a:prstGeom>
        </p:spPr>
      </p:pic>
      <p:grpSp>
        <p:nvGrpSpPr>
          <p:cNvPr id="47" name="Группа 46"/>
          <p:cNvGrpSpPr/>
          <p:nvPr/>
        </p:nvGrpSpPr>
        <p:grpSpPr>
          <a:xfrm>
            <a:off x="4381911" y="1070126"/>
            <a:ext cx="2502788" cy="2201395"/>
            <a:chOff x="4446123" y="1396332"/>
            <a:chExt cx="2502788" cy="2201395"/>
          </a:xfrm>
        </p:grpSpPr>
        <p:sp>
          <p:nvSpPr>
            <p:cNvPr id="6" name="TextBox 5"/>
            <p:cNvSpPr txBox="1"/>
            <p:nvPr/>
          </p:nvSpPr>
          <p:spPr>
            <a:xfrm>
              <a:off x="4446123" y="1396332"/>
              <a:ext cx="17770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100" b="1" spc="50" dirty="0">
                  <a:solidFill>
                    <a:srgbClr val="64828A"/>
                  </a:solidFill>
                  <a:latin typeface="Myriad Pro" pitchFamily="34" charset="0"/>
                </a:rPr>
                <a:t>УЧАСНИКИ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139638" y="1799576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351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04037" y="2434576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160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83450" y="3089896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127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8135607" y="1069376"/>
            <a:ext cx="2011434" cy="2212303"/>
            <a:chOff x="8199818" y="1395583"/>
            <a:chExt cx="2011434" cy="2212303"/>
          </a:xfrm>
        </p:grpSpPr>
        <p:sp>
          <p:nvSpPr>
            <p:cNvPr id="7" name="TextBox 6"/>
            <p:cNvSpPr txBox="1"/>
            <p:nvPr/>
          </p:nvSpPr>
          <p:spPr>
            <a:xfrm>
              <a:off x="8199818" y="1395583"/>
              <a:ext cx="1976142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100" b="1" spc="50" dirty="0">
                  <a:solidFill>
                    <a:srgbClr val="64828A"/>
                  </a:solidFill>
                  <a:latin typeface="Myriad Pro" pitchFamily="34" charset="0"/>
                </a:rPr>
                <a:t>ПЕРЕМОЖЦ</a:t>
              </a:r>
              <a:r>
                <a:rPr lang="uk-UA" sz="2100" b="1" dirty="0">
                  <a:solidFill>
                    <a:srgbClr val="64828A"/>
                  </a:solidFill>
                  <a:latin typeface="Myriad Pro" pitchFamily="34" charset="0"/>
                </a:rPr>
                <a:t>І</a:t>
              </a:r>
              <a:endParaRPr lang="ru-RU" sz="2100" b="1" dirty="0">
                <a:solidFill>
                  <a:srgbClr val="64828A"/>
                </a:solidFill>
                <a:latin typeface="Myriad Pro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401979" y="1790672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224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8359331" y="2440912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700" b="1" dirty="0">
                  <a:solidFill>
                    <a:schemeClr val="bg1"/>
                  </a:solidFill>
                  <a:latin typeface="Myriad Pro Black" pitchFamily="34" charset="0"/>
                </a:rPr>
                <a:t>104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62941" y="3100055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700" b="1" dirty="0">
                  <a:solidFill>
                    <a:schemeClr val="bg1"/>
                  </a:solidFill>
                  <a:latin typeface="Myriad Pro Black" pitchFamily="34" charset="0"/>
                </a:rPr>
                <a:t>111</a:t>
              </a:r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8214799" y="3733800"/>
            <a:ext cx="2806916" cy="2219001"/>
            <a:chOff x="8279011" y="4060007"/>
            <a:chExt cx="2806916" cy="2219001"/>
          </a:xfrm>
        </p:grpSpPr>
        <p:sp>
          <p:nvSpPr>
            <p:cNvPr id="9" name="TextBox 8"/>
            <p:cNvSpPr txBox="1"/>
            <p:nvPr/>
          </p:nvSpPr>
          <p:spPr>
            <a:xfrm>
              <a:off x="8279011" y="4060007"/>
              <a:ext cx="2044398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100" b="1" spc="50" dirty="0">
                  <a:solidFill>
                    <a:srgbClr val="64828A"/>
                  </a:solidFill>
                  <a:latin typeface="Myriad Pro" pitchFamily="34" charset="0"/>
                </a:rPr>
                <a:t>ПЕРЕМОЖЦ</a:t>
              </a:r>
              <a:r>
                <a:rPr lang="uk-UA" sz="2100" b="1" dirty="0">
                  <a:solidFill>
                    <a:srgbClr val="64828A"/>
                  </a:solidFill>
                  <a:latin typeface="Myriad Pro" pitchFamily="34" charset="0"/>
                </a:rPr>
                <a:t>І</a:t>
              </a:r>
              <a:endParaRPr lang="ru-RU" sz="2100" b="1" dirty="0">
                <a:solidFill>
                  <a:srgbClr val="64828A"/>
                </a:solidFill>
                <a:latin typeface="Myriad Pro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105647" y="4469681"/>
              <a:ext cx="9802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rgbClr val="EA5F38"/>
                  </a:solidFill>
                  <a:latin typeface="Myriad Pro Black" pitchFamily="34" charset="0"/>
                </a:rPr>
                <a:t>61%</a:t>
              </a:r>
              <a:endParaRPr lang="ru-RU" sz="2700" b="1" dirty="0">
                <a:solidFill>
                  <a:srgbClr val="EA5F38"/>
                </a:solidFill>
                <a:latin typeface="Myriad Pro Black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467216" y="5121953"/>
              <a:ext cx="9802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rgbClr val="64828A"/>
                  </a:solidFill>
                  <a:latin typeface="Myriad Pro Black" pitchFamily="34" charset="0"/>
                </a:rPr>
                <a:t>54%</a:t>
              </a:r>
              <a:endParaRPr lang="ru-RU" sz="2700" b="1" dirty="0">
                <a:solidFill>
                  <a:srgbClr val="64828A"/>
                </a:solidFill>
                <a:latin typeface="Myriad Pro Black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13411" y="5115857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160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558357" y="5771177"/>
              <a:ext cx="9802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yriad Pro Black" pitchFamily="34" charset="0"/>
                </a:rPr>
                <a:t> 65%</a:t>
              </a:r>
              <a:endParaRPr lang="ru-RU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yriad Pro Black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403790" y="5765081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183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931496" y="4463585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361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4381911" y="3746623"/>
            <a:ext cx="3315934" cy="2206178"/>
            <a:chOff x="4446123" y="4072830"/>
            <a:chExt cx="3315934" cy="2206178"/>
          </a:xfrm>
        </p:grpSpPr>
        <p:sp>
          <p:nvSpPr>
            <p:cNvPr id="8" name="TextBox 7"/>
            <p:cNvSpPr txBox="1"/>
            <p:nvPr/>
          </p:nvSpPr>
          <p:spPr>
            <a:xfrm>
              <a:off x="4446123" y="4072830"/>
              <a:ext cx="17770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100" b="1" spc="50" dirty="0">
                  <a:solidFill>
                    <a:srgbClr val="64828A"/>
                  </a:solidFill>
                  <a:latin typeface="Myriad Pro" pitchFamily="34" charset="0"/>
                </a:rPr>
                <a:t>УЧАСНИКИ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01556" y="4463585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534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17646" y="5121953"/>
              <a:ext cx="9802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rgbClr val="64828A"/>
                  </a:solidFill>
                  <a:latin typeface="Myriad Pro Black" pitchFamily="34" charset="0"/>
                </a:rPr>
                <a:t> 9%</a:t>
              </a:r>
              <a:endParaRPr lang="ru-RU" sz="2700" b="1" dirty="0">
                <a:solidFill>
                  <a:srgbClr val="64828A"/>
                </a:solidFill>
                <a:latin typeface="Myriad Pro Black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09561" y="5115857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175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35457" y="5771177"/>
              <a:ext cx="9802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Myriad Pro Black" pitchFamily="34" charset="0"/>
                </a:rPr>
                <a:t> 56%</a:t>
              </a:r>
              <a:endParaRPr lang="ru-RU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Myriad Pro Black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15180" y="5765081"/>
              <a:ext cx="809273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  <a:latin typeface="Myriad Pro Black" pitchFamily="34" charset="0"/>
                </a:rPr>
                <a:t>198</a:t>
              </a:r>
              <a:endParaRPr lang="ru-RU" sz="2700" b="1" dirty="0">
                <a:solidFill>
                  <a:schemeClr val="bg1"/>
                </a:solidFill>
                <a:latin typeface="Myriad Pro Black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781777" y="4479841"/>
              <a:ext cx="98028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uk-UA" sz="2700" b="1" dirty="0">
                  <a:solidFill>
                    <a:srgbClr val="EA5F38"/>
                  </a:solidFill>
                  <a:latin typeface="Myriad Pro Black" pitchFamily="34" charset="0"/>
                </a:rPr>
                <a:t>52</a:t>
              </a:r>
              <a:r>
                <a:rPr lang="en-US" sz="2700" b="1" dirty="0">
                  <a:solidFill>
                    <a:srgbClr val="EA5F38"/>
                  </a:solidFill>
                  <a:latin typeface="Myriad Pro Black" pitchFamily="34" charset="0"/>
                </a:rPr>
                <a:t>%</a:t>
              </a:r>
              <a:endParaRPr lang="ru-RU" sz="2700" b="1" dirty="0">
                <a:solidFill>
                  <a:srgbClr val="EA5F38"/>
                </a:solidFill>
                <a:latin typeface="Myriad Pro Black" pitchFamily="34" charset="0"/>
              </a:endParaRPr>
            </a:p>
          </p:txBody>
        </p:sp>
      </p:grp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EB4F1F76-1EEB-4861-B63C-1C26D4892C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90423"/>
            <a:ext cx="12191999" cy="689458"/>
          </a:xfrm>
          <a:prstGeom prst="rect">
            <a:avLst/>
          </a:prstGeom>
        </p:spPr>
      </p:pic>
      <p:pic>
        <p:nvPicPr>
          <p:cNvPr id="64" name="Зображення" descr="Зображення">
            <a:extLst>
              <a:ext uri="{FF2B5EF4-FFF2-40B4-BE49-F238E27FC236}">
                <a16:creationId xmlns:a16="http://schemas.microsoft.com/office/drawing/2014/main" id="{C15E839C-F7E4-4074-9AA5-CC7729AEE54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5029" y="275749"/>
            <a:ext cx="1409285" cy="40296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2512553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-1"/>
            <a:ext cx="12193556" cy="68588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-32437"/>
            <a:ext cx="12191999" cy="13843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9534" y="26509"/>
            <a:ext cx="11277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Зменшення суми на відкритих торгах </a:t>
            </a:r>
          </a:p>
          <a:p>
            <a:pPr algn="ctr"/>
            <a:r>
              <a:rPr lang="ru-RU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САД+ОДА</a:t>
            </a:r>
            <a:r>
              <a:rPr lang="en-US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</a:t>
            </a:r>
            <a:r>
              <a:rPr lang="ru-RU" sz="2900" b="1" dirty="0">
                <a:solidFill>
                  <a:srgbClr val="EA5F38"/>
                </a:solidFill>
                <a:latin typeface="Myriad Pro" pitchFamily="34" charset="0"/>
              </a:rPr>
              <a:t>201</a:t>
            </a:r>
            <a:r>
              <a:rPr lang="en-US" sz="2900" b="1" dirty="0">
                <a:solidFill>
                  <a:srgbClr val="EA5F38"/>
                </a:solidFill>
                <a:latin typeface="Myriad Pro" pitchFamily="34" charset="0"/>
              </a:rPr>
              <a:t>7-</a:t>
            </a:r>
            <a:r>
              <a:rPr lang="ru-RU" sz="2900" b="1" dirty="0">
                <a:solidFill>
                  <a:srgbClr val="EA5F38"/>
                </a:solidFill>
                <a:latin typeface="Myriad Pro" pitchFamily="34" charset="0"/>
              </a:rPr>
              <a:t>2018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14" y="1582718"/>
            <a:ext cx="10581059" cy="90620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615" y="5634277"/>
            <a:ext cx="10581059" cy="90620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221" y="1364742"/>
            <a:ext cx="3024950" cy="548830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540" y="1370571"/>
            <a:ext cx="3088767" cy="548830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004" y="1369696"/>
            <a:ext cx="3331274" cy="548830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29" y="1370570"/>
            <a:ext cx="1901762" cy="271224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04" y="4075672"/>
            <a:ext cx="1901762" cy="277606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03" y="2290763"/>
            <a:ext cx="906209" cy="3423224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366954" y="1732736"/>
            <a:ext cx="11440074" cy="4550193"/>
            <a:chOff x="366160" y="1732735"/>
            <a:chExt cx="11440074" cy="4550193"/>
          </a:xfrm>
        </p:grpSpPr>
        <p:sp>
          <p:nvSpPr>
            <p:cNvPr id="5" name="TextBox 4"/>
            <p:cNvSpPr txBox="1"/>
            <p:nvPr/>
          </p:nvSpPr>
          <p:spPr>
            <a:xfrm rot="16200000">
              <a:off x="-1037724" y="3801885"/>
              <a:ext cx="323865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200" b="1" dirty="0">
                  <a:solidFill>
                    <a:srgbClr val="64828A"/>
                  </a:solidFill>
                  <a:latin typeface="Myriad Pro" pitchFamily="34" charset="0"/>
                </a:rPr>
                <a:t>Середн</a:t>
              </a:r>
              <a:r>
                <a:rPr lang="uk-UA" sz="2200" b="1" dirty="0">
                  <a:solidFill>
                    <a:srgbClr val="64828A"/>
                  </a:solidFill>
                  <a:latin typeface="Myriad Pro" pitchFamily="34" charset="0"/>
                </a:rPr>
                <a:t>є</a:t>
              </a:r>
              <a:r>
                <a:rPr lang="ru-RU" sz="2200" b="1" dirty="0">
                  <a:solidFill>
                    <a:srgbClr val="64828A"/>
                  </a:solidFill>
                  <a:latin typeface="Myriad Pro" pitchFamily="34" charset="0"/>
                </a:rPr>
                <a:t> падіння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 rot="16200000">
              <a:off x="706231" y="2695980"/>
              <a:ext cx="1309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600" b="1" dirty="0">
                  <a:solidFill>
                    <a:srgbClr val="EA5F38"/>
                  </a:solidFill>
                  <a:latin typeface="Myriad Pro Black" pitchFamily="34" charset="0"/>
                </a:rPr>
                <a:t>2017 </a:t>
              </a:r>
              <a:endParaRPr lang="ru-RU" sz="3600" b="1" dirty="0">
                <a:solidFill>
                  <a:srgbClr val="EA5F38"/>
                </a:solidFill>
                <a:latin typeface="Myriad Pro Black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6200000">
              <a:off x="704400" y="4735826"/>
              <a:ext cx="1309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600" b="1" dirty="0">
                  <a:solidFill>
                    <a:srgbClr val="EA5F38"/>
                  </a:solidFill>
                  <a:latin typeface="Myriad Pro Black" pitchFamily="34" charset="0"/>
                </a:rPr>
                <a:t>2018</a:t>
              </a:r>
              <a:endParaRPr lang="ru-RU" sz="3600" b="1" dirty="0">
                <a:solidFill>
                  <a:srgbClr val="EA5F38"/>
                </a:solidFill>
                <a:latin typeface="Myriad Pro Black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80501" y="1732735"/>
              <a:ext cx="113605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rgbClr val="EA5F38"/>
                  </a:solidFill>
                  <a:latin typeface="Myriad Pro" pitchFamily="34" charset="0"/>
                </a:rPr>
                <a:t>4,17%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80501" y="5790485"/>
              <a:ext cx="113605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rgbClr val="EA5F38"/>
                  </a:solidFill>
                  <a:latin typeface="Myriad Pro" pitchFamily="34" charset="0"/>
                </a:rPr>
                <a:t>4,30%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84902" y="1732735"/>
              <a:ext cx="113605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bg1"/>
                  </a:solidFill>
                  <a:latin typeface="Myriad Pro" pitchFamily="34" charset="0"/>
                </a:rPr>
                <a:t>3,64%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936907" y="1732735"/>
              <a:ext cx="113605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bg1"/>
                  </a:solidFill>
                  <a:latin typeface="Myriad Pro" pitchFamily="34" charset="0"/>
                </a:rPr>
                <a:t>5,72%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174670" y="1732735"/>
              <a:ext cx="158755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bg1"/>
                  </a:solidFill>
                  <a:latin typeface="Myriad Pro" pitchFamily="34" charset="0"/>
                </a:rPr>
                <a:t>33,01%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618402" y="5778206"/>
              <a:ext cx="113605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bg1"/>
                  </a:solidFill>
                  <a:latin typeface="Myriad Pro" pitchFamily="34" charset="0"/>
                </a:rPr>
                <a:t>4,26%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974567" y="5778206"/>
              <a:ext cx="113605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600" b="1" dirty="0">
                  <a:solidFill>
                    <a:schemeClr val="bg1"/>
                  </a:solidFill>
                  <a:latin typeface="Myriad Pro" pitchFamily="34" charset="0"/>
                </a:rPr>
                <a:t>4</a:t>
              </a:r>
              <a:r>
                <a:rPr lang="ru-RU" sz="2600" b="1" dirty="0">
                  <a:solidFill>
                    <a:schemeClr val="bg1"/>
                  </a:solidFill>
                  <a:latin typeface="Myriad Pro" pitchFamily="34" charset="0"/>
                </a:rPr>
                <a:t>,</a:t>
              </a:r>
              <a:r>
                <a:rPr lang="uk-UA" sz="2600" b="1" dirty="0">
                  <a:solidFill>
                    <a:schemeClr val="bg1"/>
                  </a:solidFill>
                  <a:latin typeface="Myriad Pro" pitchFamily="34" charset="0"/>
                </a:rPr>
                <a:t>21%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218680" y="5778206"/>
              <a:ext cx="158755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bg1"/>
                  </a:solidFill>
                  <a:latin typeface="Myriad Pro" pitchFamily="34" charset="0"/>
                </a:rPr>
                <a:t>17,94%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48025" y="3766675"/>
              <a:ext cx="16097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b="1" dirty="0">
                  <a:solidFill>
                    <a:srgbClr val="EA5F38"/>
                  </a:solidFill>
                  <a:latin typeface="Myriad Pro" pitchFamily="34" charset="0"/>
                </a:rPr>
                <a:t>РЕМОНТИ</a:t>
              </a:r>
              <a:endParaRPr lang="uk-UA" sz="2100" b="1" dirty="0">
                <a:solidFill>
                  <a:srgbClr val="EA5F38"/>
                </a:solidFill>
                <a:latin typeface="Myriad Pro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420803" y="3766675"/>
              <a:ext cx="25737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b="1" dirty="0">
                  <a:solidFill>
                    <a:srgbClr val="64828A"/>
                  </a:solidFill>
                  <a:latin typeface="Myriad Pro" pitchFamily="34" charset="0"/>
                </a:rPr>
                <a:t>ЕКСПЛУАТАЦІЯ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019055" y="3766675"/>
              <a:ext cx="14326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b="1" dirty="0">
                  <a:solidFill>
                    <a:schemeClr val="bg1">
                      <a:lumMod val="50000"/>
                    </a:schemeClr>
                  </a:solidFill>
                  <a:latin typeface="Myriad Pro" pitchFamily="34" charset="0"/>
                </a:rPr>
                <a:t>ПРОЕКТИ</a:t>
              </a:r>
            </a:p>
          </p:txBody>
        </p:sp>
      </p:grpSp>
      <p:pic>
        <p:nvPicPr>
          <p:cNvPr id="31" name="Зображення" descr="Зображення">
            <a:extLst>
              <a:ext uri="{FF2B5EF4-FFF2-40B4-BE49-F238E27FC236}">
                <a16:creationId xmlns:a16="http://schemas.microsoft.com/office/drawing/2014/main" id="{327905A4-4DB5-46A4-91C3-796ED354B3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3874" y="111352"/>
            <a:ext cx="2039119" cy="5830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3214815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Рисунок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-1"/>
            <a:ext cx="12193556" cy="68588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-19558"/>
            <a:ext cx="12191999" cy="13843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3" t="28812" r="43190" b="60460"/>
          <a:stretch/>
        </p:blipFill>
        <p:spPr>
          <a:xfrm>
            <a:off x="258517" y="185245"/>
            <a:ext cx="2585545" cy="7357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44061" y="282163"/>
            <a:ext cx="934873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Конкуренція на торгах САД+ОДА</a:t>
            </a:r>
            <a:r>
              <a:rPr lang="en-US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</a:t>
            </a:r>
            <a:r>
              <a:rPr lang="ru-RU" sz="2900" b="1" dirty="0">
                <a:solidFill>
                  <a:srgbClr val="EA5F38"/>
                </a:solidFill>
                <a:latin typeface="Myriad Pro" pitchFamily="34" charset="0"/>
              </a:rPr>
              <a:t>201</a:t>
            </a:r>
            <a:r>
              <a:rPr lang="en-US" sz="2900" b="1" dirty="0">
                <a:solidFill>
                  <a:srgbClr val="EA5F38"/>
                </a:solidFill>
                <a:latin typeface="Myriad Pro" pitchFamily="34" charset="0"/>
              </a:rPr>
              <a:t>7-</a:t>
            </a:r>
            <a:r>
              <a:rPr lang="ru-RU" sz="2900" b="1" dirty="0">
                <a:solidFill>
                  <a:srgbClr val="EA5F38"/>
                </a:solidFill>
                <a:latin typeface="Myriad Pro" pitchFamily="34" charset="0"/>
              </a:rPr>
              <a:t>2018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40" y="2600142"/>
            <a:ext cx="10542651" cy="393754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7" y="2603317"/>
            <a:ext cx="855155" cy="126996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0" y="3935530"/>
            <a:ext cx="810482" cy="118700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98" y="5191134"/>
            <a:ext cx="855155" cy="1346549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89" y="2934969"/>
            <a:ext cx="791337" cy="599885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318" y="2622749"/>
            <a:ext cx="855155" cy="118062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143" y="4012173"/>
            <a:ext cx="855155" cy="1084898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0143" y="5191133"/>
            <a:ext cx="855155" cy="128911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89" y="4268970"/>
            <a:ext cx="791337" cy="599885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689" y="5612317"/>
            <a:ext cx="791337" cy="599885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539" y="2934969"/>
            <a:ext cx="791337" cy="599885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539" y="4268970"/>
            <a:ext cx="791337" cy="599885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539" y="5612317"/>
            <a:ext cx="791337" cy="599885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26" y="1433076"/>
            <a:ext cx="11655803" cy="1008317"/>
          </a:xfrm>
          <a:prstGeom prst="rect">
            <a:avLst/>
          </a:prstGeom>
        </p:spPr>
      </p:pic>
      <p:grpSp>
        <p:nvGrpSpPr>
          <p:cNvPr id="28" name="Группа 27"/>
          <p:cNvGrpSpPr/>
          <p:nvPr/>
        </p:nvGrpSpPr>
        <p:grpSpPr>
          <a:xfrm>
            <a:off x="527851" y="1552646"/>
            <a:ext cx="11117446" cy="4575929"/>
            <a:chOff x="527057" y="1552645"/>
            <a:chExt cx="11117446" cy="4575929"/>
          </a:xfrm>
        </p:grpSpPr>
        <p:sp>
          <p:nvSpPr>
            <p:cNvPr id="14" name="TextBox 13"/>
            <p:cNvSpPr txBox="1"/>
            <p:nvPr/>
          </p:nvSpPr>
          <p:spPr>
            <a:xfrm>
              <a:off x="3321682" y="1617748"/>
              <a:ext cx="55403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64828A"/>
                  </a:solidFill>
                  <a:latin typeface="Myriad Pro" pitchFamily="34" charset="0"/>
                </a:rPr>
                <a:t>Середня кількість учасників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27057" y="1552645"/>
              <a:ext cx="13099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500" b="1" dirty="0">
                  <a:solidFill>
                    <a:srgbClr val="EA5F38"/>
                  </a:solidFill>
                  <a:latin typeface="Myriad Pro Black" pitchFamily="34" charset="0"/>
                </a:rPr>
                <a:t>2017</a:t>
              </a:r>
              <a:endParaRPr lang="ru-RU" sz="3500" b="1" dirty="0">
                <a:solidFill>
                  <a:srgbClr val="EA5F38"/>
                </a:solidFill>
                <a:latin typeface="Myriad Pro Black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334513" y="1558995"/>
              <a:ext cx="1309990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3500" b="1" dirty="0">
                  <a:solidFill>
                    <a:srgbClr val="EA5F38"/>
                  </a:solidFill>
                  <a:latin typeface="Myriad Pro Black" pitchFamily="34" charset="0"/>
                </a:rPr>
                <a:t>2018</a:t>
              </a:r>
              <a:endParaRPr lang="ru-RU" sz="3500" b="1" dirty="0">
                <a:solidFill>
                  <a:srgbClr val="EA5F38"/>
                </a:solidFill>
                <a:latin typeface="Myriad Pro Black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26606" y="1626414"/>
              <a:ext cx="113605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rgbClr val="EA5F38"/>
                  </a:solidFill>
                  <a:latin typeface="Myriad Pro" pitchFamily="34" charset="0"/>
                </a:rPr>
                <a:t>2,76</a:t>
              </a:r>
              <a:endParaRPr lang="ru-RU" sz="2600" b="1" dirty="0">
                <a:solidFill>
                  <a:srgbClr val="EA5F38"/>
                </a:solidFill>
                <a:latin typeface="Myriad Pro Cond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263381" y="1631064"/>
              <a:ext cx="103357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rgbClr val="EA5F38"/>
                  </a:solidFill>
                  <a:latin typeface="Myriad Pro" pitchFamily="34" charset="0"/>
                </a:rPr>
                <a:t>2,79</a:t>
              </a:r>
              <a:endParaRPr lang="ru-RU" sz="2600" b="1" dirty="0">
                <a:solidFill>
                  <a:srgbClr val="EA5F38"/>
                </a:solidFill>
                <a:latin typeface="Myriad Pro Cond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289365" y="3535420"/>
              <a:ext cx="16097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b="1" dirty="0">
                  <a:solidFill>
                    <a:schemeClr val="bg1"/>
                  </a:solidFill>
                  <a:latin typeface="Myriad Pro" pitchFamily="34" charset="0"/>
                </a:rPr>
                <a:t>РЕМОНТИ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05019" y="4368857"/>
              <a:ext cx="25737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b="1" dirty="0">
                  <a:solidFill>
                    <a:schemeClr val="bg1"/>
                  </a:solidFill>
                  <a:latin typeface="Myriad Pro" pitchFamily="34" charset="0"/>
                </a:rPr>
                <a:t>ЕКСПЛУАТАЦІЯ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380328" y="5158393"/>
              <a:ext cx="143261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000" b="1" dirty="0">
                  <a:solidFill>
                    <a:schemeClr val="bg1"/>
                  </a:solidFill>
                  <a:latin typeface="Myriad Pro" pitchFamily="34" charset="0"/>
                </a:rPr>
                <a:t>ПРОЕКТИ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55565" y="2950843"/>
              <a:ext cx="104479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2,79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855565" y="5636131"/>
              <a:ext cx="104479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3,23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55565" y="4308401"/>
              <a:ext cx="104479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2,52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290253" y="2950843"/>
              <a:ext cx="104479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2,77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290253" y="5636131"/>
              <a:ext cx="104479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3,33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290253" y="4308401"/>
              <a:ext cx="104479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yriad Pro" pitchFamily="34" charset="0"/>
                </a:rPr>
                <a:t>2,48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8729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66" y="0"/>
            <a:ext cx="12193194" cy="6858000"/>
          </a:xfrm>
          <a:prstGeom prst="rect">
            <a:avLst/>
          </a:prstGeom>
        </p:spPr>
      </p:pic>
      <p:sp>
        <p:nvSpPr>
          <p:cNvPr id="527" name="object 527"/>
          <p:cNvSpPr/>
          <p:nvPr/>
        </p:nvSpPr>
        <p:spPr>
          <a:xfrm>
            <a:off x="1762499" y="3164841"/>
            <a:ext cx="1018997" cy="491058"/>
          </a:xfrm>
          <a:custGeom>
            <a:avLst/>
            <a:gdLst/>
            <a:ahLst/>
            <a:cxnLst/>
            <a:rect l="l" t="t" r="r" b="b"/>
            <a:pathLst>
              <a:path w="1018997" h="491058">
                <a:moveTo>
                  <a:pt x="0" y="0"/>
                </a:moveTo>
                <a:lnTo>
                  <a:pt x="0" y="491058"/>
                </a:lnTo>
                <a:lnTo>
                  <a:pt x="834200" y="491058"/>
                </a:lnTo>
                <a:lnTo>
                  <a:pt x="1018998" y="0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2672899" y="3164841"/>
            <a:ext cx="3136671" cy="491058"/>
          </a:xfrm>
          <a:custGeom>
            <a:avLst/>
            <a:gdLst/>
            <a:ahLst/>
            <a:cxnLst/>
            <a:rect l="l" t="t" r="r" b="b"/>
            <a:pathLst>
              <a:path w="3136671" h="491058">
                <a:moveTo>
                  <a:pt x="3136671" y="0"/>
                </a:moveTo>
                <a:lnTo>
                  <a:pt x="184798" y="0"/>
                </a:lnTo>
                <a:lnTo>
                  <a:pt x="0" y="491058"/>
                </a:lnTo>
                <a:lnTo>
                  <a:pt x="3136671" y="491058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1508499" y="3854870"/>
            <a:ext cx="1018997" cy="491058"/>
          </a:xfrm>
          <a:custGeom>
            <a:avLst/>
            <a:gdLst/>
            <a:ahLst/>
            <a:cxnLst/>
            <a:rect l="l" t="t" r="r" b="b"/>
            <a:pathLst>
              <a:path w="1018997" h="491058">
                <a:moveTo>
                  <a:pt x="0" y="0"/>
                </a:moveTo>
                <a:lnTo>
                  <a:pt x="0" y="491058"/>
                </a:lnTo>
                <a:lnTo>
                  <a:pt x="834200" y="491058"/>
                </a:lnTo>
                <a:lnTo>
                  <a:pt x="1018998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2418899" y="3854870"/>
            <a:ext cx="3136671" cy="491058"/>
          </a:xfrm>
          <a:custGeom>
            <a:avLst/>
            <a:gdLst/>
            <a:ahLst/>
            <a:cxnLst/>
            <a:rect l="l" t="t" r="r" b="b"/>
            <a:pathLst>
              <a:path w="3136671" h="491058">
                <a:moveTo>
                  <a:pt x="3136671" y="0"/>
                </a:moveTo>
                <a:lnTo>
                  <a:pt x="184798" y="0"/>
                </a:lnTo>
                <a:lnTo>
                  <a:pt x="0" y="491058"/>
                </a:lnTo>
                <a:lnTo>
                  <a:pt x="3136671" y="491058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1220628" y="4544899"/>
            <a:ext cx="1018997" cy="491071"/>
          </a:xfrm>
          <a:custGeom>
            <a:avLst/>
            <a:gdLst/>
            <a:ahLst/>
            <a:cxnLst/>
            <a:rect l="l" t="t" r="r" b="b"/>
            <a:pathLst>
              <a:path w="1018997" h="491071">
                <a:moveTo>
                  <a:pt x="0" y="0"/>
                </a:moveTo>
                <a:lnTo>
                  <a:pt x="0" y="491071"/>
                </a:lnTo>
                <a:lnTo>
                  <a:pt x="834200" y="491071"/>
                </a:lnTo>
                <a:lnTo>
                  <a:pt x="1018998" y="0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2131028" y="4544899"/>
            <a:ext cx="3187471" cy="491071"/>
          </a:xfrm>
          <a:custGeom>
            <a:avLst/>
            <a:gdLst/>
            <a:ahLst/>
            <a:cxnLst/>
            <a:rect l="l" t="t" r="r" b="b"/>
            <a:pathLst>
              <a:path w="3187471" h="491071">
                <a:moveTo>
                  <a:pt x="3187472" y="0"/>
                </a:moveTo>
                <a:lnTo>
                  <a:pt x="184798" y="0"/>
                </a:lnTo>
                <a:lnTo>
                  <a:pt x="0" y="491071"/>
                </a:lnTo>
                <a:lnTo>
                  <a:pt x="3136672" y="491071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924299" y="5239170"/>
            <a:ext cx="1018997" cy="491058"/>
          </a:xfrm>
          <a:custGeom>
            <a:avLst/>
            <a:gdLst/>
            <a:ahLst/>
            <a:cxnLst/>
            <a:rect l="l" t="t" r="r" b="b"/>
            <a:pathLst>
              <a:path w="1018997" h="491058">
                <a:moveTo>
                  <a:pt x="0" y="0"/>
                </a:moveTo>
                <a:lnTo>
                  <a:pt x="0" y="491058"/>
                </a:lnTo>
                <a:lnTo>
                  <a:pt x="834200" y="491058"/>
                </a:lnTo>
                <a:lnTo>
                  <a:pt x="1018997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1834699" y="5239170"/>
            <a:ext cx="3390671" cy="491058"/>
          </a:xfrm>
          <a:custGeom>
            <a:avLst/>
            <a:gdLst/>
            <a:ahLst/>
            <a:cxnLst/>
            <a:rect l="l" t="t" r="r" b="b"/>
            <a:pathLst>
              <a:path w="3390671" h="491058">
                <a:moveTo>
                  <a:pt x="3390671" y="0"/>
                </a:moveTo>
                <a:lnTo>
                  <a:pt x="184797" y="0"/>
                </a:lnTo>
                <a:lnTo>
                  <a:pt x="0" y="491058"/>
                </a:lnTo>
                <a:lnTo>
                  <a:pt x="3136671" y="491058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1974170" y="2474799"/>
            <a:ext cx="1018997" cy="491070"/>
          </a:xfrm>
          <a:custGeom>
            <a:avLst/>
            <a:gdLst/>
            <a:ahLst/>
            <a:cxnLst/>
            <a:rect l="l" t="t" r="r" b="b"/>
            <a:pathLst>
              <a:path w="1018997" h="491070">
                <a:moveTo>
                  <a:pt x="0" y="0"/>
                </a:moveTo>
                <a:lnTo>
                  <a:pt x="0" y="491071"/>
                </a:lnTo>
                <a:lnTo>
                  <a:pt x="834200" y="491071"/>
                </a:lnTo>
                <a:lnTo>
                  <a:pt x="1018997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2884569" y="2474799"/>
            <a:ext cx="3136658" cy="491070"/>
          </a:xfrm>
          <a:custGeom>
            <a:avLst/>
            <a:gdLst/>
            <a:ahLst/>
            <a:cxnLst/>
            <a:rect l="l" t="t" r="r" b="b"/>
            <a:pathLst>
              <a:path w="3136658" h="491070">
                <a:moveTo>
                  <a:pt x="3136659" y="0"/>
                </a:moveTo>
                <a:lnTo>
                  <a:pt x="184798" y="0"/>
                </a:lnTo>
                <a:lnTo>
                  <a:pt x="0" y="491071"/>
                </a:lnTo>
                <a:lnTo>
                  <a:pt x="3136659" y="491071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9354102" y="3169070"/>
            <a:ext cx="1018997" cy="491058"/>
          </a:xfrm>
          <a:custGeom>
            <a:avLst/>
            <a:gdLst/>
            <a:ahLst/>
            <a:cxnLst/>
            <a:rect l="l" t="t" r="r" b="b"/>
            <a:pathLst>
              <a:path w="1018997" h="491058">
                <a:moveTo>
                  <a:pt x="1018997" y="0"/>
                </a:moveTo>
                <a:lnTo>
                  <a:pt x="1018997" y="491058"/>
                </a:lnTo>
                <a:lnTo>
                  <a:pt x="184798" y="491058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6326028" y="3169070"/>
            <a:ext cx="3136671" cy="491058"/>
          </a:xfrm>
          <a:custGeom>
            <a:avLst/>
            <a:gdLst/>
            <a:ahLst/>
            <a:cxnLst/>
            <a:rect l="l" t="t" r="r" b="b"/>
            <a:pathLst>
              <a:path w="3136671" h="491058">
                <a:moveTo>
                  <a:pt x="0" y="0"/>
                </a:moveTo>
                <a:lnTo>
                  <a:pt x="2951874" y="0"/>
                </a:lnTo>
                <a:lnTo>
                  <a:pt x="3136672" y="491058"/>
                </a:lnTo>
                <a:lnTo>
                  <a:pt x="0" y="491058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9608102" y="3859099"/>
            <a:ext cx="1018997" cy="491071"/>
          </a:xfrm>
          <a:custGeom>
            <a:avLst/>
            <a:gdLst/>
            <a:ahLst/>
            <a:cxnLst/>
            <a:rect l="l" t="t" r="r" b="b"/>
            <a:pathLst>
              <a:path w="1018997" h="491071">
                <a:moveTo>
                  <a:pt x="1018997" y="0"/>
                </a:moveTo>
                <a:lnTo>
                  <a:pt x="1018997" y="491071"/>
                </a:lnTo>
                <a:lnTo>
                  <a:pt x="184798" y="491071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6580028" y="3859099"/>
            <a:ext cx="3136671" cy="491071"/>
          </a:xfrm>
          <a:custGeom>
            <a:avLst/>
            <a:gdLst/>
            <a:ahLst/>
            <a:cxnLst/>
            <a:rect l="l" t="t" r="r" b="b"/>
            <a:pathLst>
              <a:path w="3136671" h="491071">
                <a:moveTo>
                  <a:pt x="0" y="0"/>
                </a:moveTo>
                <a:lnTo>
                  <a:pt x="2951874" y="0"/>
                </a:lnTo>
                <a:lnTo>
                  <a:pt x="3136672" y="491071"/>
                </a:lnTo>
                <a:lnTo>
                  <a:pt x="0" y="491071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9895960" y="4549141"/>
            <a:ext cx="1019010" cy="491058"/>
          </a:xfrm>
          <a:custGeom>
            <a:avLst/>
            <a:gdLst/>
            <a:ahLst/>
            <a:cxnLst/>
            <a:rect l="l" t="t" r="r" b="b"/>
            <a:pathLst>
              <a:path w="1019010" h="491058">
                <a:moveTo>
                  <a:pt x="1019010" y="0"/>
                </a:moveTo>
                <a:lnTo>
                  <a:pt x="1019010" y="491058"/>
                </a:lnTo>
                <a:lnTo>
                  <a:pt x="184798" y="491058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6817099" y="4549141"/>
            <a:ext cx="3187458" cy="491058"/>
          </a:xfrm>
          <a:custGeom>
            <a:avLst/>
            <a:gdLst/>
            <a:ahLst/>
            <a:cxnLst/>
            <a:rect l="l" t="t" r="r" b="b"/>
            <a:pathLst>
              <a:path w="3187458" h="491058">
                <a:moveTo>
                  <a:pt x="0" y="0"/>
                </a:moveTo>
                <a:lnTo>
                  <a:pt x="3002661" y="0"/>
                </a:lnTo>
                <a:lnTo>
                  <a:pt x="3187459" y="491058"/>
                </a:lnTo>
                <a:lnTo>
                  <a:pt x="50800" y="491058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10192302" y="5243399"/>
            <a:ext cx="1018997" cy="491071"/>
          </a:xfrm>
          <a:custGeom>
            <a:avLst/>
            <a:gdLst/>
            <a:ahLst/>
            <a:cxnLst/>
            <a:rect l="l" t="t" r="r" b="b"/>
            <a:pathLst>
              <a:path w="1018997" h="491071">
                <a:moveTo>
                  <a:pt x="1018997" y="0"/>
                </a:moveTo>
                <a:lnTo>
                  <a:pt x="1018997" y="491071"/>
                </a:lnTo>
                <a:lnTo>
                  <a:pt x="184798" y="491071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6910228" y="5243399"/>
            <a:ext cx="3390671" cy="491071"/>
          </a:xfrm>
          <a:custGeom>
            <a:avLst/>
            <a:gdLst/>
            <a:ahLst/>
            <a:cxnLst/>
            <a:rect l="l" t="t" r="r" b="b"/>
            <a:pathLst>
              <a:path w="3390671" h="491071">
                <a:moveTo>
                  <a:pt x="0" y="0"/>
                </a:moveTo>
                <a:lnTo>
                  <a:pt x="3205874" y="0"/>
                </a:lnTo>
                <a:lnTo>
                  <a:pt x="3390672" y="491071"/>
                </a:lnTo>
                <a:lnTo>
                  <a:pt x="254000" y="491071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9142431" y="2479041"/>
            <a:ext cx="1018998" cy="491057"/>
          </a:xfrm>
          <a:custGeom>
            <a:avLst/>
            <a:gdLst/>
            <a:ahLst/>
            <a:cxnLst/>
            <a:rect l="l" t="t" r="r" b="b"/>
            <a:pathLst>
              <a:path w="1018998" h="491057">
                <a:moveTo>
                  <a:pt x="1018998" y="0"/>
                </a:moveTo>
                <a:lnTo>
                  <a:pt x="1018998" y="491058"/>
                </a:lnTo>
                <a:lnTo>
                  <a:pt x="184798" y="491058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6114370" y="2479041"/>
            <a:ext cx="3136658" cy="491057"/>
          </a:xfrm>
          <a:custGeom>
            <a:avLst/>
            <a:gdLst/>
            <a:ahLst/>
            <a:cxnLst/>
            <a:rect l="l" t="t" r="r" b="b"/>
            <a:pathLst>
              <a:path w="3136658" h="491057">
                <a:moveTo>
                  <a:pt x="0" y="0"/>
                </a:moveTo>
                <a:lnTo>
                  <a:pt x="2951861" y="0"/>
                </a:lnTo>
                <a:lnTo>
                  <a:pt x="3136659" y="491058"/>
                </a:lnTo>
                <a:lnTo>
                  <a:pt x="0" y="491058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text 1"/>
          <p:cNvSpPr txBox="1"/>
          <p:nvPr/>
        </p:nvSpPr>
        <p:spPr>
          <a:xfrm>
            <a:off x="514461" y="269046"/>
            <a:ext cx="11541365" cy="39395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60" b="1" spc="10" dirty="0">
                <a:solidFill>
                  <a:srgbClr val="5D7B80"/>
                </a:solidFill>
                <a:latin typeface="Arial"/>
                <a:cs typeface="Arial"/>
              </a:rPr>
              <a:t>ТОП-5 ЗА КІЛЬКІСТЮ </a:t>
            </a:r>
            <a:r>
              <a:rPr lang="uk-UA" sz="2560" b="1" spc="10" dirty="0">
                <a:solidFill>
                  <a:srgbClr val="5D7B80"/>
                </a:solidFill>
                <a:latin typeface="Arial"/>
                <a:cs typeface="Arial"/>
              </a:rPr>
              <a:t>НЕКОНКУРЕНТНИХ</a:t>
            </a:r>
            <a:r>
              <a:rPr sz="2560" b="1" spc="10" dirty="0">
                <a:solidFill>
                  <a:srgbClr val="5D7B80"/>
                </a:solidFill>
                <a:latin typeface="Arial"/>
                <a:cs typeface="Arial"/>
              </a:rPr>
              <a:t> ПРОЦЕДУР </a:t>
            </a:r>
            <a:r>
              <a:rPr sz="2560" spc="10" dirty="0">
                <a:solidFill>
                  <a:srgbClr val="5D7B80"/>
                </a:solidFill>
                <a:latin typeface="Arial"/>
                <a:cs typeface="Arial"/>
              </a:rPr>
              <a:t>ОДА VS САД 2018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549" name="object 549"/>
          <p:cNvSpPr/>
          <p:nvPr/>
        </p:nvSpPr>
        <p:spPr>
          <a:xfrm>
            <a:off x="503388" y="852735"/>
            <a:ext cx="10959553" cy="25400"/>
          </a:xfrm>
          <a:custGeom>
            <a:avLst/>
            <a:gdLst/>
            <a:ahLst/>
            <a:cxnLst/>
            <a:rect l="l" t="t" r="r" b="b"/>
            <a:pathLst>
              <a:path w="10959553" h="25400">
                <a:moveTo>
                  <a:pt x="12700" y="12700"/>
                </a:moveTo>
                <a:lnTo>
                  <a:pt x="10946854" y="12700"/>
                </a:lnTo>
              </a:path>
            </a:pathLst>
          </a:custGeom>
          <a:ln w="25400">
            <a:solidFill>
              <a:srgbClr val="C023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 1"/>
          <p:cNvSpPr txBox="1"/>
          <p:nvPr/>
        </p:nvSpPr>
        <p:spPr>
          <a:xfrm>
            <a:off x="2910085" y="4664485"/>
            <a:ext cx="1794053" cy="2551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70" b="1" spc="10" dirty="0">
                <a:solidFill>
                  <a:srgbClr val="55717C"/>
                </a:solidFill>
                <a:latin typeface="Arial"/>
                <a:cs typeface="Arial"/>
              </a:rPr>
              <a:t>Ів.-Франківська</a:t>
            </a:r>
            <a:endParaRPr sz="1700">
              <a:latin typeface="Arial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2227423" y="2567202"/>
            <a:ext cx="3548359" cy="2855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55%    </a:t>
            </a:r>
            <a:r>
              <a:rPr sz="2200" b="1" spc="10" dirty="0">
                <a:solidFill>
                  <a:srgbClr val="BE1E2D"/>
                </a:solidFill>
                <a:latin typeface="Arial"/>
                <a:cs typeface="Arial"/>
              </a:rPr>
              <a:t>330  </a:t>
            </a:r>
            <a:r>
              <a:rPr sz="1800" b="1" spc="10" dirty="0">
                <a:solidFill>
                  <a:srgbClr val="55717C"/>
                </a:solidFill>
                <a:latin typeface="Arial"/>
                <a:cs typeface="Arial"/>
              </a:rPr>
              <a:t>Дніпропетровська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4860698" y="1403983"/>
            <a:ext cx="2520315" cy="2551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40" b="1" spc="10" dirty="0">
                <a:solidFill>
                  <a:srgbClr val="55717C"/>
                </a:solidFill>
                <a:latin typeface="Arial"/>
                <a:cs typeface="Arial"/>
              </a:rPr>
              <a:t>КІЛЬКІСТЬ ПРОЦЕДУР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2003896" y="1332180"/>
            <a:ext cx="922634" cy="4412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00" b="1" spc="10" dirty="0">
                <a:solidFill>
                  <a:srgbClr val="55717C"/>
                </a:solidFill>
                <a:latin typeface="Arial"/>
                <a:cs typeface="Arial"/>
              </a:rPr>
              <a:t>ОДА</a:t>
            </a:r>
            <a:endParaRPr sz="3100" dirty="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9369947" y="1332180"/>
            <a:ext cx="903855" cy="4412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00" b="1" spc="10" dirty="0">
                <a:solidFill>
                  <a:srgbClr val="55717C"/>
                </a:solidFill>
                <a:latin typeface="Arial"/>
                <a:cs typeface="Arial"/>
              </a:rPr>
              <a:t>САД</a:t>
            </a:r>
            <a:endParaRPr sz="3100">
              <a:latin typeface="Arial"/>
              <a:cs typeface="Aria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1171455" y="5351788"/>
            <a:ext cx="1215215" cy="2985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57%    75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1935898" y="3228975"/>
            <a:ext cx="2767354" cy="2905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FFFFFF"/>
                </a:solidFill>
                <a:latin typeface="Arial"/>
                <a:cs typeface="Arial"/>
              </a:rPr>
              <a:t>100%   </a:t>
            </a: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178  </a:t>
            </a:r>
            <a:r>
              <a:rPr sz="1800" b="1" spc="10" dirty="0">
                <a:solidFill>
                  <a:srgbClr val="55717C"/>
                </a:solidFill>
                <a:latin typeface="Arial"/>
                <a:cs typeface="Arial"/>
              </a:rPr>
              <a:t>Луганська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1781392" y="3962400"/>
            <a:ext cx="2542155" cy="29279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50%    144   </a:t>
            </a:r>
            <a:r>
              <a:rPr sz="1800" b="1" spc="10" dirty="0">
                <a:solidFill>
                  <a:srgbClr val="55717C"/>
                </a:solidFill>
                <a:latin typeface="Arial"/>
                <a:cs typeface="Arial"/>
              </a:rPr>
              <a:t>Київська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2636251" y="5351766"/>
            <a:ext cx="1324508" cy="25511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40" b="1" spc="10" dirty="0">
                <a:solidFill>
                  <a:srgbClr val="55717C"/>
                </a:solidFill>
                <a:latin typeface="Arial"/>
                <a:cs typeface="Arial"/>
              </a:rPr>
              <a:t>Херсонська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1481304" y="4624503"/>
            <a:ext cx="1188637" cy="2852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FFFFFF"/>
                </a:solidFill>
                <a:latin typeface="Arial"/>
                <a:cs typeface="Arial"/>
              </a:rPr>
              <a:t>97%    </a:t>
            </a: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98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17" name="text 1"/>
          <p:cNvSpPr txBox="1"/>
          <p:nvPr/>
        </p:nvSpPr>
        <p:spPr>
          <a:xfrm>
            <a:off x="8606070" y="5375032"/>
            <a:ext cx="1342675" cy="29737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b="1" spc="10" dirty="0">
                <a:solidFill>
                  <a:srgbClr val="55717C"/>
                </a:solidFill>
                <a:latin typeface="Arial"/>
                <a:cs typeface="Arial"/>
              </a:rPr>
              <a:t>Одеська </a:t>
            </a: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49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text 1"/>
          <p:cNvSpPr txBox="1"/>
          <p:nvPr/>
        </p:nvSpPr>
        <p:spPr>
          <a:xfrm>
            <a:off x="9421638" y="4665125"/>
            <a:ext cx="308176" cy="3112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60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text 1"/>
          <p:cNvSpPr txBox="1"/>
          <p:nvPr/>
        </p:nvSpPr>
        <p:spPr>
          <a:xfrm>
            <a:off x="9184859" y="3992425"/>
            <a:ext cx="1265612" cy="2855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81     53%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text 1"/>
          <p:cNvSpPr txBox="1"/>
          <p:nvPr/>
        </p:nvSpPr>
        <p:spPr>
          <a:xfrm>
            <a:off x="8801382" y="3272618"/>
            <a:ext cx="456268" cy="3112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080" b="1" spc="10" dirty="0">
                <a:solidFill>
                  <a:srgbClr val="5A6E7E"/>
                </a:solidFill>
                <a:latin typeface="Arial"/>
                <a:cs typeface="Arial"/>
              </a:rPr>
              <a:t>121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text 1"/>
          <p:cNvSpPr txBox="1"/>
          <p:nvPr/>
        </p:nvSpPr>
        <p:spPr>
          <a:xfrm>
            <a:off x="8588030" y="2592958"/>
            <a:ext cx="1451912" cy="31144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200" b="1" spc="10" dirty="0">
                <a:solidFill>
                  <a:srgbClr val="BE1E2D"/>
                </a:solidFill>
                <a:latin typeface="Arial"/>
                <a:cs typeface="Arial"/>
              </a:rPr>
              <a:t>394    </a:t>
            </a:r>
            <a:r>
              <a:rPr sz="2200" b="1" spc="10" dirty="0">
                <a:solidFill>
                  <a:srgbClr val="5A6E7E"/>
                </a:solidFill>
                <a:latin typeface="Arial"/>
                <a:cs typeface="Arial"/>
              </a:rPr>
              <a:t>92%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2" name="text 1"/>
          <p:cNvSpPr txBox="1"/>
          <p:nvPr/>
        </p:nvSpPr>
        <p:spPr>
          <a:xfrm>
            <a:off x="9658976" y="3305514"/>
            <a:ext cx="514277" cy="2763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b="1" spc="10" dirty="0">
                <a:solidFill>
                  <a:srgbClr val="5A6E7E"/>
                </a:solidFill>
                <a:latin typeface="Arial"/>
                <a:cs typeface="Arial"/>
              </a:rPr>
              <a:t>59%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text 1"/>
          <p:cNvSpPr txBox="1"/>
          <p:nvPr/>
        </p:nvSpPr>
        <p:spPr>
          <a:xfrm>
            <a:off x="10159587" y="4664276"/>
            <a:ext cx="514277" cy="27632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050" b="1" spc="10" dirty="0">
                <a:solidFill>
                  <a:srgbClr val="5A6E7E"/>
                </a:solidFill>
                <a:latin typeface="Arial"/>
                <a:cs typeface="Arial"/>
              </a:rPr>
              <a:t>48%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text 1"/>
          <p:cNvSpPr txBox="1"/>
          <p:nvPr/>
        </p:nvSpPr>
        <p:spPr>
          <a:xfrm>
            <a:off x="10492305" y="5337255"/>
            <a:ext cx="502285" cy="3112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960" b="1" spc="10" dirty="0">
                <a:solidFill>
                  <a:srgbClr val="5A6E7E"/>
                </a:solidFill>
                <a:latin typeface="Arial"/>
                <a:cs typeface="Arial"/>
              </a:rPr>
              <a:t>27%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text 1"/>
          <p:cNvSpPr txBox="1"/>
          <p:nvPr/>
        </p:nvSpPr>
        <p:spPr>
          <a:xfrm>
            <a:off x="7276076" y="3273512"/>
            <a:ext cx="1342110" cy="25511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b="1" spc="10" dirty="0">
                <a:solidFill>
                  <a:srgbClr val="55717C"/>
                </a:solidFill>
                <a:latin typeface="Arial"/>
                <a:cs typeface="Arial"/>
              </a:rPr>
              <a:t>Полтавська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text 1"/>
          <p:cNvSpPr txBox="1"/>
          <p:nvPr/>
        </p:nvSpPr>
        <p:spPr>
          <a:xfrm>
            <a:off x="7507419" y="3991774"/>
            <a:ext cx="1531390" cy="25511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40" b="1" spc="10" dirty="0">
                <a:solidFill>
                  <a:srgbClr val="55717C"/>
                </a:solidFill>
                <a:latin typeface="Arial"/>
                <a:cs typeface="Arial"/>
              </a:rPr>
              <a:t>Хмельницька</a:t>
            </a:r>
            <a:endParaRPr sz="1700">
              <a:latin typeface="Arial"/>
              <a:cs typeface="Arial"/>
            </a:endParaRPr>
          </a:p>
        </p:txBody>
      </p:sp>
      <p:sp>
        <p:nvSpPr>
          <p:cNvPr id="27" name="text 1"/>
          <p:cNvSpPr txBox="1"/>
          <p:nvPr/>
        </p:nvSpPr>
        <p:spPr>
          <a:xfrm>
            <a:off x="8276886" y="4677574"/>
            <a:ext cx="1022755" cy="25511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00" b="1" spc="10" dirty="0">
                <a:solidFill>
                  <a:srgbClr val="55717C"/>
                </a:solidFill>
                <a:latin typeface="Arial"/>
                <a:cs typeface="Arial"/>
              </a:rPr>
              <a:t>Київська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text 1"/>
          <p:cNvSpPr txBox="1"/>
          <p:nvPr/>
        </p:nvSpPr>
        <p:spPr>
          <a:xfrm>
            <a:off x="6722634" y="2621317"/>
            <a:ext cx="1655063" cy="2551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40" b="1" spc="10" dirty="0">
                <a:solidFill>
                  <a:srgbClr val="55717C"/>
                </a:solidFill>
                <a:latin typeface="Arial"/>
                <a:cs typeface="Arial"/>
              </a:rPr>
              <a:t>Тернопільська</a:t>
            </a:r>
            <a:endParaRPr sz="1700">
              <a:latin typeface="Arial"/>
              <a:cs typeface="Arial"/>
            </a:endParaRPr>
          </a:p>
        </p:txBody>
      </p:sp>
      <p:sp>
        <p:nvSpPr>
          <p:cNvPr id="550" name="object 550"/>
          <p:cNvSpPr/>
          <p:nvPr/>
        </p:nvSpPr>
        <p:spPr>
          <a:xfrm>
            <a:off x="5774371" y="2956506"/>
            <a:ext cx="644652" cy="268224"/>
          </a:xfrm>
          <a:custGeom>
            <a:avLst/>
            <a:gdLst/>
            <a:ahLst/>
            <a:cxnLst/>
            <a:rect l="l" t="t" r="r" b="b"/>
            <a:pathLst>
              <a:path w="644652" h="268224">
                <a:moveTo>
                  <a:pt x="320205" y="0"/>
                </a:moveTo>
                <a:lnTo>
                  <a:pt x="644652" y="122505"/>
                </a:lnTo>
                <a:lnTo>
                  <a:pt x="320205" y="268224"/>
                </a:lnTo>
                <a:lnTo>
                  <a:pt x="0" y="122505"/>
                </a:lnTo>
                <a:close/>
              </a:path>
            </a:pathLst>
          </a:custGeom>
          <a:solidFill>
            <a:srgbClr val="87331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5557969" y="3569158"/>
            <a:ext cx="1075932" cy="445008"/>
          </a:xfrm>
          <a:custGeom>
            <a:avLst/>
            <a:gdLst/>
            <a:ahLst/>
            <a:cxnLst/>
            <a:rect l="l" t="t" r="r" b="b"/>
            <a:pathLst>
              <a:path w="1075932" h="445008">
                <a:moveTo>
                  <a:pt x="536906" y="0"/>
                </a:moveTo>
                <a:lnTo>
                  <a:pt x="1075932" y="203441"/>
                </a:lnTo>
                <a:lnTo>
                  <a:pt x="536906" y="445008"/>
                </a:lnTo>
                <a:lnTo>
                  <a:pt x="0" y="203441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5134286" y="4782256"/>
            <a:ext cx="1926336" cy="801624"/>
          </a:xfrm>
          <a:custGeom>
            <a:avLst/>
            <a:gdLst/>
            <a:ahLst/>
            <a:cxnLst/>
            <a:rect l="l" t="t" r="r" b="b"/>
            <a:pathLst>
              <a:path w="1926336" h="801624">
                <a:moveTo>
                  <a:pt x="961047" y="0"/>
                </a:moveTo>
                <a:lnTo>
                  <a:pt x="1926336" y="369011"/>
                </a:lnTo>
                <a:lnTo>
                  <a:pt x="961047" y="801624"/>
                </a:lnTo>
                <a:lnTo>
                  <a:pt x="0" y="369011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5344598" y="4178758"/>
            <a:ext cx="1505712" cy="627875"/>
          </a:xfrm>
          <a:custGeom>
            <a:avLst/>
            <a:gdLst/>
            <a:ahLst/>
            <a:cxnLst/>
            <a:rect l="l" t="t" r="r" b="b"/>
            <a:pathLst>
              <a:path w="1505712" h="627875">
                <a:moveTo>
                  <a:pt x="750735" y="0"/>
                </a:moveTo>
                <a:lnTo>
                  <a:pt x="1505712" y="288494"/>
                </a:lnTo>
                <a:lnTo>
                  <a:pt x="750735" y="627876"/>
                </a:lnTo>
                <a:lnTo>
                  <a:pt x="0" y="288494"/>
                </a:lnTo>
                <a:close/>
              </a:path>
            </a:pathLst>
          </a:custGeom>
          <a:solidFill>
            <a:srgbClr val="6D6E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6094400" y="3060141"/>
            <a:ext cx="324624" cy="161544"/>
          </a:xfrm>
          <a:custGeom>
            <a:avLst/>
            <a:gdLst/>
            <a:ahLst/>
            <a:cxnLst/>
            <a:rect l="l" t="t" r="r" b="b"/>
            <a:pathLst>
              <a:path w="324624" h="161544">
                <a:moveTo>
                  <a:pt x="275818" y="0"/>
                </a:moveTo>
                <a:lnTo>
                  <a:pt x="275818" y="0"/>
                </a:lnTo>
                <a:lnTo>
                  <a:pt x="324624" y="19126"/>
                </a:lnTo>
                <a:close/>
                <a:moveTo>
                  <a:pt x="324624" y="19126"/>
                </a:moveTo>
                <a:lnTo>
                  <a:pt x="0" y="161544"/>
                </a:lnTo>
                <a:close/>
              </a:path>
            </a:pathLst>
          </a:custGeom>
          <a:solidFill>
            <a:srgbClr val="A6A8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6094400" y="3060141"/>
            <a:ext cx="324624" cy="161544"/>
          </a:xfrm>
          <a:custGeom>
            <a:avLst/>
            <a:gdLst/>
            <a:ahLst/>
            <a:cxnLst/>
            <a:rect l="l" t="t" r="r" b="b"/>
            <a:pathLst>
              <a:path w="324624" h="161544">
                <a:moveTo>
                  <a:pt x="275818" y="0"/>
                </a:moveTo>
                <a:lnTo>
                  <a:pt x="324624" y="19126"/>
                </a:lnTo>
                <a:lnTo>
                  <a:pt x="0" y="161544"/>
                </a:lnTo>
                <a:lnTo>
                  <a:pt x="0" y="123279"/>
                </a:lnTo>
                <a:close/>
              </a:path>
            </a:pathLst>
          </a:custGeom>
          <a:solidFill>
            <a:srgbClr val="58220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6094401" y="3758131"/>
            <a:ext cx="539508" cy="257556"/>
          </a:xfrm>
          <a:custGeom>
            <a:avLst/>
            <a:gdLst/>
            <a:ahLst/>
            <a:cxnLst/>
            <a:rect l="l" t="t" r="r" b="b"/>
            <a:pathLst>
              <a:path w="539508" h="257556">
                <a:moveTo>
                  <a:pt x="490652" y="0"/>
                </a:moveTo>
                <a:lnTo>
                  <a:pt x="539509" y="16891"/>
                </a:lnTo>
                <a:lnTo>
                  <a:pt x="0" y="257556"/>
                </a:lnTo>
                <a:lnTo>
                  <a:pt x="0" y="219558"/>
                </a:lnTo>
                <a:close/>
              </a:path>
            </a:pathLst>
          </a:custGeom>
          <a:solidFill>
            <a:srgbClr val="53555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6094407" y="5134309"/>
            <a:ext cx="966216" cy="449567"/>
          </a:xfrm>
          <a:custGeom>
            <a:avLst/>
            <a:gdLst/>
            <a:ahLst/>
            <a:cxnLst/>
            <a:rect l="l" t="t" r="r" b="b"/>
            <a:pathLst>
              <a:path w="966216" h="449567">
                <a:moveTo>
                  <a:pt x="917372" y="0"/>
                </a:moveTo>
                <a:lnTo>
                  <a:pt x="966216" y="16967"/>
                </a:lnTo>
                <a:lnTo>
                  <a:pt x="0" y="449567"/>
                </a:lnTo>
                <a:lnTo>
                  <a:pt x="0" y="411404"/>
                </a:lnTo>
                <a:close/>
              </a:path>
            </a:pathLst>
          </a:custGeom>
          <a:solidFill>
            <a:srgbClr val="393B3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6094401" y="4451547"/>
            <a:ext cx="755916" cy="355092"/>
          </a:xfrm>
          <a:custGeom>
            <a:avLst/>
            <a:gdLst/>
            <a:ahLst/>
            <a:cxnLst/>
            <a:rect l="l" t="t" r="r" b="b"/>
            <a:pathLst>
              <a:path w="755916" h="355092">
                <a:moveTo>
                  <a:pt x="707072" y="0"/>
                </a:moveTo>
                <a:lnTo>
                  <a:pt x="755916" y="16916"/>
                </a:lnTo>
                <a:lnTo>
                  <a:pt x="0" y="355092"/>
                </a:lnTo>
                <a:lnTo>
                  <a:pt x="0" y="312826"/>
                </a:lnTo>
                <a:close/>
              </a:path>
            </a:pathLst>
          </a:custGeom>
          <a:solidFill>
            <a:srgbClr val="47484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5568635" y="3078434"/>
            <a:ext cx="525767" cy="897635"/>
          </a:xfrm>
          <a:custGeom>
            <a:avLst/>
            <a:gdLst/>
            <a:ahLst/>
            <a:cxnLst/>
            <a:rect l="l" t="t" r="r" b="b"/>
            <a:pathLst>
              <a:path w="525767" h="897635">
                <a:moveTo>
                  <a:pt x="205638" y="0"/>
                </a:moveTo>
                <a:lnTo>
                  <a:pt x="525767" y="146418"/>
                </a:lnTo>
                <a:lnTo>
                  <a:pt x="525767" y="897636"/>
                </a:lnTo>
                <a:lnTo>
                  <a:pt x="0" y="662089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5140382" y="4465264"/>
            <a:ext cx="954024" cy="1077481"/>
          </a:xfrm>
          <a:custGeom>
            <a:avLst/>
            <a:gdLst/>
            <a:ahLst/>
            <a:cxnLst/>
            <a:rect l="l" t="t" r="r" b="b"/>
            <a:pathLst>
              <a:path w="954024" h="1077481">
                <a:moveTo>
                  <a:pt x="203530" y="0"/>
                </a:moveTo>
                <a:lnTo>
                  <a:pt x="954024" y="339369"/>
                </a:lnTo>
                <a:lnTo>
                  <a:pt x="954024" y="1077481"/>
                </a:lnTo>
                <a:lnTo>
                  <a:pt x="0" y="65114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5355270" y="3771849"/>
            <a:ext cx="739127" cy="996683"/>
          </a:xfrm>
          <a:custGeom>
            <a:avLst/>
            <a:gdLst/>
            <a:ahLst/>
            <a:cxnLst/>
            <a:rect l="l" t="t" r="r" b="b"/>
            <a:pathLst>
              <a:path w="739127" h="996683">
                <a:moveTo>
                  <a:pt x="203314" y="0"/>
                </a:moveTo>
                <a:lnTo>
                  <a:pt x="739127" y="241744"/>
                </a:lnTo>
                <a:lnTo>
                  <a:pt x="739127" y="996683"/>
                </a:lnTo>
                <a:lnTo>
                  <a:pt x="0" y="659524"/>
                </a:lnTo>
                <a:close/>
              </a:path>
            </a:pathLst>
          </a:custGeom>
          <a:solidFill>
            <a:srgbClr val="96969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917884" y="5144974"/>
            <a:ext cx="1176515" cy="1219200"/>
          </a:xfrm>
          <a:custGeom>
            <a:avLst/>
            <a:gdLst/>
            <a:ahLst/>
            <a:cxnLst/>
            <a:rect l="l" t="t" r="r" b="b"/>
            <a:pathLst>
              <a:path w="1176515" h="1219200">
                <a:moveTo>
                  <a:pt x="214097" y="0"/>
                </a:moveTo>
                <a:lnTo>
                  <a:pt x="1176515" y="436792"/>
                </a:lnTo>
                <a:lnTo>
                  <a:pt x="1176515" y="1219200"/>
                </a:lnTo>
                <a:lnTo>
                  <a:pt x="0" y="691236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5785044" y="2042106"/>
            <a:ext cx="309359" cy="1141476"/>
          </a:xfrm>
          <a:custGeom>
            <a:avLst/>
            <a:gdLst/>
            <a:ahLst/>
            <a:cxnLst/>
            <a:rect l="l" t="t" r="r" b="b"/>
            <a:pathLst>
              <a:path w="309359" h="1141476">
                <a:moveTo>
                  <a:pt x="309359" y="0"/>
                </a:moveTo>
                <a:lnTo>
                  <a:pt x="309359" y="1141476"/>
                </a:lnTo>
                <a:lnTo>
                  <a:pt x="0" y="1003567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6094402" y="3078434"/>
            <a:ext cx="528840" cy="897635"/>
          </a:xfrm>
          <a:custGeom>
            <a:avLst/>
            <a:gdLst/>
            <a:ahLst/>
            <a:cxnLst/>
            <a:rect l="l" t="t" r="r" b="b"/>
            <a:pathLst>
              <a:path w="528840" h="897635">
                <a:moveTo>
                  <a:pt x="324942" y="0"/>
                </a:moveTo>
                <a:lnTo>
                  <a:pt x="528841" y="662089"/>
                </a:lnTo>
                <a:lnTo>
                  <a:pt x="0" y="897636"/>
                </a:lnTo>
                <a:lnTo>
                  <a:pt x="0" y="146418"/>
                </a:lnTo>
                <a:close/>
              </a:path>
            </a:pathLst>
          </a:custGeom>
          <a:solidFill>
            <a:srgbClr val="E95F3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6094407" y="4468316"/>
            <a:ext cx="957072" cy="1075944"/>
          </a:xfrm>
          <a:custGeom>
            <a:avLst/>
            <a:gdLst/>
            <a:ahLst/>
            <a:cxnLst/>
            <a:rect l="l" t="t" r="r" b="b"/>
            <a:pathLst>
              <a:path w="957072" h="1075944">
                <a:moveTo>
                  <a:pt x="755472" y="0"/>
                </a:moveTo>
                <a:lnTo>
                  <a:pt x="957072" y="650227"/>
                </a:lnTo>
                <a:lnTo>
                  <a:pt x="0" y="1075944"/>
                </a:lnTo>
                <a:lnTo>
                  <a:pt x="0" y="338887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6094404" y="3771849"/>
            <a:ext cx="742188" cy="996683"/>
          </a:xfrm>
          <a:custGeom>
            <a:avLst/>
            <a:gdLst/>
            <a:ahLst/>
            <a:cxnLst/>
            <a:rect l="l" t="t" r="r" b="b"/>
            <a:pathLst>
              <a:path w="742188" h="996683">
                <a:moveTo>
                  <a:pt x="538620" y="0"/>
                </a:moveTo>
                <a:lnTo>
                  <a:pt x="742189" y="659524"/>
                </a:lnTo>
                <a:lnTo>
                  <a:pt x="0" y="996683"/>
                </a:lnTo>
                <a:lnTo>
                  <a:pt x="0" y="241744"/>
                </a:lnTo>
                <a:close/>
              </a:path>
            </a:pathLst>
          </a:custGeom>
          <a:solidFill>
            <a:srgbClr val="A6A8AB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6094401" y="5151064"/>
            <a:ext cx="1179576" cy="1219200"/>
          </a:xfrm>
          <a:custGeom>
            <a:avLst/>
            <a:gdLst/>
            <a:ahLst/>
            <a:cxnLst/>
            <a:rect l="l" t="t" r="r" b="b"/>
            <a:pathLst>
              <a:path w="1179576" h="1219200">
                <a:moveTo>
                  <a:pt x="965301" y="0"/>
                </a:moveTo>
                <a:lnTo>
                  <a:pt x="1179576" y="691235"/>
                </a:lnTo>
                <a:lnTo>
                  <a:pt x="0" y="1219200"/>
                </a:lnTo>
                <a:lnTo>
                  <a:pt x="0" y="436804"/>
                </a:lnTo>
                <a:close/>
              </a:path>
            </a:pathLst>
          </a:custGeom>
          <a:solidFill>
            <a:srgbClr val="80818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6094403" y="2042106"/>
            <a:ext cx="312433" cy="1141476"/>
          </a:xfrm>
          <a:custGeom>
            <a:avLst/>
            <a:gdLst/>
            <a:ahLst/>
            <a:cxnLst/>
            <a:rect l="l" t="t" r="r" b="b"/>
            <a:pathLst>
              <a:path w="312433" h="1141476">
                <a:moveTo>
                  <a:pt x="0" y="0"/>
                </a:moveTo>
                <a:lnTo>
                  <a:pt x="312433" y="1003567"/>
                </a:lnTo>
                <a:lnTo>
                  <a:pt x="0" y="1141476"/>
                </a:lnTo>
                <a:close/>
              </a:path>
            </a:pathLst>
          </a:custGeom>
          <a:solidFill>
            <a:srgbClr val="E95F3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6094402" y="3078434"/>
            <a:ext cx="528840" cy="897635"/>
          </a:xfrm>
          <a:custGeom>
            <a:avLst/>
            <a:gdLst/>
            <a:ahLst/>
            <a:cxnLst/>
            <a:rect l="l" t="t" r="r" b="b"/>
            <a:pathLst>
              <a:path w="528840" h="897635">
                <a:moveTo>
                  <a:pt x="324942" y="0"/>
                </a:moveTo>
                <a:lnTo>
                  <a:pt x="528841" y="662089"/>
                </a:lnTo>
                <a:lnTo>
                  <a:pt x="490601" y="676935"/>
                </a:lnTo>
                <a:lnTo>
                  <a:pt x="0" y="897636"/>
                </a:lnTo>
                <a:lnTo>
                  <a:pt x="0" y="146418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6094406" y="4465264"/>
            <a:ext cx="957071" cy="1077481"/>
          </a:xfrm>
          <a:custGeom>
            <a:avLst/>
            <a:gdLst/>
            <a:ahLst/>
            <a:cxnLst/>
            <a:rect l="l" t="t" r="r" b="b"/>
            <a:pathLst>
              <a:path w="957071" h="1077481">
                <a:moveTo>
                  <a:pt x="755511" y="0"/>
                </a:moveTo>
                <a:lnTo>
                  <a:pt x="957072" y="651129"/>
                </a:lnTo>
                <a:lnTo>
                  <a:pt x="0" y="1077481"/>
                </a:lnTo>
                <a:lnTo>
                  <a:pt x="0" y="339407"/>
                </a:lnTo>
                <a:close/>
              </a:path>
            </a:pathLst>
          </a:custGeom>
          <a:solidFill>
            <a:srgbClr val="6B6E7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6094404" y="3774901"/>
            <a:ext cx="742188" cy="996683"/>
          </a:xfrm>
          <a:custGeom>
            <a:avLst/>
            <a:gdLst/>
            <a:ahLst/>
            <a:cxnLst/>
            <a:rect l="l" t="t" r="r" b="b"/>
            <a:pathLst>
              <a:path w="742188" h="996683">
                <a:moveTo>
                  <a:pt x="538620" y="0"/>
                </a:moveTo>
                <a:lnTo>
                  <a:pt x="742189" y="659511"/>
                </a:lnTo>
                <a:lnTo>
                  <a:pt x="706133" y="678599"/>
                </a:lnTo>
                <a:lnTo>
                  <a:pt x="0" y="992454"/>
                </a:lnTo>
                <a:lnTo>
                  <a:pt x="0" y="996683"/>
                </a:lnTo>
                <a:lnTo>
                  <a:pt x="0" y="241744"/>
                </a:lnTo>
                <a:close/>
              </a:path>
            </a:pathLst>
          </a:custGeom>
          <a:solidFill>
            <a:srgbClr val="7A7D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6094401" y="5144974"/>
            <a:ext cx="1179576" cy="1219200"/>
          </a:xfrm>
          <a:custGeom>
            <a:avLst/>
            <a:gdLst/>
            <a:ahLst/>
            <a:cxnLst/>
            <a:rect l="l" t="t" r="r" b="b"/>
            <a:pathLst>
              <a:path w="1179576" h="1219200">
                <a:moveTo>
                  <a:pt x="965301" y="0"/>
                </a:moveTo>
                <a:lnTo>
                  <a:pt x="1179576" y="691236"/>
                </a:lnTo>
                <a:lnTo>
                  <a:pt x="0" y="1219200"/>
                </a:lnTo>
                <a:lnTo>
                  <a:pt x="0" y="436792"/>
                </a:lnTo>
                <a:close/>
              </a:path>
            </a:pathLst>
          </a:custGeom>
          <a:solidFill>
            <a:srgbClr val="5E606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6094403" y="2042106"/>
            <a:ext cx="312433" cy="1141476"/>
          </a:xfrm>
          <a:custGeom>
            <a:avLst/>
            <a:gdLst/>
            <a:ahLst/>
            <a:cxnLst/>
            <a:rect l="l" t="t" r="r" b="b"/>
            <a:pathLst>
              <a:path w="312433" h="1141476">
                <a:moveTo>
                  <a:pt x="0" y="0"/>
                </a:moveTo>
                <a:lnTo>
                  <a:pt x="312433" y="1003567"/>
                </a:lnTo>
                <a:lnTo>
                  <a:pt x="276302" y="1018413"/>
                </a:lnTo>
                <a:lnTo>
                  <a:pt x="0" y="1141476"/>
                </a:lnTo>
                <a:close/>
              </a:path>
            </a:pathLst>
          </a:custGeom>
          <a:solidFill>
            <a:srgbClr val="99172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3142570" y="1166699"/>
            <a:ext cx="1591729" cy="767067"/>
          </a:xfrm>
          <a:custGeom>
            <a:avLst/>
            <a:gdLst/>
            <a:ahLst/>
            <a:cxnLst/>
            <a:rect l="l" t="t" r="r" b="b"/>
            <a:pathLst>
              <a:path w="1591729" h="767067">
                <a:moveTo>
                  <a:pt x="0" y="0"/>
                </a:moveTo>
                <a:lnTo>
                  <a:pt x="0" y="767067"/>
                </a:lnTo>
                <a:lnTo>
                  <a:pt x="1303058" y="767067"/>
                </a:lnTo>
                <a:lnTo>
                  <a:pt x="159173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7536771" y="1166699"/>
            <a:ext cx="1591742" cy="767067"/>
          </a:xfrm>
          <a:custGeom>
            <a:avLst/>
            <a:gdLst/>
            <a:ahLst/>
            <a:cxnLst/>
            <a:rect l="l" t="t" r="r" b="b"/>
            <a:pathLst>
              <a:path w="1591742" h="767067">
                <a:moveTo>
                  <a:pt x="1591742" y="0"/>
                </a:moveTo>
                <a:lnTo>
                  <a:pt x="1591742" y="767067"/>
                </a:lnTo>
                <a:lnTo>
                  <a:pt x="288683" y="767067"/>
                </a:lnTo>
                <a:lnTo>
                  <a:pt x="0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text 1"/>
          <p:cNvSpPr txBox="1"/>
          <p:nvPr/>
        </p:nvSpPr>
        <p:spPr>
          <a:xfrm>
            <a:off x="3366306" y="1179780"/>
            <a:ext cx="1006259" cy="4412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00" b="1" spc="10" dirty="0">
                <a:solidFill>
                  <a:srgbClr val="BE1E2D"/>
                </a:solidFill>
                <a:latin typeface="Arial"/>
                <a:cs typeface="Arial"/>
              </a:rPr>
              <a:t>1281</a:t>
            </a:r>
            <a:endParaRPr sz="3100">
              <a:latin typeface="Arial"/>
              <a:cs typeface="Arial"/>
            </a:endParaRPr>
          </a:p>
        </p:txBody>
      </p:sp>
      <p:sp>
        <p:nvSpPr>
          <p:cNvPr id="30" name="text 1"/>
          <p:cNvSpPr txBox="1"/>
          <p:nvPr/>
        </p:nvSpPr>
        <p:spPr>
          <a:xfrm>
            <a:off x="3459212" y="1616284"/>
            <a:ext cx="788365" cy="29763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00" b="1" spc="10" dirty="0">
                <a:solidFill>
                  <a:srgbClr val="BE1E2D"/>
                </a:solidFill>
                <a:latin typeface="Arial"/>
                <a:cs typeface="Arial"/>
              </a:rPr>
              <a:t>42,5%</a:t>
            </a:r>
            <a:endParaRPr sz="2100">
              <a:latin typeface="Arial"/>
              <a:cs typeface="Arial"/>
            </a:endParaRPr>
          </a:p>
        </p:txBody>
      </p:sp>
      <p:sp>
        <p:nvSpPr>
          <p:cNvPr id="31" name="text 1"/>
          <p:cNvSpPr txBox="1"/>
          <p:nvPr/>
        </p:nvSpPr>
        <p:spPr>
          <a:xfrm>
            <a:off x="7976406" y="1195878"/>
            <a:ext cx="907808" cy="39174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100" b="1" spc="10" dirty="0">
                <a:solidFill>
                  <a:srgbClr val="BE1E2D"/>
                </a:solidFill>
                <a:latin typeface="Arial"/>
                <a:cs typeface="Arial"/>
              </a:rPr>
              <a:t>1135</a:t>
            </a:r>
            <a:endParaRPr sz="3100">
              <a:latin typeface="Arial"/>
              <a:cs typeface="Arial"/>
            </a:endParaRPr>
          </a:p>
        </p:txBody>
      </p:sp>
      <p:sp>
        <p:nvSpPr>
          <p:cNvPr id="32" name="text 1"/>
          <p:cNvSpPr txBox="1"/>
          <p:nvPr/>
        </p:nvSpPr>
        <p:spPr>
          <a:xfrm>
            <a:off x="8069312" y="1590884"/>
            <a:ext cx="788365" cy="29763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100" b="1" spc="10" dirty="0">
                <a:solidFill>
                  <a:srgbClr val="BE1E2D"/>
                </a:solidFill>
                <a:latin typeface="Arial"/>
                <a:cs typeface="Arial"/>
              </a:rPr>
              <a:t>44,0%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84" name="Зображення" descr="Зображення">
            <a:extLst>
              <a:ext uri="{FF2B5EF4-FFF2-40B4-BE49-F238E27FC236}">
                <a16:creationId xmlns:a16="http://schemas.microsoft.com/office/drawing/2014/main" id="{B5476611-AEA2-4D2A-ACE7-29AC5B17B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88" y="6050463"/>
            <a:ext cx="1883282" cy="53849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Рисунок 8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-1"/>
            <a:ext cx="12193556" cy="6858875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677" y="1438662"/>
            <a:ext cx="2681630" cy="708355"/>
          </a:xfrm>
          <a:prstGeom prst="rect">
            <a:avLst/>
          </a:prstGeom>
        </p:spPr>
      </p:pic>
      <p:pic>
        <p:nvPicPr>
          <p:cNvPr id="82" name="Рисунок 8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078" y="1443762"/>
            <a:ext cx="2687955" cy="708355"/>
          </a:xfrm>
          <a:prstGeom prst="rect">
            <a:avLst/>
          </a:prstGeom>
        </p:spPr>
      </p:pic>
      <p:grpSp>
        <p:nvGrpSpPr>
          <p:cNvPr id="80" name="Группа 79"/>
          <p:cNvGrpSpPr/>
          <p:nvPr/>
        </p:nvGrpSpPr>
        <p:grpSpPr>
          <a:xfrm>
            <a:off x="6847655" y="4886761"/>
            <a:ext cx="4629764" cy="1404061"/>
            <a:chOff x="6846861" y="4886760"/>
            <a:chExt cx="4629764" cy="1404061"/>
          </a:xfrm>
        </p:grpSpPr>
        <p:pic>
          <p:nvPicPr>
            <p:cNvPr id="74" name="Рисунок 7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2826" y="4886760"/>
              <a:ext cx="1593799" cy="1404061"/>
            </a:xfrm>
            <a:prstGeom prst="rect">
              <a:avLst/>
            </a:prstGeom>
          </p:spPr>
        </p:pic>
        <p:pic>
          <p:nvPicPr>
            <p:cNvPr id="75" name="Рисунок 7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6861" y="5534386"/>
              <a:ext cx="980313" cy="752627"/>
            </a:xfrm>
            <a:prstGeom prst="rect">
              <a:avLst/>
            </a:prstGeom>
          </p:spPr>
        </p:pic>
        <p:pic>
          <p:nvPicPr>
            <p:cNvPr id="76" name="Рисунок 7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10476" y="5537978"/>
              <a:ext cx="923392" cy="752627"/>
            </a:xfrm>
            <a:prstGeom prst="rect">
              <a:avLst/>
            </a:prstGeom>
          </p:spPr>
        </p:pic>
        <p:pic>
          <p:nvPicPr>
            <p:cNvPr id="77" name="Рисунок 7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6365" y="5537977"/>
              <a:ext cx="942365" cy="752627"/>
            </a:xfrm>
            <a:prstGeom prst="rect">
              <a:avLst/>
            </a:prstGeom>
          </p:spPr>
        </p:pic>
        <p:pic>
          <p:nvPicPr>
            <p:cNvPr id="78" name="Рисунок 7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0901" y="5534384"/>
              <a:ext cx="948690" cy="752627"/>
            </a:xfrm>
            <a:prstGeom prst="rect">
              <a:avLst/>
            </a:prstGeom>
          </p:spPr>
        </p:pic>
        <p:pic>
          <p:nvPicPr>
            <p:cNvPr id="79" name="Рисунок 7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2567" y="5534386"/>
              <a:ext cx="891769" cy="752627"/>
            </a:xfrm>
            <a:prstGeom prst="rect">
              <a:avLst/>
            </a:prstGeom>
          </p:spPr>
        </p:pic>
      </p:grpSp>
      <p:pic>
        <p:nvPicPr>
          <p:cNvPr id="72" name="Рисунок 7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837" y="4323116"/>
            <a:ext cx="5445481" cy="588188"/>
          </a:xfrm>
          <a:prstGeom prst="rect">
            <a:avLst/>
          </a:prstGeom>
        </p:spPr>
      </p:pic>
      <p:pic>
        <p:nvPicPr>
          <p:cNvPr id="73" name="Рисунок 7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743" y="2076588"/>
            <a:ext cx="5445481" cy="2238908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37" y="4321211"/>
            <a:ext cx="5445481" cy="588188"/>
          </a:xfrm>
          <a:prstGeom prst="rect">
            <a:avLst/>
          </a:prstGeom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43" y="2074683"/>
            <a:ext cx="5445481" cy="22389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-19558"/>
            <a:ext cx="12191999" cy="1384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03" t="28812" r="43190" b="60460"/>
          <a:stretch/>
        </p:blipFill>
        <p:spPr>
          <a:xfrm>
            <a:off x="258517" y="185245"/>
            <a:ext cx="2585545" cy="7357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0814" y="342594"/>
            <a:ext cx="96514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ТОП-5 підрядників з ремонтів САД+ОДА</a:t>
            </a:r>
            <a:r>
              <a:rPr lang="en-US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 pitchFamily="34" charset="0"/>
              </a:rPr>
              <a:t> </a:t>
            </a:r>
            <a:r>
              <a:rPr lang="ru-RU" sz="2600" b="1" dirty="0">
                <a:solidFill>
                  <a:srgbClr val="EA5F38"/>
                </a:solidFill>
                <a:latin typeface="Myriad Pro" pitchFamily="34" charset="0"/>
              </a:rPr>
              <a:t>2017-2018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6868" y="2202960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ТОВ "АВТОМАГІСТРАЛЬ-ПІВДЕНЬ"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69136" y="2617256"/>
            <a:ext cx="4013126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spc="-20" dirty="0">
                <a:solidFill>
                  <a:srgbClr val="64828A"/>
                </a:solidFill>
                <a:latin typeface="Myriad Pro" pitchFamily="34" charset="0"/>
              </a:rPr>
              <a:t>ТОВ "ОНУР КОНСТРУКЦІОН ІНТЕРНЕШНЛ"</a:t>
            </a:r>
            <a:endParaRPr lang="ru-RU" sz="1444" b="1" spc="-20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16868" y="3038620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ТОВ "ПБС"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6868" y="3457134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ТОВ "РОСТДОРСТРОЙ"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9322" y="3878265"/>
            <a:ext cx="3965394" cy="312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ТОВ "Шляхове будівництво «Альтком»"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6868" y="4437380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РЕШТА ПІДРЯДНИКІВ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07128" y="2200420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ТОВ "АВТОМАГІСТРАЛЬ-ПІВДЕНЬ"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47655" y="2617255"/>
            <a:ext cx="4096946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spc="-20" dirty="0">
                <a:solidFill>
                  <a:srgbClr val="64828A"/>
                </a:solidFill>
                <a:latin typeface="Myriad Pro" pitchFamily="34" charset="0"/>
              </a:rPr>
              <a:t>ТОВ "ОНУР КОНСТРУКЦІОН ІНТЕРНЕШНЛ"</a:t>
            </a:r>
            <a:endParaRPr lang="ru-RU" sz="1444" b="1" spc="-20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07128" y="4434840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РЕШТА ПІДРЯДНИКІВ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07128" y="3034809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ТОВ "СПЕЦДОРРЕМБУД"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07128" y="3460944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ПП "ПОЛТАВАБУДЦЕНТР"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07128" y="3878266"/>
            <a:ext cx="3766238" cy="31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44" b="1" dirty="0">
                <a:solidFill>
                  <a:srgbClr val="64828A"/>
                </a:solidFill>
                <a:latin typeface="Myriad Pro" pitchFamily="34" charset="0"/>
              </a:rPr>
              <a:t>ТОВ "РОСТДОРСТРОЙ"</a:t>
            </a:r>
            <a:endParaRPr lang="ru-RU" sz="1444" b="1" dirty="0">
              <a:solidFill>
                <a:srgbClr val="64828A"/>
              </a:solidFill>
              <a:latin typeface="Myriad Pro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38799" y="1329210"/>
            <a:ext cx="1165006" cy="804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EA5F38"/>
                </a:solidFill>
                <a:latin typeface="Myriad Pro" pitchFamily="34" charset="0"/>
              </a:rPr>
              <a:t>44,4</a:t>
            </a:r>
          </a:p>
          <a:p>
            <a:pPr algn="ctr">
              <a:lnSpc>
                <a:spcPct val="60000"/>
              </a:lnSpc>
            </a:pPr>
            <a:r>
              <a:rPr lang="uk-UA" b="1" dirty="0">
                <a:solidFill>
                  <a:srgbClr val="EA5F38"/>
                </a:solidFill>
                <a:latin typeface="Myriad Pro Cond" pitchFamily="34" charset="0"/>
              </a:rPr>
              <a:t>млрд грн</a:t>
            </a:r>
            <a:endParaRPr lang="ru-RU" b="1" dirty="0">
              <a:solidFill>
                <a:srgbClr val="EA5F38"/>
              </a:solidFill>
              <a:latin typeface="Myriad Pro Cond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50803" y="1438661"/>
            <a:ext cx="1309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500" b="1" dirty="0">
                <a:solidFill>
                  <a:srgbClr val="EA5F38"/>
                </a:solidFill>
                <a:latin typeface="Myriad Pro Black" pitchFamily="34" charset="0"/>
              </a:rPr>
              <a:t>2017</a:t>
            </a:r>
            <a:endParaRPr lang="ru-RU" sz="3500" b="1" dirty="0">
              <a:solidFill>
                <a:srgbClr val="EA5F38"/>
              </a:solidFill>
              <a:latin typeface="Myriad Pro Black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500649" y="1359681"/>
            <a:ext cx="1165006" cy="804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EA5F38"/>
                </a:solidFill>
                <a:latin typeface="Myriad Pro" pitchFamily="34" charset="0"/>
              </a:rPr>
              <a:t>41,8</a:t>
            </a:r>
          </a:p>
          <a:p>
            <a:pPr algn="ctr">
              <a:lnSpc>
                <a:spcPct val="60000"/>
              </a:lnSpc>
            </a:pPr>
            <a:r>
              <a:rPr lang="uk-UA" b="1" dirty="0">
                <a:solidFill>
                  <a:srgbClr val="EA5F38"/>
                </a:solidFill>
                <a:latin typeface="Myriad Pro Cond" pitchFamily="34" charset="0"/>
              </a:rPr>
              <a:t>млрд грн</a:t>
            </a:r>
            <a:endParaRPr lang="ru-RU" b="1" dirty="0">
              <a:solidFill>
                <a:srgbClr val="EA5F38"/>
              </a:solidFill>
              <a:latin typeface="Myriad Pro Cond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06763" y="1438661"/>
            <a:ext cx="1309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500" b="1" dirty="0">
                <a:solidFill>
                  <a:srgbClr val="EA5F38"/>
                </a:solidFill>
                <a:latin typeface="Myriad Pro Black" pitchFamily="34" charset="0"/>
              </a:rPr>
              <a:t>2018</a:t>
            </a:r>
            <a:endParaRPr lang="ru-RU" sz="3500" b="1" dirty="0">
              <a:solidFill>
                <a:srgbClr val="EA5F38"/>
              </a:solidFill>
              <a:latin typeface="Myriad Pro Black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68970" y="4419090"/>
            <a:ext cx="1038827" cy="339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Myriad Pro" pitchFamily="34" charset="0"/>
              </a:rPr>
              <a:t>19</a:t>
            </a:r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,229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13765" y="3858654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2,353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13765" y="3439988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3,570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13765" y="3022817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3,648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13765" y="2606209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4,696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13765" y="2190968"/>
            <a:ext cx="947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10,904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90833" y="4420092"/>
            <a:ext cx="886586" cy="336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27,003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612406" y="3859656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1,713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612406" y="3440990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1,870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612406" y="3023819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2,344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612406" y="2607211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2,768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612406" y="2191970"/>
            <a:ext cx="815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600" b="1" dirty="0">
                <a:solidFill>
                  <a:schemeClr val="bg1"/>
                </a:solidFill>
                <a:latin typeface="Myriad Pro" pitchFamily="34" charset="0"/>
              </a:rPr>
              <a:t>6,102</a:t>
            </a:r>
            <a:endParaRPr lang="ru-RU" sz="16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2532" y="2109013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1971" y="2528505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1971" y="2940793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1484" y="3359592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00627" y="3781449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94697" y="2110918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94136" y="2530410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94136" y="2942698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393649" y="3361497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92792" y="3783354"/>
            <a:ext cx="5143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5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  <a:endParaRPr lang="ru-RU" sz="25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39400" y="5823710"/>
            <a:ext cx="815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>
                <a:solidFill>
                  <a:schemeClr val="bg1"/>
                </a:solidFill>
                <a:latin typeface="Myriad Pro" pitchFamily="34" charset="0"/>
              </a:rPr>
              <a:t>15%</a:t>
            </a:r>
            <a:endParaRPr lang="ru-RU" sz="21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603305" y="5823710"/>
            <a:ext cx="815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>
                <a:solidFill>
                  <a:schemeClr val="bg1"/>
                </a:solidFill>
                <a:latin typeface="Myriad Pro" pitchFamily="34" charset="0"/>
              </a:rPr>
              <a:t>7%</a:t>
            </a:r>
            <a:endParaRPr lang="ru-RU" sz="21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372080" y="5823710"/>
            <a:ext cx="815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>
                <a:solidFill>
                  <a:schemeClr val="bg1"/>
                </a:solidFill>
                <a:latin typeface="Myriad Pro" pitchFamily="34" charset="0"/>
              </a:rPr>
              <a:t>6%</a:t>
            </a:r>
            <a:endParaRPr lang="ru-RU" sz="21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165620" y="5823710"/>
            <a:ext cx="815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>
                <a:solidFill>
                  <a:schemeClr val="bg1"/>
                </a:solidFill>
                <a:latin typeface="Myriad Pro" pitchFamily="34" charset="0"/>
              </a:rPr>
              <a:t>4,5%</a:t>
            </a:r>
            <a:endParaRPr lang="ru-RU" sz="21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932065" y="5823710"/>
            <a:ext cx="815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>
                <a:solidFill>
                  <a:schemeClr val="bg1"/>
                </a:solidFill>
                <a:latin typeface="Myriad Pro" pitchFamily="34" charset="0"/>
              </a:rPr>
              <a:t>4,1%</a:t>
            </a:r>
            <a:endParaRPr lang="ru-RU" sz="21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0697030" y="5823710"/>
            <a:ext cx="81513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100" b="1" dirty="0">
                <a:solidFill>
                  <a:schemeClr val="bg1"/>
                </a:solidFill>
                <a:latin typeface="Myriad Pro" pitchFamily="34" charset="0"/>
              </a:rPr>
              <a:t>65%</a:t>
            </a:r>
            <a:endParaRPr lang="ru-RU" sz="21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50375" y="6411177"/>
            <a:ext cx="9866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4828A"/>
                </a:solidFill>
                <a:latin typeface="Myriad Pro" pitchFamily="34" charset="0"/>
              </a:rPr>
              <a:t>*за сумою укладених договорів з будівництва, реконструкції, капітального та поточного середнього ремонтів</a:t>
            </a: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993" y="5158654"/>
            <a:ext cx="1404061" cy="1163726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04" y="5373690"/>
            <a:ext cx="1170051" cy="948690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64" y="5607700"/>
            <a:ext cx="942365" cy="714680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626" y="5607700"/>
            <a:ext cx="860146" cy="714680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721" y="5614573"/>
            <a:ext cx="898093" cy="714680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02" y="5614573"/>
            <a:ext cx="898093" cy="714680"/>
          </a:xfrm>
          <a:prstGeom prst="rect">
            <a:avLst/>
          </a:prstGeom>
        </p:spPr>
      </p:pic>
      <p:grpSp>
        <p:nvGrpSpPr>
          <p:cNvPr id="61" name="Группа 60"/>
          <p:cNvGrpSpPr/>
          <p:nvPr/>
        </p:nvGrpSpPr>
        <p:grpSpPr>
          <a:xfrm>
            <a:off x="961623" y="5823710"/>
            <a:ext cx="4672760" cy="415498"/>
            <a:chOff x="960829" y="5823710"/>
            <a:chExt cx="4672760" cy="415498"/>
          </a:xfrm>
        </p:grpSpPr>
        <p:sp>
          <p:nvSpPr>
            <p:cNvPr id="48" name="TextBox 47"/>
            <p:cNvSpPr txBox="1"/>
            <p:nvPr/>
          </p:nvSpPr>
          <p:spPr>
            <a:xfrm>
              <a:off x="960829" y="5823710"/>
              <a:ext cx="81513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100" b="1" dirty="0">
                  <a:solidFill>
                    <a:schemeClr val="bg1"/>
                  </a:solidFill>
                  <a:latin typeface="Myriad Pro" pitchFamily="34" charset="0"/>
                </a:rPr>
                <a:t>25%</a:t>
              </a:r>
              <a:endParaRPr lang="ru-RU" sz="2100" b="1" dirty="0">
                <a:solidFill>
                  <a:schemeClr val="bg1"/>
                </a:solidFill>
                <a:latin typeface="Myriad Pro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725369" y="5823710"/>
              <a:ext cx="81513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100" b="1" dirty="0">
                  <a:solidFill>
                    <a:schemeClr val="bg1"/>
                  </a:solidFill>
                  <a:latin typeface="Myriad Pro" pitchFamily="34" charset="0"/>
                </a:rPr>
                <a:t>11%</a:t>
              </a:r>
              <a:endParaRPr lang="ru-RU" sz="2100" b="1" dirty="0">
                <a:solidFill>
                  <a:schemeClr val="bg1"/>
                </a:solidFill>
                <a:latin typeface="Myriad Pro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510019" y="5823710"/>
              <a:ext cx="81513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100" b="1" dirty="0">
                  <a:solidFill>
                    <a:schemeClr val="bg1"/>
                  </a:solidFill>
                  <a:latin typeface="Myriad Pro" pitchFamily="34" charset="0"/>
                </a:rPr>
                <a:t>8,2%</a:t>
              </a:r>
              <a:endParaRPr lang="ru-RU" sz="2100" b="1" dirty="0">
                <a:solidFill>
                  <a:schemeClr val="bg1"/>
                </a:solidFill>
                <a:latin typeface="Myriad Pro" pitchFamily="34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276889" y="5823710"/>
              <a:ext cx="81513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100" b="1" dirty="0">
                  <a:solidFill>
                    <a:schemeClr val="bg1"/>
                  </a:solidFill>
                  <a:latin typeface="Myriad Pro" pitchFamily="34" charset="0"/>
                </a:rPr>
                <a:t>8%</a:t>
              </a:r>
              <a:endParaRPr lang="ru-RU" sz="2100" b="1" dirty="0">
                <a:solidFill>
                  <a:schemeClr val="bg1"/>
                </a:solidFill>
                <a:latin typeface="Myriad Pro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38889" y="5823710"/>
              <a:ext cx="81513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100" b="1" dirty="0">
                  <a:solidFill>
                    <a:schemeClr val="bg1"/>
                  </a:solidFill>
                  <a:latin typeface="Myriad Pro" pitchFamily="34" charset="0"/>
                </a:rPr>
                <a:t>5%</a:t>
              </a:r>
              <a:endParaRPr lang="ru-RU" sz="2100" b="1" dirty="0">
                <a:solidFill>
                  <a:schemeClr val="bg1"/>
                </a:solidFill>
                <a:latin typeface="Myriad Pro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818459" y="5823710"/>
              <a:ext cx="81513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2100" b="1" dirty="0">
                  <a:solidFill>
                    <a:schemeClr val="bg1"/>
                  </a:solidFill>
                  <a:latin typeface="Myriad Pro" pitchFamily="34" charset="0"/>
                </a:rPr>
                <a:t>43%</a:t>
              </a:r>
              <a:endParaRPr lang="ru-RU" sz="2100" b="1" dirty="0">
                <a:solidFill>
                  <a:schemeClr val="bg1"/>
                </a:solidFill>
                <a:latin typeface="Myriad Pr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364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3" y="-20448"/>
            <a:ext cx="12193194" cy="6858000"/>
          </a:xfrm>
          <a:prstGeom prst="rect">
            <a:avLst/>
          </a:prstGeom>
        </p:spPr>
      </p:pic>
      <p:sp>
        <p:nvSpPr>
          <p:cNvPr id="499" name="object 499"/>
          <p:cNvSpPr/>
          <p:nvPr/>
        </p:nvSpPr>
        <p:spPr>
          <a:xfrm>
            <a:off x="503770" y="933869"/>
            <a:ext cx="11023600" cy="482600"/>
          </a:xfrm>
          <a:custGeom>
            <a:avLst/>
            <a:gdLst/>
            <a:ahLst/>
            <a:cxnLst/>
            <a:rect l="l" t="t" r="r" b="b"/>
            <a:pathLst>
              <a:path w="11023600" h="482600">
                <a:moveTo>
                  <a:pt x="0" y="482600"/>
                </a:moveTo>
                <a:lnTo>
                  <a:pt x="0" y="0"/>
                </a:lnTo>
                <a:lnTo>
                  <a:pt x="11023601" y="0"/>
                </a:lnTo>
                <a:lnTo>
                  <a:pt x="11023601" y="482600"/>
                </a:lnTo>
                <a:lnTo>
                  <a:pt x="0" y="482600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482600" y="1602727"/>
            <a:ext cx="397929" cy="194742"/>
          </a:xfrm>
          <a:custGeom>
            <a:avLst/>
            <a:gdLst/>
            <a:ahLst/>
            <a:cxnLst/>
            <a:rect l="l" t="t" r="r" b="b"/>
            <a:pathLst>
              <a:path w="397929" h="194742">
                <a:moveTo>
                  <a:pt x="0" y="194742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42"/>
                </a:lnTo>
                <a:lnTo>
                  <a:pt x="0" y="19474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482600" y="2054288"/>
            <a:ext cx="397929" cy="194741"/>
          </a:xfrm>
          <a:custGeom>
            <a:avLst/>
            <a:gdLst/>
            <a:ahLst/>
            <a:cxnLst/>
            <a:rect l="l" t="t" r="r" b="b"/>
            <a:pathLst>
              <a:path w="397929" h="194741">
                <a:moveTo>
                  <a:pt x="0" y="194742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42"/>
                </a:lnTo>
                <a:lnTo>
                  <a:pt x="0" y="19474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482600" y="2505837"/>
            <a:ext cx="397929" cy="194729"/>
          </a:xfrm>
          <a:custGeom>
            <a:avLst/>
            <a:gdLst/>
            <a:ahLst/>
            <a:cxnLst/>
            <a:rect l="l" t="t" r="r" b="b"/>
            <a:pathLst>
              <a:path w="397929" h="194729">
                <a:moveTo>
                  <a:pt x="0" y="194729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29"/>
                </a:lnTo>
                <a:lnTo>
                  <a:pt x="0" y="194729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482600" y="2957398"/>
            <a:ext cx="397929" cy="194729"/>
          </a:xfrm>
          <a:custGeom>
            <a:avLst/>
            <a:gdLst/>
            <a:ahLst/>
            <a:cxnLst/>
            <a:rect l="l" t="t" r="r" b="b"/>
            <a:pathLst>
              <a:path w="397929" h="194729">
                <a:moveTo>
                  <a:pt x="0" y="194729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29"/>
                </a:lnTo>
                <a:lnTo>
                  <a:pt x="0" y="194729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482600" y="3408959"/>
            <a:ext cx="397929" cy="194729"/>
          </a:xfrm>
          <a:custGeom>
            <a:avLst/>
            <a:gdLst/>
            <a:ahLst/>
            <a:cxnLst/>
            <a:rect l="l" t="t" r="r" b="b"/>
            <a:pathLst>
              <a:path w="397929" h="194729">
                <a:moveTo>
                  <a:pt x="0" y="194729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29"/>
                </a:lnTo>
                <a:lnTo>
                  <a:pt x="0" y="194729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482600" y="3860507"/>
            <a:ext cx="397929" cy="194729"/>
          </a:xfrm>
          <a:custGeom>
            <a:avLst/>
            <a:gdLst/>
            <a:ahLst/>
            <a:cxnLst/>
            <a:rect l="l" t="t" r="r" b="b"/>
            <a:pathLst>
              <a:path w="397929" h="194729">
                <a:moveTo>
                  <a:pt x="0" y="194730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30"/>
                </a:lnTo>
                <a:lnTo>
                  <a:pt x="0" y="194730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482600" y="4312069"/>
            <a:ext cx="397929" cy="194729"/>
          </a:xfrm>
          <a:custGeom>
            <a:avLst/>
            <a:gdLst/>
            <a:ahLst/>
            <a:cxnLst/>
            <a:rect l="l" t="t" r="r" b="b"/>
            <a:pathLst>
              <a:path w="397929" h="194729">
                <a:moveTo>
                  <a:pt x="0" y="194729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29"/>
                </a:lnTo>
                <a:lnTo>
                  <a:pt x="0" y="194729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482600" y="4763617"/>
            <a:ext cx="397929" cy="194742"/>
          </a:xfrm>
          <a:custGeom>
            <a:avLst/>
            <a:gdLst/>
            <a:ahLst/>
            <a:cxnLst/>
            <a:rect l="l" t="t" r="r" b="b"/>
            <a:pathLst>
              <a:path w="397929" h="194742">
                <a:moveTo>
                  <a:pt x="0" y="194742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42"/>
                </a:lnTo>
                <a:lnTo>
                  <a:pt x="0" y="19474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482600" y="5215166"/>
            <a:ext cx="397929" cy="194742"/>
          </a:xfrm>
          <a:custGeom>
            <a:avLst/>
            <a:gdLst/>
            <a:ahLst/>
            <a:cxnLst/>
            <a:rect l="l" t="t" r="r" b="b"/>
            <a:pathLst>
              <a:path w="397929" h="194742">
                <a:moveTo>
                  <a:pt x="0" y="194742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42"/>
                </a:lnTo>
                <a:lnTo>
                  <a:pt x="0" y="19474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482600" y="5666727"/>
            <a:ext cx="397929" cy="194742"/>
          </a:xfrm>
          <a:custGeom>
            <a:avLst/>
            <a:gdLst/>
            <a:ahLst/>
            <a:cxnLst/>
            <a:rect l="l" t="t" r="r" b="b"/>
            <a:pathLst>
              <a:path w="397929" h="194742">
                <a:moveTo>
                  <a:pt x="0" y="194742"/>
                </a:moveTo>
                <a:lnTo>
                  <a:pt x="0" y="0"/>
                </a:lnTo>
                <a:lnTo>
                  <a:pt x="397929" y="0"/>
                </a:lnTo>
                <a:lnTo>
                  <a:pt x="397929" y="194742"/>
                </a:lnTo>
                <a:lnTo>
                  <a:pt x="0" y="19474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text 1"/>
          <p:cNvSpPr txBox="1"/>
          <p:nvPr/>
        </p:nvSpPr>
        <p:spPr>
          <a:xfrm>
            <a:off x="514461" y="318183"/>
            <a:ext cx="6319904" cy="46384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60" b="1" spc="10" dirty="0">
                <a:solidFill>
                  <a:srgbClr val="5D7B80"/>
                </a:solidFill>
                <a:latin typeface="Arial"/>
                <a:cs typeface="Arial"/>
              </a:rPr>
              <a:t>ТОП-10 ДОГОВОРІВ З РЕМОНТІВ 2018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512" name="object 512"/>
          <p:cNvSpPr/>
          <p:nvPr/>
        </p:nvSpPr>
        <p:spPr>
          <a:xfrm>
            <a:off x="503386" y="852735"/>
            <a:ext cx="10959554" cy="25400"/>
          </a:xfrm>
          <a:custGeom>
            <a:avLst/>
            <a:gdLst/>
            <a:ahLst/>
            <a:cxnLst/>
            <a:rect l="l" t="t" r="r" b="b"/>
            <a:pathLst>
              <a:path w="10959554" h="25400">
                <a:moveTo>
                  <a:pt x="12700" y="12700"/>
                </a:moveTo>
                <a:lnTo>
                  <a:pt x="10946854" y="12700"/>
                </a:lnTo>
              </a:path>
            </a:pathLst>
          </a:custGeom>
          <a:ln w="25400">
            <a:solidFill>
              <a:srgbClr val="C023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text 1"/>
          <p:cNvSpPr txBox="1"/>
          <p:nvPr/>
        </p:nvSpPr>
        <p:spPr>
          <a:xfrm>
            <a:off x="618126" y="1613419"/>
            <a:ext cx="2865007" cy="1984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1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"Автомагістраль-Південь"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554118" y="5656236"/>
            <a:ext cx="2929015" cy="2016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10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"Автомагістраль-Південь"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618126" y="2073921"/>
            <a:ext cx="3789922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2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ОАО "Строительно-монтажный трест №8"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618126" y="2521622"/>
            <a:ext cx="1501992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3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"ШБУ-77"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618126" y="2969500"/>
            <a:ext cx="1211822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4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"ПБС"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618126" y="3417200"/>
            <a:ext cx="2259064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5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"Техно-Буд-Центр"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618126" y="3864901"/>
            <a:ext cx="2259064" cy="19913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6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"Техно-Буд-Центр"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618126" y="4318469"/>
            <a:ext cx="2264576" cy="1984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7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"СЛАВДОРСТРОЙ"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618126" y="4760479"/>
            <a:ext cx="2017256" cy="20677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8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"УПП З II "УПС““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4500505" y="1605063"/>
            <a:ext cx="955675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Харківська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7" name="text 1"/>
          <p:cNvSpPr txBox="1"/>
          <p:nvPr/>
        </p:nvSpPr>
        <p:spPr>
          <a:xfrm>
            <a:off x="4500683" y="2058631"/>
            <a:ext cx="771119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Київська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text 1"/>
          <p:cNvSpPr txBox="1"/>
          <p:nvPr/>
        </p:nvSpPr>
        <p:spPr>
          <a:xfrm>
            <a:off x="4500862" y="2512198"/>
            <a:ext cx="1179703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Закарпатська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text 1"/>
          <p:cNvSpPr txBox="1"/>
          <p:nvPr/>
        </p:nvSpPr>
        <p:spPr>
          <a:xfrm>
            <a:off x="4501041" y="2965766"/>
            <a:ext cx="1179703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Закарпатська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text 1"/>
          <p:cNvSpPr txBox="1"/>
          <p:nvPr/>
        </p:nvSpPr>
        <p:spPr>
          <a:xfrm>
            <a:off x="4501219" y="3419334"/>
            <a:ext cx="1179703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Закарпатська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text 1"/>
          <p:cNvSpPr txBox="1"/>
          <p:nvPr/>
        </p:nvSpPr>
        <p:spPr>
          <a:xfrm>
            <a:off x="4501397" y="3872901"/>
            <a:ext cx="1242111" cy="1984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Тернопільська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text 1"/>
          <p:cNvSpPr txBox="1"/>
          <p:nvPr/>
        </p:nvSpPr>
        <p:spPr>
          <a:xfrm>
            <a:off x="4501220" y="4326469"/>
            <a:ext cx="850061" cy="19842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Донецька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text 1"/>
          <p:cNvSpPr txBox="1"/>
          <p:nvPr/>
        </p:nvSpPr>
        <p:spPr>
          <a:xfrm>
            <a:off x="4501220" y="4780037"/>
            <a:ext cx="1549526" cy="1984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Дніпропетровська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text 1"/>
          <p:cNvSpPr txBox="1"/>
          <p:nvPr/>
        </p:nvSpPr>
        <p:spPr>
          <a:xfrm>
            <a:off x="4500864" y="5233605"/>
            <a:ext cx="1179703" cy="1984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Закарпатська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text 1"/>
          <p:cNvSpPr txBox="1"/>
          <p:nvPr/>
        </p:nvSpPr>
        <p:spPr>
          <a:xfrm>
            <a:off x="4501042" y="5687173"/>
            <a:ext cx="850061" cy="1984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Донецька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text 1"/>
          <p:cNvSpPr txBox="1"/>
          <p:nvPr/>
        </p:nvSpPr>
        <p:spPr>
          <a:xfrm>
            <a:off x="7954063" y="1567753"/>
            <a:ext cx="2111033" cy="25959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64828A"/>
                </a:solidFill>
                <a:latin typeface="Arial"/>
                <a:cs typeface="Arial"/>
              </a:rPr>
              <a:t>1 699,675     130,000</a:t>
            </a:r>
            <a:endParaRPr sz="1700">
              <a:latin typeface="Arial"/>
              <a:cs typeface="Arial"/>
            </a:endParaRPr>
          </a:p>
        </p:txBody>
      </p:sp>
      <p:sp>
        <p:nvSpPr>
          <p:cNvPr id="27" name="text 1"/>
          <p:cNvSpPr txBox="1"/>
          <p:nvPr/>
        </p:nvSpPr>
        <p:spPr>
          <a:xfrm>
            <a:off x="8130758" y="2039901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694,999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text 1"/>
          <p:cNvSpPr txBox="1"/>
          <p:nvPr/>
        </p:nvSpPr>
        <p:spPr>
          <a:xfrm>
            <a:off x="8130758" y="2493520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642,777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text 1"/>
          <p:cNvSpPr txBox="1"/>
          <p:nvPr/>
        </p:nvSpPr>
        <p:spPr>
          <a:xfrm>
            <a:off x="8130758" y="2947140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584,800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text 1"/>
          <p:cNvSpPr txBox="1"/>
          <p:nvPr/>
        </p:nvSpPr>
        <p:spPr>
          <a:xfrm>
            <a:off x="8130758" y="3400759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568,997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text 1"/>
          <p:cNvSpPr txBox="1"/>
          <p:nvPr/>
        </p:nvSpPr>
        <p:spPr>
          <a:xfrm>
            <a:off x="8130758" y="3854378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449,320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text 1"/>
          <p:cNvSpPr txBox="1"/>
          <p:nvPr/>
        </p:nvSpPr>
        <p:spPr>
          <a:xfrm>
            <a:off x="8130758" y="4307998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389,403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text 1"/>
          <p:cNvSpPr txBox="1"/>
          <p:nvPr/>
        </p:nvSpPr>
        <p:spPr>
          <a:xfrm>
            <a:off x="8130758" y="4761617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357,900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34" name="text 1"/>
          <p:cNvSpPr txBox="1"/>
          <p:nvPr/>
        </p:nvSpPr>
        <p:spPr>
          <a:xfrm>
            <a:off x="8130758" y="5215237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349,413</a:t>
            </a:r>
            <a:endParaRPr sz="1600">
              <a:latin typeface="Arial"/>
              <a:cs typeface="Arial"/>
            </a:endParaRPr>
          </a:p>
        </p:txBody>
      </p:sp>
      <p:sp>
        <p:nvSpPr>
          <p:cNvPr id="35" name="text 1"/>
          <p:cNvSpPr txBox="1"/>
          <p:nvPr/>
        </p:nvSpPr>
        <p:spPr>
          <a:xfrm>
            <a:off x="8130758" y="5668856"/>
            <a:ext cx="79707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318,100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36" name="text 1"/>
          <p:cNvSpPr txBox="1"/>
          <p:nvPr/>
        </p:nvSpPr>
        <p:spPr>
          <a:xfrm>
            <a:off x="1996238" y="1065144"/>
            <a:ext cx="890622" cy="1880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Підрядник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text 1"/>
          <p:cNvSpPr txBox="1"/>
          <p:nvPr/>
        </p:nvSpPr>
        <p:spPr>
          <a:xfrm>
            <a:off x="4876356" y="1065144"/>
            <a:ext cx="708151" cy="1880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Область</a:t>
            </a:r>
            <a:endParaRPr sz="1300">
              <a:latin typeface="Arial"/>
              <a:cs typeface="Arial"/>
            </a:endParaRPr>
          </a:p>
        </p:txBody>
      </p:sp>
      <p:sp>
        <p:nvSpPr>
          <p:cNvPr id="38" name="text 1"/>
          <p:cNvSpPr txBox="1"/>
          <p:nvPr/>
        </p:nvSpPr>
        <p:spPr>
          <a:xfrm>
            <a:off x="6781440" y="1065144"/>
            <a:ext cx="556849" cy="18803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Об’єкт</a:t>
            </a:r>
            <a:endParaRPr sz="1300">
              <a:latin typeface="Arial"/>
              <a:cs typeface="Arial"/>
            </a:endParaRPr>
          </a:p>
        </p:txBody>
      </p:sp>
      <p:sp>
        <p:nvSpPr>
          <p:cNvPr id="39" name="text 1"/>
          <p:cNvSpPr txBox="1"/>
          <p:nvPr/>
        </p:nvSpPr>
        <p:spPr>
          <a:xfrm>
            <a:off x="8229756" y="990336"/>
            <a:ext cx="666871" cy="3895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72280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Сума,</a:t>
            </a:r>
            <a:endParaRPr sz="13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млн грн</a:t>
            </a:r>
            <a:endParaRPr sz="1300">
              <a:latin typeface="Arial"/>
              <a:cs typeface="Arial"/>
            </a:endParaRPr>
          </a:p>
        </p:txBody>
      </p:sp>
      <p:sp>
        <p:nvSpPr>
          <p:cNvPr id="40" name="text 1"/>
          <p:cNvSpPr txBox="1"/>
          <p:nvPr/>
        </p:nvSpPr>
        <p:spPr>
          <a:xfrm>
            <a:off x="9127791" y="990336"/>
            <a:ext cx="1071914" cy="3895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Протяжність</a:t>
            </a:r>
            <a:endParaRPr sz="1300">
              <a:latin typeface="Arial"/>
              <a:cs typeface="Arial"/>
            </a:endParaRPr>
          </a:p>
          <a:p>
            <a:pPr marL="47344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ділянки, км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" name="text 1"/>
          <p:cNvSpPr txBox="1"/>
          <p:nvPr/>
        </p:nvSpPr>
        <p:spPr>
          <a:xfrm>
            <a:off x="10337527" y="990336"/>
            <a:ext cx="1101231" cy="38954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181460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Вартість</a:t>
            </a:r>
            <a:endParaRPr sz="13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1350" spc="10" dirty="0">
                <a:solidFill>
                  <a:srgbClr val="FFFFFF"/>
                </a:solidFill>
                <a:latin typeface="Arial"/>
                <a:cs typeface="Arial"/>
              </a:rPr>
              <a:t>1 км, млн грн</a:t>
            </a:r>
            <a:endParaRPr sz="1300">
              <a:latin typeface="Arial"/>
              <a:cs typeface="Arial"/>
            </a:endParaRPr>
          </a:p>
        </p:txBody>
      </p:sp>
      <p:sp>
        <p:nvSpPr>
          <p:cNvPr id="42" name="text 1"/>
          <p:cNvSpPr txBox="1"/>
          <p:nvPr/>
        </p:nvSpPr>
        <p:spPr>
          <a:xfrm>
            <a:off x="618126" y="5208221"/>
            <a:ext cx="1502054" cy="19842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00" b="1" spc="10" dirty="0">
                <a:solidFill>
                  <a:srgbClr val="FFFFFF"/>
                </a:solidFill>
                <a:latin typeface="Arial"/>
                <a:cs typeface="Arial"/>
              </a:rPr>
              <a:t>9    </a:t>
            </a:r>
            <a:r>
              <a:rPr sz="1400" spc="10" dirty="0">
                <a:solidFill>
                  <a:srgbClr val="64828A"/>
                </a:solidFill>
                <a:latin typeface="Arial"/>
                <a:cs typeface="Arial"/>
              </a:rPr>
              <a:t>ТОВ "ШБУ-77"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text 1"/>
          <p:cNvSpPr txBox="1"/>
          <p:nvPr/>
        </p:nvSpPr>
        <p:spPr>
          <a:xfrm>
            <a:off x="9392013" y="2020076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15,000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44" name="text 1"/>
          <p:cNvSpPr txBox="1"/>
          <p:nvPr/>
        </p:nvSpPr>
        <p:spPr>
          <a:xfrm>
            <a:off x="9392013" y="2472399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26,209</a:t>
            </a:r>
            <a:endParaRPr sz="1600">
              <a:latin typeface="Arial"/>
              <a:cs typeface="Arial"/>
            </a:endParaRPr>
          </a:p>
        </p:txBody>
      </p:sp>
      <p:sp>
        <p:nvSpPr>
          <p:cNvPr id="45" name="text 1"/>
          <p:cNvSpPr txBox="1"/>
          <p:nvPr/>
        </p:nvSpPr>
        <p:spPr>
          <a:xfrm>
            <a:off x="9392013" y="2924722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31,917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text 1"/>
          <p:cNvSpPr txBox="1"/>
          <p:nvPr/>
        </p:nvSpPr>
        <p:spPr>
          <a:xfrm>
            <a:off x="9392013" y="3377045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20,709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text 1"/>
          <p:cNvSpPr txBox="1"/>
          <p:nvPr/>
        </p:nvSpPr>
        <p:spPr>
          <a:xfrm>
            <a:off x="9392013" y="3829369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63,000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48" name="text 1"/>
          <p:cNvSpPr txBox="1"/>
          <p:nvPr/>
        </p:nvSpPr>
        <p:spPr>
          <a:xfrm>
            <a:off x="9339307" y="4281692"/>
            <a:ext cx="354904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64828A"/>
                </a:solidFill>
                <a:latin typeface="Arial"/>
                <a:cs typeface="Arial"/>
              </a:rPr>
              <a:t>15,</a:t>
            </a:r>
            <a:endParaRPr sz="1700">
              <a:latin typeface="Arial"/>
              <a:cs typeface="Arial"/>
            </a:endParaRPr>
          </a:p>
        </p:txBody>
      </p:sp>
      <p:sp>
        <p:nvSpPr>
          <p:cNvPr id="49" name="text 1"/>
          <p:cNvSpPr txBox="1"/>
          <p:nvPr/>
        </p:nvSpPr>
        <p:spPr>
          <a:xfrm>
            <a:off x="9692914" y="4304363"/>
            <a:ext cx="371968" cy="21401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64828A"/>
                </a:solidFill>
                <a:latin typeface="Arial"/>
                <a:cs typeface="Arial"/>
              </a:rPr>
              <a:t>000</a:t>
            </a:r>
            <a:endParaRPr sz="1700">
              <a:latin typeface="Arial"/>
              <a:cs typeface="Arial"/>
            </a:endParaRPr>
          </a:p>
        </p:txBody>
      </p:sp>
      <p:sp>
        <p:nvSpPr>
          <p:cNvPr id="50" name="text 1"/>
          <p:cNvSpPr txBox="1"/>
          <p:nvPr/>
        </p:nvSpPr>
        <p:spPr>
          <a:xfrm>
            <a:off x="9392013" y="4734016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42,500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51" name="text 1"/>
          <p:cNvSpPr txBox="1"/>
          <p:nvPr/>
        </p:nvSpPr>
        <p:spPr>
          <a:xfrm>
            <a:off x="9392013" y="5186339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24,675</a:t>
            </a:r>
            <a:endParaRPr sz="1600">
              <a:latin typeface="Arial"/>
              <a:cs typeface="Arial"/>
            </a:endParaRPr>
          </a:p>
        </p:txBody>
      </p:sp>
      <p:sp>
        <p:nvSpPr>
          <p:cNvPr id="52" name="text 1"/>
          <p:cNvSpPr txBox="1"/>
          <p:nvPr/>
        </p:nvSpPr>
        <p:spPr>
          <a:xfrm>
            <a:off x="9516002" y="5651191"/>
            <a:ext cx="549096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8,450</a:t>
            </a:r>
            <a:endParaRPr sz="1600">
              <a:latin typeface="Arial"/>
              <a:cs typeface="Arial"/>
            </a:endParaRPr>
          </a:p>
        </p:txBody>
      </p:sp>
      <p:sp>
        <p:nvSpPr>
          <p:cNvPr id="53" name="text 1"/>
          <p:cNvSpPr txBox="1"/>
          <p:nvPr/>
        </p:nvSpPr>
        <p:spPr>
          <a:xfrm>
            <a:off x="10517205" y="1569696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13,074</a:t>
            </a:r>
            <a:endParaRPr sz="1600">
              <a:latin typeface="Arial"/>
              <a:cs typeface="Arial"/>
            </a:endParaRPr>
          </a:p>
        </p:txBody>
      </p:sp>
      <p:sp>
        <p:nvSpPr>
          <p:cNvPr id="54" name="text 1"/>
          <p:cNvSpPr txBox="1"/>
          <p:nvPr/>
        </p:nvSpPr>
        <p:spPr>
          <a:xfrm>
            <a:off x="10517205" y="2023315"/>
            <a:ext cx="672869" cy="24106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46,333</a:t>
            </a:r>
            <a:endParaRPr sz="1600">
              <a:latin typeface="Arial"/>
              <a:cs typeface="Arial"/>
            </a:endParaRPr>
          </a:p>
        </p:txBody>
      </p:sp>
      <p:sp>
        <p:nvSpPr>
          <p:cNvPr id="55" name="text 1"/>
          <p:cNvSpPr txBox="1"/>
          <p:nvPr/>
        </p:nvSpPr>
        <p:spPr>
          <a:xfrm>
            <a:off x="10517205" y="2476935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24,525</a:t>
            </a:r>
            <a:endParaRPr sz="1600">
              <a:latin typeface="Arial"/>
              <a:cs typeface="Arial"/>
            </a:endParaRPr>
          </a:p>
        </p:txBody>
      </p:sp>
      <p:sp>
        <p:nvSpPr>
          <p:cNvPr id="56" name="text 1"/>
          <p:cNvSpPr txBox="1"/>
          <p:nvPr/>
        </p:nvSpPr>
        <p:spPr>
          <a:xfrm>
            <a:off x="10517205" y="2930554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18,323</a:t>
            </a:r>
            <a:endParaRPr sz="1600">
              <a:latin typeface="Arial"/>
              <a:cs typeface="Arial"/>
            </a:endParaRPr>
          </a:p>
        </p:txBody>
      </p:sp>
      <p:sp>
        <p:nvSpPr>
          <p:cNvPr id="57" name="text 1"/>
          <p:cNvSpPr txBox="1"/>
          <p:nvPr/>
        </p:nvSpPr>
        <p:spPr>
          <a:xfrm>
            <a:off x="10517205" y="3384173"/>
            <a:ext cx="726655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64828A"/>
                </a:solidFill>
                <a:latin typeface="Arial"/>
                <a:cs typeface="Arial"/>
              </a:rPr>
              <a:t>27,476</a:t>
            </a:r>
            <a:endParaRPr sz="1700">
              <a:latin typeface="Arial"/>
              <a:cs typeface="Arial"/>
            </a:endParaRPr>
          </a:p>
        </p:txBody>
      </p:sp>
      <p:sp>
        <p:nvSpPr>
          <p:cNvPr id="58" name="text 1"/>
          <p:cNvSpPr txBox="1"/>
          <p:nvPr/>
        </p:nvSpPr>
        <p:spPr>
          <a:xfrm>
            <a:off x="10641194" y="3837793"/>
            <a:ext cx="602882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00" b="1" spc="10" dirty="0">
                <a:solidFill>
                  <a:srgbClr val="64828A"/>
                </a:solidFill>
                <a:latin typeface="Arial"/>
                <a:cs typeface="Arial"/>
              </a:rPr>
              <a:t>7,132</a:t>
            </a:r>
            <a:endParaRPr sz="1700">
              <a:latin typeface="Arial"/>
              <a:cs typeface="Arial"/>
            </a:endParaRPr>
          </a:p>
        </p:txBody>
      </p:sp>
      <p:sp>
        <p:nvSpPr>
          <p:cNvPr id="59" name="text 1"/>
          <p:cNvSpPr txBox="1"/>
          <p:nvPr/>
        </p:nvSpPr>
        <p:spPr>
          <a:xfrm>
            <a:off x="10517205" y="4291412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25,960</a:t>
            </a:r>
            <a:endParaRPr sz="1600">
              <a:latin typeface="Arial"/>
              <a:cs typeface="Arial"/>
            </a:endParaRPr>
          </a:p>
        </p:txBody>
      </p:sp>
      <p:sp>
        <p:nvSpPr>
          <p:cNvPr id="60" name="text 1"/>
          <p:cNvSpPr txBox="1"/>
          <p:nvPr/>
        </p:nvSpPr>
        <p:spPr>
          <a:xfrm>
            <a:off x="10641194" y="4744390"/>
            <a:ext cx="548820" cy="24170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8,421</a:t>
            </a:r>
            <a:endParaRPr sz="1600">
              <a:latin typeface="Arial"/>
              <a:cs typeface="Arial"/>
            </a:endParaRPr>
          </a:p>
        </p:txBody>
      </p:sp>
      <p:sp>
        <p:nvSpPr>
          <p:cNvPr id="61" name="text 1"/>
          <p:cNvSpPr txBox="1"/>
          <p:nvPr/>
        </p:nvSpPr>
        <p:spPr>
          <a:xfrm>
            <a:off x="10517145" y="5198009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14,161</a:t>
            </a:r>
            <a:endParaRPr sz="1600">
              <a:latin typeface="Arial"/>
              <a:cs typeface="Arial"/>
            </a:endParaRPr>
          </a:p>
        </p:txBody>
      </p:sp>
      <p:sp>
        <p:nvSpPr>
          <p:cNvPr id="62" name="text 1"/>
          <p:cNvSpPr txBox="1"/>
          <p:nvPr/>
        </p:nvSpPr>
        <p:spPr>
          <a:xfrm>
            <a:off x="10517145" y="5651629"/>
            <a:ext cx="672869" cy="2410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64828A"/>
                </a:solidFill>
                <a:latin typeface="Arial"/>
                <a:cs typeface="Arial"/>
              </a:rPr>
              <a:t>37,645</a:t>
            </a:r>
            <a:endParaRPr sz="1600">
              <a:latin typeface="Arial"/>
              <a:cs typeface="Arial"/>
            </a:endParaRPr>
          </a:p>
        </p:txBody>
      </p:sp>
      <p:sp>
        <p:nvSpPr>
          <p:cNvPr id="513" name="object 513"/>
          <p:cNvSpPr/>
          <p:nvPr/>
        </p:nvSpPr>
        <p:spPr>
          <a:xfrm>
            <a:off x="895350" y="1960449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895350" y="2375320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895350" y="2866379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895350" y="3281249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895350" y="3708820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895350" y="4187178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895350" y="4640149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895350" y="5067720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895350" y="5584178"/>
            <a:ext cx="10511371" cy="12700"/>
          </a:xfrm>
          <a:custGeom>
            <a:avLst/>
            <a:gdLst/>
            <a:ahLst/>
            <a:cxnLst/>
            <a:rect l="l" t="t" r="r" b="b"/>
            <a:pathLst>
              <a:path w="10511371" h="12700">
                <a:moveTo>
                  <a:pt x="6350" y="6350"/>
                </a:moveTo>
                <a:lnTo>
                  <a:pt x="10505021" y="6350"/>
                </a:lnTo>
              </a:path>
            </a:pathLst>
          </a:custGeom>
          <a:ln w="12700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text 1"/>
          <p:cNvSpPr txBox="1"/>
          <p:nvPr/>
        </p:nvSpPr>
        <p:spPr>
          <a:xfrm>
            <a:off x="6201829" y="1510153"/>
            <a:ext cx="1704842" cy="40187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Пот. середній ремонт</a:t>
            </a:r>
            <a:endParaRPr sz="900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BE1E2D"/>
                </a:solidFill>
                <a:latin typeface="Arial"/>
                <a:cs typeface="Arial"/>
              </a:rPr>
              <a:t>М-03 </a:t>
            </a: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Київ- Харків-Довжанський</a:t>
            </a:r>
            <a:endParaRPr sz="900" dirty="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(на м. Ростов -на-Дону (з ПКД)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48" name="text 1"/>
          <p:cNvSpPr txBox="1"/>
          <p:nvPr/>
        </p:nvSpPr>
        <p:spPr>
          <a:xfrm>
            <a:off x="6201829" y="2403407"/>
            <a:ext cx="1445209" cy="40187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Пот. середній ремонт</a:t>
            </a:r>
            <a:endParaRPr sz="9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870" spc="10" dirty="0">
                <a:solidFill>
                  <a:srgbClr val="BE1E2D"/>
                </a:solidFill>
                <a:latin typeface="Arial"/>
                <a:cs typeface="Arial"/>
              </a:rPr>
              <a:t>М-23</a:t>
            </a: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 Берегове-Виноградів-</a:t>
            </a:r>
            <a:endParaRPr sz="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Велика Копаня</a:t>
            </a:r>
            <a:endParaRPr sz="900">
              <a:latin typeface="Arial"/>
              <a:cs typeface="Arial"/>
            </a:endParaRPr>
          </a:p>
        </p:txBody>
      </p:sp>
      <p:sp>
        <p:nvSpPr>
          <p:cNvPr id="449" name="text 1"/>
          <p:cNvSpPr txBox="1"/>
          <p:nvPr/>
        </p:nvSpPr>
        <p:spPr>
          <a:xfrm>
            <a:off x="6201829" y="2902897"/>
            <a:ext cx="1147000" cy="2647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Пот. середній ремонт</a:t>
            </a:r>
            <a:endParaRPr sz="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BE1E2D"/>
                </a:solidFill>
                <a:latin typeface="Arial"/>
                <a:cs typeface="Arial"/>
              </a:rPr>
              <a:t>Р-21</a:t>
            </a: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 Долина-Хуст</a:t>
            </a:r>
            <a:endParaRPr sz="900">
              <a:latin typeface="Arial"/>
              <a:cs typeface="Arial"/>
            </a:endParaRPr>
          </a:p>
        </p:txBody>
      </p:sp>
      <p:sp>
        <p:nvSpPr>
          <p:cNvPr id="450" name="text 1"/>
          <p:cNvSpPr txBox="1"/>
          <p:nvPr/>
        </p:nvSpPr>
        <p:spPr>
          <a:xfrm>
            <a:off x="6201829" y="3309348"/>
            <a:ext cx="1147000" cy="2647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Пот. середній ремонт</a:t>
            </a:r>
            <a:endParaRPr sz="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BE1E2D"/>
                </a:solidFill>
                <a:latin typeface="Arial"/>
                <a:cs typeface="Arial"/>
              </a:rPr>
              <a:t>М-06 </a:t>
            </a: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Київ-Чоп</a:t>
            </a:r>
            <a:endParaRPr sz="900">
              <a:latin typeface="Arial"/>
              <a:cs typeface="Arial"/>
            </a:endParaRPr>
          </a:p>
        </p:txBody>
      </p:sp>
      <p:sp>
        <p:nvSpPr>
          <p:cNvPr id="451" name="text 1"/>
          <p:cNvSpPr txBox="1"/>
          <p:nvPr/>
        </p:nvSpPr>
        <p:spPr>
          <a:xfrm>
            <a:off x="6201829" y="3758090"/>
            <a:ext cx="1914809" cy="40187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Пот. середній ремонт </a:t>
            </a:r>
            <a:r>
              <a:rPr sz="870" spc="10" dirty="0">
                <a:solidFill>
                  <a:srgbClr val="BE1E2D"/>
                </a:solidFill>
                <a:latin typeface="Arial"/>
                <a:cs typeface="Arial"/>
              </a:rPr>
              <a:t>М-09</a:t>
            </a: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 Терноп.-</a:t>
            </a:r>
            <a:endParaRPr sz="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Львів-Рава-Руська, </a:t>
            </a:r>
            <a:r>
              <a:rPr sz="900" spc="10" dirty="0">
                <a:solidFill>
                  <a:srgbClr val="BE1E2D"/>
                </a:solidFill>
                <a:latin typeface="Arial"/>
                <a:cs typeface="Arial"/>
              </a:rPr>
              <a:t>М-19</a:t>
            </a: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 Доманове-</a:t>
            </a:r>
            <a:endParaRPr sz="9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Ковель-Чернвці-Тереблече</a:t>
            </a:r>
            <a:endParaRPr sz="900">
              <a:latin typeface="Arial"/>
              <a:cs typeface="Arial"/>
            </a:endParaRPr>
          </a:p>
        </p:txBody>
      </p:sp>
      <p:sp>
        <p:nvSpPr>
          <p:cNvPr id="452" name="text 1"/>
          <p:cNvSpPr txBox="1"/>
          <p:nvPr/>
        </p:nvSpPr>
        <p:spPr>
          <a:xfrm>
            <a:off x="6201829" y="4261810"/>
            <a:ext cx="1498873" cy="26471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BE1E2D"/>
                </a:solidFill>
                <a:latin typeface="Arial"/>
                <a:cs typeface="Arial"/>
              </a:rPr>
              <a:t>Кап. ремонт М-03</a:t>
            </a:r>
            <a:endParaRPr sz="9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Київ - Харків - Довжанський</a:t>
            </a:r>
            <a:endParaRPr sz="900">
              <a:latin typeface="Arial"/>
              <a:cs typeface="Arial"/>
            </a:endParaRPr>
          </a:p>
        </p:txBody>
      </p:sp>
      <p:sp>
        <p:nvSpPr>
          <p:cNvPr id="453" name="text 1"/>
          <p:cNvSpPr txBox="1"/>
          <p:nvPr/>
        </p:nvSpPr>
        <p:spPr>
          <a:xfrm>
            <a:off x="6201829" y="4719010"/>
            <a:ext cx="1150714" cy="2647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Пот. середній ремонт</a:t>
            </a:r>
            <a:endParaRPr sz="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BE1E2D"/>
                </a:solidFill>
                <a:latin typeface="Arial"/>
                <a:cs typeface="Arial"/>
              </a:rPr>
              <a:t>Р-73/Н-08/ </a:t>
            </a: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- Нікополь</a:t>
            </a:r>
            <a:endParaRPr sz="900">
              <a:latin typeface="Arial"/>
              <a:cs typeface="Arial"/>
            </a:endParaRPr>
          </a:p>
        </p:txBody>
      </p:sp>
      <p:sp>
        <p:nvSpPr>
          <p:cNvPr id="454" name="text 1"/>
          <p:cNvSpPr txBox="1"/>
          <p:nvPr/>
        </p:nvSpPr>
        <p:spPr>
          <a:xfrm>
            <a:off x="6201829" y="5125461"/>
            <a:ext cx="1834514" cy="40187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Пот. середній ремонт </a:t>
            </a:r>
            <a:r>
              <a:rPr sz="870" spc="10" dirty="0">
                <a:solidFill>
                  <a:srgbClr val="BE1E2D"/>
                </a:solidFill>
                <a:latin typeface="Arial"/>
                <a:cs typeface="Arial"/>
              </a:rPr>
              <a:t>М-24</a:t>
            </a: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 Велика</a:t>
            </a:r>
            <a:endParaRPr sz="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Добронь - Мукачеве - Берегове -</a:t>
            </a:r>
            <a:endParaRPr sz="9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КПП "Лужанка"</a:t>
            </a:r>
            <a:endParaRPr sz="900">
              <a:latin typeface="Arial"/>
              <a:cs typeface="Arial"/>
            </a:endParaRPr>
          </a:p>
        </p:txBody>
      </p:sp>
      <p:sp>
        <p:nvSpPr>
          <p:cNvPr id="455" name="text 1"/>
          <p:cNvSpPr txBox="1"/>
          <p:nvPr/>
        </p:nvSpPr>
        <p:spPr>
          <a:xfrm>
            <a:off x="6201829" y="5624952"/>
            <a:ext cx="1115395" cy="2647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BE1E2D"/>
                </a:solidFill>
                <a:latin typeface="Arial"/>
                <a:cs typeface="Arial"/>
              </a:rPr>
              <a:t>Кап. ремонт Т-05-14</a:t>
            </a:r>
            <a:endParaRPr sz="9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Добропілля – Лиман</a:t>
            </a:r>
            <a:endParaRPr sz="800">
              <a:latin typeface="Arial"/>
              <a:cs typeface="Arial"/>
            </a:endParaRPr>
          </a:p>
        </p:txBody>
      </p:sp>
      <p:sp>
        <p:nvSpPr>
          <p:cNvPr id="456" name="text 1"/>
          <p:cNvSpPr txBox="1"/>
          <p:nvPr/>
        </p:nvSpPr>
        <p:spPr>
          <a:xfrm>
            <a:off x="6201829" y="2005414"/>
            <a:ext cx="1147000" cy="26471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870" spc="10" dirty="0">
                <a:solidFill>
                  <a:srgbClr val="5A6E7E"/>
                </a:solidFill>
                <a:latin typeface="Arial"/>
                <a:cs typeface="Arial"/>
              </a:rPr>
              <a:t>Пот. середній ремонт</a:t>
            </a:r>
            <a:endParaRPr sz="800"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sz="900" spc="10" dirty="0">
                <a:solidFill>
                  <a:srgbClr val="BE1E2D"/>
                </a:solidFill>
                <a:latin typeface="Arial"/>
                <a:cs typeface="Arial"/>
              </a:rPr>
              <a:t>М-05 </a:t>
            </a:r>
            <a:r>
              <a:rPr sz="900" spc="10" dirty="0">
                <a:solidFill>
                  <a:srgbClr val="5A6E7E"/>
                </a:solidFill>
                <a:latin typeface="Arial"/>
                <a:cs typeface="Arial"/>
              </a:rPr>
              <a:t>Київ - Одеса</a:t>
            </a:r>
            <a:endParaRPr sz="900">
              <a:latin typeface="Arial"/>
              <a:cs typeface="Arial"/>
            </a:endParaRPr>
          </a:p>
        </p:txBody>
      </p:sp>
      <p:sp>
        <p:nvSpPr>
          <p:cNvPr id="522" name="object 522"/>
          <p:cNvSpPr/>
          <p:nvPr/>
        </p:nvSpPr>
        <p:spPr>
          <a:xfrm>
            <a:off x="4349750" y="1033349"/>
            <a:ext cx="12700" cy="266700"/>
          </a:xfrm>
          <a:custGeom>
            <a:avLst/>
            <a:gdLst/>
            <a:ahLst/>
            <a:cxnLst/>
            <a:rect l="l" t="t" r="r" b="b"/>
            <a:pathLst>
              <a:path w="12700" h="266700">
                <a:moveTo>
                  <a:pt x="6350" y="6350"/>
                </a:moveTo>
                <a:lnTo>
                  <a:pt x="6350" y="2603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6102350" y="1033349"/>
            <a:ext cx="12700" cy="266700"/>
          </a:xfrm>
          <a:custGeom>
            <a:avLst/>
            <a:gdLst/>
            <a:ahLst/>
            <a:cxnLst/>
            <a:rect l="l" t="t" r="r" b="b"/>
            <a:pathLst>
              <a:path w="12700" h="266700">
                <a:moveTo>
                  <a:pt x="6350" y="6350"/>
                </a:moveTo>
                <a:lnTo>
                  <a:pt x="6350" y="2603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7922685" y="1033349"/>
            <a:ext cx="12700" cy="266700"/>
          </a:xfrm>
          <a:custGeom>
            <a:avLst/>
            <a:gdLst/>
            <a:ahLst/>
            <a:cxnLst/>
            <a:rect l="l" t="t" r="r" b="b"/>
            <a:pathLst>
              <a:path w="12700" h="266700">
                <a:moveTo>
                  <a:pt x="6350" y="6350"/>
                </a:moveTo>
                <a:lnTo>
                  <a:pt x="6350" y="2603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9002185" y="1033349"/>
            <a:ext cx="12700" cy="266700"/>
          </a:xfrm>
          <a:custGeom>
            <a:avLst/>
            <a:gdLst/>
            <a:ahLst/>
            <a:cxnLst/>
            <a:rect l="l" t="t" r="r" b="b"/>
            <a:pathLst>
              <a:path w="12700" h="266700">
                <a:moveTo>
                  <a:pt x="6350" y="6350"/>
                </a:moveTo>
                <a:lnTo>
                  <a:pt x="6350" y="2603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10251015" y="1033349"/>
            <a:ext cx="12700" cy="266700"/>
          </a:xfrm>
          <a:custGeom>
            <a:avLst/>
            <a:gdLst/>
            <a:ahLst/>
            <a:cxnLst/>
            <a:rect l="l" t="t" r="r" b="b"/>
            <a:pathLst>
              <a:path w="12700" h="266700">
                <a:moveTo>
                  <a:pt x="6350" y="6350"/>
                </a:moveTo>
                <a:lnTo>
                  <a:pt x="6350" y="26035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03" name="Зображення" descr="Зображення">
            <a:extLst>
              <a:ext uri="{FF2B5EF4-FFF2-40B4-BE49-F238E27FC236}">
                <a16:creationId xmlns:a16="http://schemas.microsoft.com/office/drawing/2014/main" id="{1965C91C-D43D-4C33-B57D-88BE1551B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6117371"/>
            <a:ext cx="1869507" cy="53455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" y="0"/>
            <a:ext cx="12193194" cy="68580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8711271" y="6306935"/>
            <a:ext cx="2202526" cy="1983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1289" spc="10" dirty="0">
                <a:solidFill>
                  <a:srgbClr val="C0232A"/>
                </a:solidFill>
                <a:latin typeface="Arial"/>
                <a:cs typeface="Arial"/>
              </a:rPr>
              <a:t>INFO</a:t>
            </a:r>
            <a:r>
              <a:rPr sz="1289" spc="10" dirty="0">
                <a:solidFill>
                  <a:srgbClr val="C0232A"/>
                </a:solidFill>
                <a:latin typeface="Arial"/>
                <a:cs typeface="Arial"/>
              </a:rPr>
              <a:t>@</a:t>
            </a:r>
            <a:r>
              <a:rPr lang="en-US" sz="1289" spc="10" dirty="0">
                <a:solidFill>
                  <a:srgbClr val="C0232A"/>
                </a:solidFill>
                <a:latin typeface="Arial"/>
                <a:cs typeface="Arial"/>
              </a:rPr>
              <a:t>COSTUKRAINE.ORG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8711271" y="5729489"/>
            <a:ext cx="2938433" cy="4924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C0232A"/>
                </a:solidFill>
                <a:latin typeface="Arial"/>
                <a:cs typeface="Arial"/>
                <a:hlinkClick r:id="rId3"/>
              </a:rPr>
              <a:t>WWW.COSTUKRAINE.ORG</a:t>
            </a:r>
            <a:endParaRPr lang="uk-UA" sz="1600" b="1" spc="10" dirty="0">
              <a:solidFill>
                <a:srgbClr val="C0232A"/>
              </a:solidFill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lang="en-US" sz="1600" b="1" spc="10" dirty="0">
                <a:solidFill>
                  <a:srgbClr val="C0232A"/>
                </a:solidFill>
                <a:latin typeface="Arial"/>
                <a:cs typeface="Arial"/>
                <a:hlinkClick r:id="rId4" action="ppaction://hlinkfile"/>
              </a:rPr>
              <a:t>PORTAL.COSTUKRAINE.ORG</a:t>
            </a: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00C7CAF-7F2C-4612-875D-EA9BFA1D7D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1" y="5702352"/>
            <a:ext cx="3008144" cy="1164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902692-D4CC-4A88-A3A1-0ABF4309C3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731" y="6077927"/>
            <a:ext cx="1580666" cy="420372"/>
          </a:xfrm>
          <a:prstGeom prst="rect">
            <a:avLst/>
          </a:prstGeom>
        </p:spPr>
      </p:pic>
      <p:sp>
        <p:nvSpPr>
          <p:cNvPr id="19" name="#USAID_ВзаємоДія!">
            <a:extLst>
              <a:ext uri="{FF2B5EF4-FFF2-40B4-BE49-F238E27FC236}">
                <a16:creationId xmlns:a16="http://schemas.microsoft.com/office/drawing/2014/main" id="{E5892D13-5624-445B-A373-E1E75FCD146B}"/>
              </a:ext>
            </a:extLst>
          </p:cNvPr>
          <p:cNvSpPr txBox="1"/>
          <p:nvPr/>
        </p:nvSpPr>
        <p:spPr>
          <a:xfrm>
            <a:off x="3006152" y="6077927"/>
            <a:ext cx="279231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400" b="1" spc="0">
                <a:solidFill>
                  <a:srgbClr val="002F66"/>
                </a:solidFill>
              </a:defRPr>
            </a:lvl1pPr>
          </a:lstStyle>
          <a:p>
            <a:r>
              <a:rPr lang="en-US" sz="2400" dirty="0"/>
              <a:t>#</a:t>
            </a:r>
            <a:r>
              <a:rPr lang="en-US" sz="2400" dirty="0" err="1"/>
              <a:t>USAID_ВзаємоДія</a:t>
            </a:r>
            <a:r>
              <a:rPr lang="en-US" sz="2400" dirty="0"/>
              <a:t>!</a:t>
            </a:r>
          </a:p>
        </p:txBody>
      </p:sp>
      <p:pic>
        <p:nvPicPr>
          <p:cNvPr id="8" name="Рисунок 7" descr="Зображення, що містить знімок екрана&#10;&#10;Автоматично згенерований опис">
            <a:extLst>
              <a:ext uri="{FF2B5EF4-FFF2-40B4-BE49-F238E27FC236}">
                <a16:creationId xmlns:a16="http://schemas.microsoft.com/office/drawing/2014/main" id="{EB7C4FFB-B1AC-47E3-A1FE-1151B538B5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1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" y="0"/>
            <a:ext cx="12193194" cy="6858000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8711271" y="6306935"/>
            <a:ext cx="2202526" cy="1983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1289" spc="10" dirty="0">
                <a:solidFill>
                  <a:srgbClr val="C0232A"/>
                </a:solidFill>
                <a:latin typeface="Arial"/>
                <a:cs typeface="Arial"/>
              </a:rPr>
              <a:t>INFO</a:t>
            </a:r>
            <a:r>
              <a:rPr sz="1289" spc="10" dirty="0">
                <a:solidFill>
                  <a:srgbClr val="C0232A"/>
                </a:solidFill>
                <a:latin typeface="Arial"/>
                <a:cs typeface="Arial"/>
              </a:rPr>
              <a:t>@</a:t>
            </a:r>
            <a:r>
              <a:rPr lang="en-US" sz="1289" spc="10" dirty="0">
                <a:solidFill>
                  <a:srgbClr val="C0232A"/>
                </a:solidFill>
                <a:latin typeface="Arial"/>
                <a:cs typeface="Arial"/>
              </a:rPr>
              <a:t>COSTUKRAINE.ORG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8711271" y="5729489"/>
            <a:ext cx="2938433" cy="4924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C0232A"/>
                </a:solidFill>
                <a:latin typeface="Arial"/>
                <a:cs typeface="Arial"/>
                <a:hlinkClick r:id="rId3"/>
              </a:rPr>
              <a:t>WWW.COSTUKRAINE.ORG</a:t>
            </a:r>
            <a:endParaRPr lang="uk-UA" sz="1600" b="1" spc="10" dirty="0">
              <a:solidFill>
                <a:srgbClr val="C0232A"/>
              </a:solidFill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lang="en-US" sz="1600" b="1" spc="10" dirty="0">
                <a:solidFill>
                  <a:srgbClr val="C0232A"/>
                </a:solidFill>
                <a:latin typeface="Arial"/>
                <a:cs typeface="Arial"/>
                <a:hlinkClick r:id="rId4" action="ppaction://hlinkfile"/>
              </a:rPr>
              <a:t>PORTAL.COSTUKRAINE.ORG</a:t>
            </a: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00C7CAF-7F2C-4612-875D-EA9BFA1D7D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61" y="5702352"/>
            <a:ext cx="3008144" cy="1164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902692-D4CC-4A88-A3A1-0ABF4309C3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731" y="6077927"/>
            <a:ext cx="1580666" cy="420372"/>
          </a:xfrm>
          <a:prstGeom prst="rect">
            <a:avLst/>
          </a:prstGeom>
        </p:spPr>
      </p:pic>
      <p:sp>
        <p:nvSpPr>
          <p:cNvPr id="19" name="#USAID_ВзаємоДія!">
            <a:extLst>
              <a:ext uri="{FF2B5EF4-FFF2-40B4-BE49-F238E27FC236}">
                <a16:creationId xmlns:a16="http://schemas.microsoft.com/office/drawing/2014/main" id="{E5892D13-5624-445B-A373-E1E75FCD146B}"/>
              </a:ext>
            </a:extLst>
          </p:cNvPr>
          <p:cNvSpPr txBox="1"/>
          <p:nvPr/>
        </p:nvSpPr>
        <p:spPr>
          <a:xfrm>
            <a:off x="3006152" y="6077927"/>
            <a:ext cx="279231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>
              <a:defRPr sz="1400" b="1" spc="0">
                <a:solidFill>
                  <a:srgbClr val="002F66"/>
                </a:solidFill>
              </a:defRPr>
            </a:lvl1pPr>
          </a:lstStyle>
          <a:p>
            <a:r>
              <a:rPr lang="en-US" sz="2400" dirty="0"/>
              <a:t>#</a:t>
            </a:r>
            <a:r>
              <a:rPr lang="en-US" sz="2400" dirty="0" err="1"/>
              <a:t>USAID_ВзаємоДія</a:t>
            </a:r>
            <a:r>
              <a:rPr lang="en-US" sz="2400" dirty="0"/>
              <a:t>!</a:t>
            </a:r>
          </a:p>
        </p:txBody>
      </p:sp>
      <p:pic>
        <p:nvPicPr>
          <p:cNvPr id="5" name="Рисунок 4" descr="Зображення, що містить знімок екрана&#10;&#10;Автоматично згенерований опис">
            <a:extLst>
              <a:ext uri="{FF2B5EF4-FFF2-40B4-BE49-F238E27FC236}">
                <a16:creationId xmlns:a16="http://schemas.microsoft.com/office/drawing/2014/main" id="{945723FA-E4A5-4CC1-9345-6EB0794D5D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123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" y="0"/>
            <a:ext cx="12193194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514461" y="269040"/>
            <a:ext cx="10884910" cy="5224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500" b="1" spc="10" dirty="0">
                <a:solidFill>
                  <a:srgbClr val="5D7B80"/>
                </a:solidFill>
                <a:latin typeface="Arial"/>
                <a:cs typeface="Arial"/>
              </a:rPr>
              <a:t>МОЖЛИВОСТІ МОНІТОРИНГУ:</a:t>
            </a:r>
            <a:r>
              <a:rPr sz="2500" spc="10" dirty="0">
                <a:solidFill>
                  <a:srgbClr val="5D7B80"/>
                </a:solidFill>
                <a:latin typeface="Arial"/>
                <a:cs typeface="Arial"/>
              </a:rPr>
              <a:t> ПОРТАЛ "ПРОЗОРА ІНФРАСТРУКТРА"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491" name="object 491"/>
          <p:cNvSpPr/>
          <p:nvPr/>
        </p:nvSpPr>
        <p:spPr>
          <a:xfrm>
            <a:off x="503388" y="852735"/>
            <a:ext cx="10959553" cy="25400"/>
          </a:xfrm>
          <a:custGeom>
            <a:avLst/>
            <a:gdLst/>
            <a:ahLst/>
            <a:cxnLst/>
            <a:rect l="l" t="t" r="r" b="b"/>
            <a:pathLst>
              <a:path w="10959553" h="25400">
                <a:moveTo>
                  <a:pt x="12700" y="12700"/>
                </a:moveTo>
                <a:lnTo>
                  <a:pt x="10946854" y="12700"/>
                </a:lnTo>
              </a:path>
            </a:pathLst>
          </a:custGeom>
          <a:ln w="25400">
            <a:solidFill>
              <a:srgbClr val="C023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6247270" y="3377501"/>
            <a:ext cx="253" cy="38900"/>
          </a:xfrm>
          <a:custGeom>
            <a:avLst/>
            <a:gdLst/>
            <a:ahLst/>
            <a:cxnLst/>
            <a:rect l="l" t="t" r="r" b="b"/>
            <a:pathLst>
              <a:path w="253" h="38900">
                <a:moveTo>
                  <a:pt x="0" y="38900"/>
                </a:moveTo>
                <a:lnTo>
                  <a:pt x="0" y="0"/>
                </a:lnTo>
                <a:lnTo>
                  <a:pt x="253" y="0"/>
                </a:lnTo>
                <a:lnTo>
                  <a:pt x="253" y="38900"/>
                </a:lnTo>
                <a:lnTo>
                  <a:pt x="0" y="38900"/>
                </a:lnTo>
                <a:close/>
              </a:path>
            </a:pathLst>
          </a:custGeom>
          <a:solidFill>
            <a:srgbClr val="12161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96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055" y="2910556"/>
            <a:ext cx="2157359" cy="692154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5052975" y="3672515"/>
            <a:ext cx="2018807" cy="26542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39" spc="10" dirty="0">
                <a:solidFill>
                  <a:srgbClr val="C0232A"/>
                </a:solidFill>
                <a:latin typeface="Arial"/>
                <a:cs typeface="Arial"/>
              </a:rPr>
              <a:t>PORTAL.COSUKRAINE.ORG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334584" y="1481750"/>
            <a:ext cx="766445" cy="3654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70" b="1" spc="10" dirty="0">
                <a:solidFill>
                  <a:srgbClr val="A7A9AC"/>
                </a:solidFill>
                <a:latin typeface="Arial"/>
                <a:cs typeface="Arial"/>
              </a:rPr>
              <a:t>E DATA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2481609" y="1375319"/>
            <a:ext cx="841724" cy="3283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A7A9AC"/>
                </a:solidFill>
                <a:latin typeface="Arial"/>
                <a:cs typeface="Arial"/>
              </a:rPr>
              <a:t>ОПЛАТИ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2600474" y="1636562"/>
            <a:ext cx="603862" cy="3283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spc="10" dirty="0">
                <a:solidFill>
                  <a:srgbClr val="A7A9AC"/>
                </a:solidFill>
                <a:latin typeface="Arial"/>
                <a:cs typeface="Arial"/>
              </a:rPr>
              <a:t>РОБІТ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2130498" y="2755204"/>
            <a:ext cx="2287285" cy="3283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spc="10" dirty="0">
                <a:solidFill>
                  <a:srgbClr val="5D7B80"/>
                </a:solidFill>
                <a:latin typeface="Arial"/>
                <a:cs typeface="Arial"/>
              </a:rPr>
              <a:t>ІМПОРТ ДО 40% ДАНИХ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2391741" y="3755764"/>
            <a:ext cx="2138507" cy="3283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spc="10" dirty="0">
                <a:solidFill>
                  <a:srgbClr val="5D7B80"/>
                </a:solidFill>
                <a:latin typeface="Arial"/>
                <a:cs typeface="Arial"/>
              </a:rPr>
              <a:t>ДОПОВНЕННЯ ДАНИХ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5164273" y="1692157"/>
            <a:ext cx="1790774" cy="30876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10" spc="10" dirty="0">
                <a:solidFill>
                  <a:srgbClr val="A7A9AC"/>
                </a:solidFill>
                <a:latin typeface="Arial"/>
                <a:cs typeface="Arial"/>
              </a:rPr>
              <a:t>ДОЗВОЛИ, ЛІЦЕНЗІЇ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5586010" y="3952638"/>
            <a:ext cx="959163" cy="30876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40" spc="10" dirty="0">
                <a:solidFill>
                  <a:srgbClr val="5D7B80"/>
                </a:solidFill>
                <a:latin typeface="Arial"/>
                <a:cs typeface="Arial"/>
              </a:rPr>
              <a:t>ТАБЛИЧНІ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5349720" y="4198262"/>
            <a:ext cx="1431573" cy="30876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40" spc="10" dirty="0">
                <a:solidFill>
                  <a:srgbClr val="5D7B80"/>
                </a:solidFill>
                <a:latin typeface="Arial"/>
                <a:cs typeface="Arial"/>
              </a:rPr>
              <a:t>ФОРМИ ДАНИХ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5533678" y="5053470"/>
            <a:ext cx="1071174" cy="3283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ЩОДЕННЙ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text 1"/>
          <p:cNvSpPr txBox="1"/>
          <p:nvPr/>
        </p:nvSpPr>
        <p:spPr>
          <a:xfrm>
            <a:off x="5602385" y="5314713"/>
            <a:ext cx="933630" cy="3283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ЕКСПОРТ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text 1"/>
          <p:cNvSpPr txBox="1"/>
          <p:nvPr/>
        </p:nvSpPr>
        <p:spPr>
          <a:xfrm>
            <a:off x="8046572" y="3857240"/>
            <a:ext cx="1899341" cy="3283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spc="10" dirty="0">
                <a:solidFill>
                  <a:srgbClr val="5D7B80"/>
                </a:solidFill>
                <a:latin typeface="Arial"/>
                <a:cs typeface="Arial"/>
              </a:rPr>
              <a:t>АНАЛІТИКА ДАНИХ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text 1"/>
          <p:cNvSpPr txBox="1"/>
          <p:nvPr/>
        </p:nvSpPr>
        <p:spPr>
          <a:xfrm>
            <a:off x="7758944" y="2826375"/>
            <a:ext cx="2455970" cy="3283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80" spc="10" dirty="0">
                <a:solidFill>
                  <a:srgbClr val="5D7B80"/>
                </a:solidFill>
                <a:latin typeface="Arial"/>
                <a:cs typeface="Arial"/>
              </a:rPr>
              <a:t>ВІДОБРАЖЕННЯ НА МАПІ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text 1"/>
          <p:cNvSpPr txBox="1"/>
          <p:nvPr/>
        </p:nvSpPr>
        <p:spPr>
          <a:xfrm>
            <a:off x="8554428" y="1358975"/>
            <a:ext cx="1110805" cy="3283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510" spc="10" dirty="0">
                <a:solidFill>
                  <a:srgbClr val="A7A9AC"/>
                </a:solidFill>
                <a:latin typeface="Arial"/>
                <a:cs typeface="Arial"/>
              </a:rPr>
              <a:t>ПЕРЕВІРКА</a:t>
            </a:r>
            <a:endParaRPr sz="1500">
              <a:latin typeface="Arial"/>
              <a:cs typeface="Arial"/>
            </a:endParaRPr>
          </a:p>
        </p:txBody>
      </p:sp>
      <p:sp>
        <p:nvSpPr>
          <p:cNvPr id="21" name="text 1"/>
          <p:cNvSpPr txBox="1"/>
          <p:nvPr/>
        </p:nvSpPr>
        <p:spPr>
          <a:xfrm>
            <a:off x="8416492" y="1620218"/>
            <a:ext cx="1386912" cy="328395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540" spc="10" dirty="0">
                <a:solidFill>
                  <a:srgbClr val="A7A9AC"/>
                </a:solidFill>
                <a:latin typeface="Arial"/>
                <a:cs typeface="Arial"/>
              </a:rPr>
              <a:t>ПІДРЯДНИКІВ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text 1"/>
          <p:cNvSpPr txBox="1"/>
          <p:nvPr/>
        </p:nvSpPr>
        <p:spPr>
          <a:xfrm>
            <a:off x="559258" y="2753214"/>
            <a:ext cx="1359807" cy="3654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20" b="1" spc="10" dirty="0">
                <a:solidFill>
                  <a:srgbClr val="5D7B80"/>
                </a:solidFill>
                <a:latin typeface="Arial"/>
                <a:cs typeface="Arial"/>
              </a:rPr>
              <a:t>PROZORRO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text 1"/>
          <p:cNvSpPr txBox="1"/>
          <p:nvPr/>
        </p:nvSpPr>
        <p:spPr>
          <a:xfrm>
            <a:off x="5756990" y="1162880"/>
            <a:ext cx="636461" cy="3654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910" b="1" spc="10" dirty="0">
                <a:solidFill>
                  <a:srgbClr val="A7A9AC"/>
                </a:solidFill>
                <a:latin typeface="Arial"/>
                <a:cs typeface="Arial"/>
              </a:rPr>
              <a:t>ДАБІ</a:t>
            </a:r>
            <a:endParaRPr sz="1900">
              <a:latin typeface="Arial"/>
              <a:cs typeface="Arial"/>
            </a:endParaRPr>
          </a:p>
        </p:txBody>
      </p:sp>
      <p:sp>
        <p:nvSpPr>
          <p:cNvPr id="24" name="text 1"/>
          <p:cNvSpPr txBox="1"/>
          <p:nvPr/>
        </p:nvSpPr>
        <p:spPr>
          <a:xfrm>
            <a:off x="534696" y="3762565"/>
            <a:ext cx="1609001" cy="3654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910" b="1" spc="10" dirty="0">
                <a:solidFill>
                  <a:srgbClr val="5D7B80"/>
                </a:solidFill>
                <a:latin typeface="Arial"/>
                <a:cs typeface="Arial"/>
              </a:rPr>
              <a:t>ЗАМОВНИКИ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text 1"/>
          <p:cNvSpPr txBox="1"/>
          <p:nvPr/>
        </p:nvSpPr>
        <p:spPr>
          <a:xfrm>
            <a:off x="10096348" y="1470729"/>
            <a:ext cx="1705275" cy="27546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1790" b="1" spc="10" dirty="0">
                <a:solidFill>
                  <a:srgbClr val="A7A9AC"/>
                </a:solidFill>
                <a:latin typeface="Arial"/>
                <a:cs typeface="Arial"/>
              </a:rPr>
              <a:t>YOU CONTROL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26" name="text 1"/>
          <p:cNvSpPr txBox="1"/>
          <p:nvPr/>
        </p:nvSpPr>
        <p:spPr>
          <a:xfrm>
            <a:off x="5721620" y="5861504"/>
            <a:ext cx="706906" cy="36548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060" b="1" spc="10" dirty="0">
                <a:solidFill>
                  <a:srgbClr val="5D7B80"/>
                </a:solidFill>
                <a:latin typeface="Arial"/>
                <a:cs typeface="Arial"/>
              </a:rPr>
              <a:t>JSON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97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428" y="1601904"/>
            <a:ext cx="4913538" cy="2784498"/>
          </a:xfrm>
          <a:prstGeom prst="rect">
            <a:avLst/>
          </a:prstGeom>
        </p:spPr>
      </p:pic>
      <p:pic>
        <p:nvPicPr>
          <p:cNvPr id="398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570" y="2956370"/>
            <a:ext cx="2765565" cy="506755"/>
          </a:xfrm>
          <a:prstGeom prst="rect">
            <a:avLst/>
          </a:prstGeom>
        </p:spPr>
      </p:pic>
      <p:pic>
        <p:nvPicPr>
          <p:cNvPr id="399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091" y="3325102"/>
            <a:ext cx="272009" cy="206997"/>
          </a:xfrm>
          <a:prstGeom prst="rect">
            <a:avLst/>
          </a:prstGeom>
        </p:spPr>
      </p:pic>
      <p:pic>
        <p:nvPicPr>
          <p:cNvPr id="400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544" y="2888833"/>
            <a:ext cx="118122" cy="118135"/>
          </a:xfrm>
          <a:prstGeom prst="rect">
            <a:avLst/>
          </a:prstGeom>
        </p:spPr>
      </p:pic>
      <p:pic>
        <p:nvPicPr>
          <p:cNvPr id="401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762" y="3944850"/>
            <a:ext cx="2556548" cy="355854"/>
          </a:xfrm>
          <a:prstGeom prst="rect">
            <a:avLst/>
          </a:prstGeom>
        </p:spPr>
      </p:pic>
      <p:pic>
        <p:nvPicPr>
          <p:cNvPr id="402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528" y="3906750"/>
            <a:ext cx="263271" cy="235864"/>
          </a:xfrm>
          <a:prstGeom prst="rect">
            <a:avLst/>
          </a:prstGeom>
        </p:spPr>
      </p:pic>
      <p:pic>
        <p:nvPicPr>
          <p:cNvPr id="403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433" y="1597675"/>
            <a:ext cx="118135" cy="118122"/>
          </a:xfrm>
          <a:prstGeom prst="rect">
            <a:avLst/>
          </a:prstGeom>
        </p:spPr>
      </p:pic>
      <p:pic>
        <p:nvPicPr>
          <p:cNvPr id="404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233" y="1542633"/>
            <a:ext cx="118135" cy="118135"/>
          </a:xfrm>
          <a:prstGeom prst="rect">
            <a:avLst/>
          </a:prstGeom>
        </p:spPr>
      </p:pic>
      <p:pic>
        <p:nvPicPr>
          <p:cNvPr id="405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033" y="1644233"/>
            <a:ext cx="118135" cy="118135"/>
          </a:xfrm>
          <a:prstGeom prst="rect">
            <a:avLst/>
          </a:prstGeom>
        </p:spPr>
      </p:pic>
      <p:pic>
        <p:nvPicPr>
          <p:cNvPr id="406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132" y="3885783"/>
            <a:ext cx="118122" cy="118135"/>
          </a:xfrm>
          <a:prstGeom prst="rect">
            <a:avLst/>
          </a:prstGeom>
        </p:spPr>
      </p:pic>
      <p:pic>
        <p:nvPicPr>
          <p:cNvPr id="407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233" y="5697654"/>
            <a:ext cx="118135" cy="118123"/>
          </a:xfrm>
          <a:prstGeom prst="rect">
            <a:avLst/>
          </a:prstGeom>
        </p:spPr>
      </p:pic>
      <p:pic>
        <p:nvPicPr>
          <p:cNvPr id="408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00" y="4590429"/>
            <a:ext cx="25400" cy="286334"/>
          </a:xfrm>
          <a:prstGeom prst="rect">
            <a:avLst/>
          </a:prstGeom>
        </p:spPr>
      </p:pic>
      <p:pic>
        <p:nvPicPr>
          <p:cNvPr id="409" name="Image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036" y="4790695"/>
            <a:ext cx="206502" cy="252704"/>
          </a:xfrm>
          <a:prstGeom prst="rect">
            <a:avLst/>
          </a:prstGeom>
        </p:spPr>
      </p:pic>
      <p:pic>
        <p:nvPicPr>
          <p:cNvPr id="410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600" y="2160500"/>
            <a:ext cx="25400" cy="286334"/>
          </a:xfrm>
          <a:prstGeom prst="rect">
            <a:avLst/>
          </a:prstGeom>
        </p:spPr>
      </p:pic>
      <p:pic>
        <p:nvPicPr>
          <p:cNvPr id="411" name="Image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036" y="2360766"/>
            <a:ext cx="206502" cy="252704"/>
          </a:xfrm>
          <a:prstGeom prst="rect">
            <a:avLst/>
          </a:prstGeom>
        </p:spPr>
      </p:pic>
      <p:pic>
        <p:nvPicPr>
          <p:cNvPr id="412" name="Image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399" y="1690600"/>
            <a:ext cx="1727352" cy="955395"/>
          </a:xfrm>
          <a:prstGeom prst="rect">
            <a:avLst/>
          </a:prstGeom>
        </p:spPr>
      </p:pic>
      <p:pic>
        <p:nvPicPr>
          <p:cNvPr id="413" name="Image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516" y="2506663"/>
            <a:ext cx="264312" cy="233807"/>
          </a:xfrm>
          <a:prstGeom prst="rect">
            <a:avLst/>
          </a:prstGeom>
        </p:spPr>
      </p:pic>
      <p:pic>
        <p:nvPicPr>
          <p:cNvPr id="51" name="Зображення" descr="Зображення">
            <a:extLst>
              <a:ext uri="{FF2B5EF4-FFF2-40B4-BE49-F238E27FC236}">
                <a16:creationId xmlns:a16="http://schemas.microsoft.com/office/drawing/2014/main" id="{F04C25AB-328D-4D01-937E-B0BC7C79273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03387" y="5999485"/>
            <a:ext cx="2080057" cy="59475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194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514461" y="269040"/>
            <a:ext cx="7522253" cy="5224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620" b="1" spc="10" dirty="0">
                <a:solidFill>
                  <a:srgbClr val="5D7B80"/>
                </a:solidFill>
                <a:latin typeface="Arial"/>
                <a:cs typeface="Arial"/>
              </a:rPr>
              <a:t>МОЖЛИВОСТІ АНАЛІЗУ: </a:t>
            </a:r>
            <a:r>
              <a:rPr sz="2620" spc="10" dirty="0">
                <a:solidFill>
                  <a:srgbClr val="5D7B80"/>
                </a:solidFill>
                <a:latin typeface="Arial"/>
                <a:cs typeface="Arial"/>
              </a:rPr>
              <a:t>МОДУЛЬ АНАЛІТИКИ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435" name="object 435"/>
          <p:cNvSpPr/>
          <p:nvPr/>
        </p:nvSpPr>
        <p:spPr>
          <a:xfrm>
            <a:off x="503386" y="852735"/>
            <a:ext cx="10959554" cy="25400"/>
          </a:xfrm>
          <a:custGeom>
            <a:avLst/>
            <a:gdLst/>
            <a:ahLst/>
            <a:cxnLst/>
            <a:rect l="l" t="t" r="r" b="b"/>
            <a:pathLst>
              <a:path w="10959554" h="25400">
                <a:moveTo>
                  <a:pt x="12700" y="12700"/>
                </a:moveTo>
                <a:lnTo>
                  <a:pt x="10946854" y="12700"/>
                </a:lnTo>
              </a:path>
            </a:pathLst>
          </a:custGeom>
          <a:ln w="25400">
            <a:solidFill>
              <a:srgbClr val="C023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15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39" y="1832020"/>
            <a:ext cx="7128124" cy="4747236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582191" y="2231098"/>
            <a:ext cx="525404" cy="2464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8.05%</a:t>
            </a:r>
            <a:endParaRPr sz="1300">
              <a:latin typeface="Open Sans"/>
              <a:cs typeface="Open Sans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028332" y="3170810"/>
            <a:ext cx="525405" cy="24648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5.33%</a:t>
            </a:r>
            <a:endParaRPr sz="1300">
              <a:latin typeface="Open Sans"/>
              <a:cs typeface="Open Sans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1625688" y="3519871"/>
            <a:ext cx="628891" cy="2464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18.06%</a:t>
            </a:r>
            <a:endParaRPr sz="1300">
              <a:latin typeface="Open Sans"/>
              <a:cs typeface="Open Sans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5163245" y="2664072"/>
            <a:ext cx="525405" cy="2464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9.36%</a:t>
            </a:r>
            <a:endParaRPr sz="1300">
              <a:latin typeface="Open Sans"/>
              <a:cs typeface="Open Sans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5908309" y="3278283"/>
            <a:ext cx="628891" cy="24648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39.01%</a:t>
            </a:r>
            <a:endParaRPr sz="1300" dirty="0">
              <a:latin typeface="Open Sans"/>
              <a:cs typeface="Open Sans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6572904" y="3986556"/>
            <a:ext cx="525405" cy="2464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4.55%</a:t>
            </a:r>
            <a:endParaRPr sz="1300">
              <a:latin typeface="Open Sans"/>
              <a:cs typeface="Open Sans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5428395" y="3892494"/>
            <a:ext cx="421919" cy="24648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6.8%</a:t>
            </a:r>
            <a:endParaRPr sz="1300">
              <a:latin typeface="Open Sans"/>
              <a:cs typeface="Open Sans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3612766" y="4939679"/>
            <a:ext cx="525405" cy="2464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8.21%</a:t>
            </a:r>
            <a:endParaRPr sz="1300">
              <a:latin typeface="Open Sans"/>
              <a:cs typeface="Open Sans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5777456" y="4597323"/>
            <a:ext cx="525405" cy="24648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0" b="1" spc="10" dirty="0">
                <a:solidFill>
                  <a:srgbClr val="BA0808"/>
                </a:solidFill>
                <a:latin typeface="Open Sans"/>
                <a:cs typeface="Open Sans"/>
              </a:rPr>
              <a:t>0.06%</a:t>
            </a:r>
            <a:endParaRPr sz="1300">
              <a:latin typeface="Open Sans"/>
              <a:cs typeface="Open Sans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518963" y="1080081"/>
            <a:ext cx="4087839" cy="2894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540" b="1" spc="10" dirty="0">
                <a:solidFill>
                  <a:srgbClr val="5D7B80"/>
                </a:solidFill>
                <a:latin typeface="Arial"/>
                <a:cs typeface="Arial"/>
              </a:rPr>
              <a:t>ЯК РОЗПОДІЛЯЄТЬСЯ ФІНАНСУВАННЯ?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436" name="object 436"/>
          <p:cNvSpPr/>
          <p:nvPr/>
        </p:nvSpPr>
        <p:spPr>
          <a:xfrm>
            <a:off x="518960" y="1295400"/>
            <a:ext cx="211670" cy="52082"/>
          </a:xfrm>
          <a:custGeom>
            <a:avLst/>
            <a:gdLst/>
            <a:ahLst/>
            <a:cxnLst/>
            <a:rect l="l" t="t" r="r" b="b"/>
            <a:pathLst>
              <a:path w="211670" h="52082">
                <a:moveTo>
                  <a:pt x="0" y="52082"/>
                </a:moveTo>
                <a:lnTo>
                  <a:pt x="0" y="0"/>
                </a:lnTo>
                <a:lnTo>
                  <a:pt x="211671" y="0"/>
                </a:lnTo>
                <a:lnTo>
                  <a:pt x="211671" y="52082"/>
                </a:lnTo>
                <a:lnTo>
                  <a:pt x="0" y="5208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text 1"/>
          <p:cNvSpPr txBox="1"/>
          <p:nvPr/>
        </p:nvSpPr>
        <p:spPr>
          <a:xfrm>
            <a:off x="512613" y="1530931"/>
            <a:ext cx="3202844" cy="2894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5D7B80"/>
                </a:solidFill>
                <a:latin typeface="Arial"/>
                <a:cs typeface="Arial"/>
              </a:rPr>
              <a:t>ДЕ ПРАЦЮЮТЬ ПІДРЯДНИКИ?</a:t>
            </a:r>
            <a:endParaRPr sz="1600">
              <a:latin typeface="Arial"/>
              <a:cs typeface="Arial"/>
            </a:endParaRPr>
          </a:p>
        </p:txBody>
      </p:sp>
      <p:sp>
        <p:nvSpPr>
          <p:cNvPr id="437" name="object 437"/>
          <p:cNvSpPr/>
          <p:nvPr/>
        </p:nvSpPr>
        <p:spPr>
          <a:xfrm>
            <a:off x="512610" y="1776718"/>
            <a:ext cx="211670" cy="52082"/>
          </a:xfrm>
          <a:custGeom>
            <a:avLst/>
            <a:gdLst/>
            <a:ahLst/>
            <a:cxnLst/>
            <a:rect l="l" t="t" r="r" b="b"/>
            <a:pathLst>
              <a:path w="211670" h="52082">
                <a:moveTo>
                  <a:pt x="0" y="52082"/>
                </a:moveTo>
                <a:lnTo>
                  <a:pt x="0" y="0"/>
                </a:lnTo>
                <a:lnTo>
                  <a:pt x="211671" y="0"/>
                </a:lnTo>
                <a:lnTo>
                  <a:pt x="211671" y="52082"/>
                </a:lnTo>
                <a:lnTo>
                  <a:pt x="0" y="5208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text 1"/>
          <p:cNvSpPr txBox="1"/>
          <p:nvPr/>
        </p:nvSpPr>
        <p:spPr>
          <a:xfrm>
            <a:off x="6119664" y="1080081"/>
            <a:ext cx="5429918" cy="2894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5D7B80"/>
                </a:solidFill>
                <a:latin typeface="Arial"/>
                <a:cs typeface="Arial"/>
              </a:rPr>
              <a:t>СКІЛЬКИ КОШТУЄ 1 КМ ДЛЯ ПЛАТНИКІВ ПОДАТКІВ?</a:t>
            </a:r>
            <a:endParaRPr sz="1600">
              <a:latin typeface="Arial"/>
              <a:cs typeface="Arial"/>
            </a:endParaRPr>
          </a:p>
        </p:txBody>
      </p:sp>
      <p:sp>
        <p:nvSpPr>
          <p:cNvPr id="438" name="object 438"/>
          <p:cNvSpPr/>
          <p:nvPr/>
        </p:nvSpPr>
        <p:spPr>
          <a:xfrm>
            <a:off x="6119673" y="1295400"/>
            <a:ext cx="211671" cy="52082"/>
          </a:xfrm>
          <a:custGeom>
            <a:avLst/>
            <a:gdLst/>
            <a:ahLst/>
            <a:cxnLst/>
            <a:rect l="l" t="t" r="r" b="b"/>
            <a:pathLst>
              <a:path w="211671" h="52082">
                <a:moveTo>
                  <a:pt x="0" y="52082"/>
                </a:moveTo>
                <a:lnTo>
                  <a:pt x="0" y="0"/>
                </a:lnTo>
                <a:lnTo>
                  <a:pt x="211671" y="0"/>
                </a:lnTo>
                <a:lnTo>
                  <a:pt x="211671" y="52082"/>
                </a:lnTo>
                <a:lnTo>
                  <a:pt x="0" y="5208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text 1"/>
          <p:cNvSpPr txBox="1"/>
          <p:nvPr/>
        </p:nvSpPr>
        <p:spPr>
          <a:xfrm>
            <a:off x="6113314" y="1530931"/>
            <a:ext cx="3298078" cy="28943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570" b="1" spc="10" dirty="0">
                <a:solidFill>
                  <a:srgbClr val="5D7B80"/>
                </a:solidFill>
                <a:latin typeface="Arial"/>
                <a:cs typeface="Arial"/>
              </a:rPr>
              <a:t>ЯК ВІДБУВАЮТЬСЯ ЗАКУПІВЛІ?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439" name="object 439"/>
          <p:cNvSpPr/>
          <p:nvPr/>
        </p:nvSpPr>
        <p:spPr>
          <a:xfrm>
            <a:off x="6113323" y="1752600"/>
            <a:ext cx="211671" cy="52082"/>
          </a:xfrm>
          <a:custGeom>
            <a:avLst/>
            <a:gdLst/>
            <a:ahLst/>
            <a:cxnLst/>
            <a:rect l="l" t="t" r="r" b="b"/>
            <a:pathLst>
              <a:path w="211671" h="52082">
                <a:moveTo>
                  <a:pt x="0" y="52082"/>
                </a:moveTo>
                <a:lnTo>
                  <a:pt x="0" y="0"/>
                </a:lnTo>
                <a:lnTo>
                  <a:pt x="211671" y="0"/>
                </a:lnTo>
                <a:lnTo>
                  <a:pt x="211671" y="52082"/>
                </a:lnTo>
                <a:lnTo>
                  <a:pt x="0" y="52082"/>
                </a:lnTo>
                <a:close/>
              </a:path>
            </a:pathLst>
          </a:custGeom>
          <a:solidFill>
            <a:srgbClr val="BE1E2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text 1"/>
          <p:cNvSpPr txBox="1"/>
          <p:nvPr/>
        </p:nvSpPr>
        <p:spPr>
          <a:xfrm>
            <a:off x="8090284" y="2204452"/>
            <a:ext cx="2027494" cy="2222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BE1E2D"/>
                </a:solidFill>
                <a:latin typeface="Arial"/>
                <a:cs typeface="Arial"/>
              </a:rPr>
              <a:t>СЕРЕДНЯ ВАРТІСТЬ 1 КМ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1" name="text 1"/>
          <p:cNvSpPr txBox="1"/>
          <p:nvPr/>
        </p:nvSpPr>
        <p:spPr>
          <a:xfrm>
            <a:off x="8117954" y="2438400"/>
            <a:ext cx="420896" cy="2509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60" b="1" spc="10" dirty="0">
                <a:solidFill>
                  <a:srgbClr val="5A6E7E"/>
                </a:solidFill>
                <a:latin typeface="Arial"/>
                <a:cs typeface="Arial"/>
              </a:rPr>
              <a:t>18,7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2" name="text 1"/>
          <p:cNvSpPr txBox="1"/>
          <p:nvPr/>
        </p:nvSpPr>
        <p:spPr>
          <a:xfrm>
            <a:off x="8117954" y="2677877"/>
            <a:ext cx="322567" cy="1733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019" b="1" spc="10" dirty="0">
                <a:solidFill>
                  <a:srgbClr val="5A6E7E"/>
                </a:solidFill>
                <a:latin typeface="Arial"/>
                <a:cs typeface="Arial"/>
              </a:rPr>
              <a:t>МЛН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text 1"/>
          <p:cNvSpPr txBox="1"/>
          <p:nvPr/>
        </p:nvSpPr>
        <p:spPr>
          <a:xfrm>
            <a:off x="8124304" y="6088687"/>
            <a:ext cx="2714226" cy="28270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30" spc="10" dirty="0">
                <a:solidFill>
                  <a:srgbClr val="5A6E7E"/>
                </a:solidFill>
                <a:latin typeface="Arial"/>
                <a:cs typeface="Arial"/>
              </a:rPr>
              <a:t>ПОТОЧНИЙ СЕРЕДНІЙ РЕМОНТ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text 1"/>
          <p:cNvSpPr txBox="1"/>
          <p:nvPr/>
        </p:nvSpPr>
        <p:spPr>
          <a:xfrm>
            <a:off x="533970" y="4763354"/>
            <a:ext cx="1614284" cy="22226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89" b="1" spc="10" dirty="0">
                <a:solidFill>
                  <a:srgbClr val="BE1E2D"/>
                </a:solidFill>
                <a:latin typeface="Arial"/>
                <a:cs typeface="Arial"/>
              </a:rPr>
              <a:t>ГЕОГРАФІЯ РОБОТИ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text 1"/>
          <p:cNvSpPr txBox="1"/>
          <p:nvPr/>
        </p:nvSpPr>
        <p:spPr>
          <a:xfrm>
            <a:off x="533970" y="4959134"/>
            <a:ext cx="2717089" cy="22226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89" b="1" spc="10" dirty="0">
                <a:solidFill>
                  <a:srgbClr val="BE1E2D"/>
                </a:solidFill>
                <a:latin typeface="Arial"/>
                <a:cs typeface="Arial"/>
              </a:rPr>
              <a:t>ТОВ "АВТОМАГІСТРАЛЬ-ПІВДЕНЬ"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text 1"/>
          <p:cNvSpPr txBox="1"/>
          <p:nvPr/>
        </p:nvSpPr>
        <p:spPr>
          <a:xfrm>
            <a:off x="533970" y="5154915"/>
            <a:ext cx="572305" cy="22227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69" b="1" spc="10" dirty="0">
                <a:solidFill>
                  <a:srgbClr val="BE1E2D"/>
                </a:solidFill>
                <a:latin typeface="Arial"/>
                <a:cs typeface="Arial"/>
              </a:rPr>
              <a:t>В 2018</a:t>
            </a:r>
            <a:endParaRPr sz="1300">
              <a:latin typeface="Arial"/>
              <a:cs typeface="Arial"/>
            </a:endParaRPr>
          </a:p>
        </p:txBody>
      </p:sp>
      <p:sp>
        <p:nvSpPr>
          <p:cNvPr id="27" name="text 1"/>
          <p:cNvSpPr txBox="1"/>
          <p:nvPr/>
        </p:nvSpPr>
        <p:spPr>
          <a:xfrm>
            <a:off x="8587854" y="3330414"/>
            <a:ext cx="420896" cy="2509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60" b="1" spc="10" dirty="0">
                <a:solidFill>
                  <a:srgbClr val="5A6E7E"/>
                </a:solidFill>
                <a:latin typeface="Arial"/>
                <a:cs typeface="Arial"/>
              </a:rPr>
              <a:t>13,7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8" name="text 1"/>
          <p:cNvSpPr txBox="1"/>
          <p:nvPr/>
        </p:nvSpPr>
        <p:spPr>
          <a:xfrm>
            <a:off x="8587854" y="3573227"/>
            <a:ext cx="322567" cy="1733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019" b="1" spc="10" dirty="0">
                <a:solidFill>
                  <a:srgbClr val="5A6E7E"/>
                </a:solidFill>
                <a:latin typeface="Arial"/>
                <a:cs typeface="Arial"/>
              </a:rPr>
              <a:t>МЛН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text 1"/>
          <p:cNvSpPr txBox="1"/>
          <p:nvPr/>
        </p:nvSpPr>
        <p:spPr>
          <a:xfrm>
            <a:off x="9019654" y="3657600"/>
            <a:ext cx="420896" cy="2509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60" b="1" spc="10" dirty="0">
                <a:solidFill>
                  <a:srgbClr val="5A6E7E"/>
                </a:solidFill>
                <a:latin typeface="Arial"/>
                <a:cs typeface="Arial"/>
              </a:rPr>
              <a:t>12,0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0" name="text 1"/>
          <p:cNvSpPr txBox="1"/>
          <p:nvPr/>
        </p:nvSpPr>
        <p:spPr>
          <a:xfrm>
            <a:off x="9019654" y="3884377"/>
            <a:ext cx="322567" cy="1733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019" b="1" spc="10" dirty="0">
                <a:solidFill>
                  <a:srgbClr val="5A6E7E"/>
                </a:solidFill>
                <a:latin typeface="Arial"/>
                <a:cs typeface="Arial"/>
              </a:rPr>
              <a:t>МЛН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text 1"/>
          <p:cNvSpPr txBox="1"/>
          <p:nvPr/>
        </p:nvSpPr>
        <p:spPr>
          <a:xfrm>
            <a:off x="9464154" y="4038600"/>
            <a:ext cx="313283" cy="2509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50" b="1" spc="10" dirty="0">
                <a:solidFill>
                  <a:srgbClr val="5A6E7E"/>
                </a:solidFill>
                <a:latin typeface="Arial"/>
                <a:cs typeface="Arial"/>
              </a:rPr>
              <a:t>9,2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2" name="text 1"/>
          <p:cNvSpPr txBox="1"/>
          <p:nvPr/>
        </p:nvSpPr>
        <p:spPr>
          <a:xfrm>
            <a:off x="9464154" y="4328877"/>
            <a:ext cx="322567" cy="1733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019" b="1" spc="10" dirty="0">
                <a:solidFill>
                  <a:srgbClr val="5A6E7E"/>
                </a:solidFill>
                <a:latin typeface="Arial"/>
                <a:cs typeface="Arial"/>
              </a:rPr>
              <a:t>МЛН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33" name="text 1"/>
          <p:cNvSpPr txBox="1"/>
          <p:nvPr/>
        </p:nvSpPr>
        <p:spPr>
          <a:xfrm>
            <a:off x="9915004" y="4876800"/>
            <a:ext cx="313283" cy="2509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750" b="1" spc="10" dirty="0">
                <a:solidFill>
                  <a:srgbClr val="5A6E7E"/>
                </a:solidFill>
                <a:latin typeface="Arial"/>
                <a:cs typeface="Arial"/>
              </a:rPr>
              <a:t>4,7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34" name="text 1"/>
          <p:cNvSpPr txBox="1"/>
          <p:nvPr/>
        </p:nvSpPr>
        <p:spPr>
          <a:xfrm>
            <a:off x="9915004" y="5116277"/>
            <a:ext cx="322567" cy="17338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019" b="1" spc="10" dirty="0">
                <a:solidFill>
                  <a:srgbClr val="5A6E7E"/>
                </a:solidFill>
                <a:latin typeface="Arial"/>
                <a:cs typeface="Arial"/>
              </a:rPr>
              <a:t>МЛН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5" name="object 445"/>
          <p:cNvSpPr/>
          <p:nvPr/>
        </p:nvSpPr>
        <p:spPr>
          <a:xfrm>
            <a:off x="8121650" y="2873298"/>
            <a:ext cx="425450" cy="3213100"/>
          </a:xfrm>
          <a:custGeom>
            <a:avLst/>
            <a:gdLst/>
            <a:ahLst/>
            <a:cxnLst/>
            <a:rect l="l" t="t" r="r" b="b"/>
            <a:pathLst>
              <a:path w="425450" h="3213100">
                <a:moveTo>
                  <a:pt x="0" y="3213101"/>
                </a:moveTo>
                <a:lnTo>
                  <a:pt x="0" y="0"/>
                </a:lnTo>
                <a:lnTo>
                  <a:pt x="425450" y="0"/>
                </a:lnTo>
                <a:lnTo>
                  <a:pt x="425450" y="3213101"/>
                </a:lnTo>
                <a:lnTo>
                  <a:pt x="0" y="3213101"/>
                </a:lnTo>
                <a:close/>
              </a:path>
            </a:pathLst>
          </a:custGeom>
          <a:solidFill>
            <a:srgbClr val="87030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8567738" y="3768648"/>
            <a:ext cx="425450" cy="2317750"/>
          </a:xfrm>
          <a:custGeom>
            <a:avLst/>
            <a:gdLst/>
            <a:ahLst/>
            <a:cxnLst/>
            <a:rect l="l" t="t" r="r" b="b"/>
            <a:pathLst>
              <a:path w="425450" h="2317750">
                <a:moveTo>
                  <a:pt x="0" y="2317751"/>
                </a:moveTo>
                <a:lnTo>
                  <a:pt x="0" y="0"/>
                </a:lnTo>
                <a:lnTo>
                  <a:pt x="425450" y="0"/>
                </a:lnTo>
                <a:lnTo>
                  <a:pt x="425450" y="2317751"/>
                </a:lnTo>
                <a:lnTo>
                  <a:pt x="0" y="2317751"/>
                </a:lnTo>
                <a:close/>
              </a:path>
            </a:pathLst>
          </a:custGeom>
          <a:solidFill>
            <a:srgbClr val="9E070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9013825" y="4073448"/>
            <a:ext cx="425450" cy="2012950"/>
          </a:xfrm>
          <a:custGeom>
            <a:avLst/>
            <a:gdLst/>
            <a:ahLst/>
            <a:cxnLst/>
            <a:rect l="l" t="t" r="r" b="b"/>
            <a:pathLst>
              <a:path w="425450" h="2012950">
                <a:moveTo>
                  <a:pt x="0" y="2012951"/>
                </a:moveTo>
                <a:lnTo>
                  <a:pt x="0" y="0"/>
                </a:lnTo>
                <a:lnTo>
                  <a:pt x="425450" y="0"/>
                </a:lnTo>
                <a:lnTo>
                  <a:pt x="425450" y="2012951"/>
                </a:lnTo>
                <a:lnTo>
                  <a:pt x="0" y="2012951"/>
                </a:lnTo>
                <a:close/>
              </a:path>
            </a:pathLst>
          </a:custGeom>
          <a:solidFill>
            <a:srgbClr val="CC202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9459912" y="4511599"/>
            <a:ext cx="425450" cy="1574800"/>
          </a:xfrm>
          <a:custGeom>
            <a:avLst/>
            <a:gdLst/>
            <a:ahLst/>
            <a:cxnLst/>
            <a:rect l="l" t="t" r="r" b="b"/>
            <a:pathLst>
              <a:path w="425450" h="1574800">
                <a:moveTo>
                  <a:pt x="0" y="1574800"/>
                </a:moveTo>
                <a:lnTo>
                  <a:pt x="0" y="0"/>
                </a:lnTo>
                <a:lnTo>
                  <a:pt x="425450" y="0"/>
                </a:lnTo>
                <a:lnTo>
                  <a:pt x="425450" y="1574800"/>
                </a:lnTo>
                <a:lnTo>
                  <a:pt x="0" y="1574800"/>
                </a:lnTo>
                <a:close/>
              </a:path>
            </a:pathLst>
          </a:custGeom>
          <a:solidFill>
            <a:srgbClr val="EA3F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9906000" y="5298999"/>
            <a:ext cx="425450" cy="787400"/>
          </a:xfrm>
          <a:custGeom>
            <a:avLst/>
            <a:gdLst/>
            <a:ahLst/>
            <a:cxnLst/>
            <a:rect l="l" t="t" r="r" b="b"/>
            <a:pathLst>
              <a:path w="425450" h="787400">
                <a:moveTo>
                  <a:pt x="0" y="787400"/>
                </a:moveTo>
                <a:lnTo>
                  <a:pt x="0" y="0"/>
                </a:lnTo>
                <a:lnTo>
                  <a:pt x="425450" y="0"/>
                </a:lnTo>
                <a:lnTo>
                  <a:pt x="425450" y="787400"/>
                </a:lnTo>
                <a:lnTo>
                  <a:pt x="0" y="787400"/>
                </a:lnTo>
                <a:close/>
              </a:path>
            </a:pathLst>
          </a:custGeom>
          <a:solidFill>
            <a:srgbClr val="F469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text 1"/>
          <p:cNvSpPr txBox="1"/>
          <p:nvPr/>
        </p:nvSpPr>
        <p:spPr>
          <a:xfrm>
            <a:off x="9465815" y="2502748"/>
            <a:ext cx="221346" cy="20156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40" b="1" spc="10" dirty="0">
                <a:solidFill>
                  <a:srgbClr val="5A6E7E"/>
                </a:solidFill>
                <a:latin typeface="Arial"/>
                <a:cs typeface="Arial"/>
              </a:rPr>
              <a:t>1А</a:t>
            </a:r>
            <a:endParaRPr sz="1300">
              <a:latin typeface="Arial"/>
              <a:cs typeface="Arial"/>
            </a:endParaRPr>
          </a:p>
        </p:txBody>
      </p:sp>
      <p:sp>
        <p:nvSpPr>
          <p:cNvPr id="36" name="text 1"/>
          <p:cNvSpPr txBox="1"/>
          <p:nvPr/>
        </p:nvSpPr>
        <p:spPr>
          <a:xfrm>
            <a:off x="9979128" y="2502748"/>
            <a:ext cx="218095" cy="20156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310" b="1" spc="10" dirty="0">
                <a:solidFill>
                  <a:srgbClr val="5A6E7E"/>
                </a:solidFill>
                <a:latin typeface="Arial"/>
                <a:cs typeface="Arial"/>
              </a:rPr>
              <a:t>1Б</a:t>
            </a:r>
            <a:endParaRPr sz="1300">
              <a:latin typeface="Arial"/>
              <a:cs typeface="Arial"/>
            </a:endParaRPr>
          </a:p>
        </p:txBody>
      </p:sp>
      <p:sp>
        <p:nvSpPr>
          <p:cNvPr id="37" name="text 1"/>
          <p:cNvSpPr txBox="1"/>
          <p:nvPr/>
        </p:nvSpPr>
        <p:spPr>
          <a:xfrm>
            <a:off x="10492441" y="2521704"/>
            <a:ext cx="86516" cy="1789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5A6E7E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text 1"/>
          <p:cNvSpPr txBox="1"/>
          <p:nvPr/>
        </p:nvSpPr>
        <p:spPr>
          <a:xfrm>
            <a:off x="10991305" y="2521704"/>
            <a:ext cx="86516" cy="1789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5A6E7E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text 1"/>
          <p:cNvSpPr txBox="1"/>
          <p:nvPr/>
        </p:nvSpPr>
        <p:spPr>
          <a:xfrm>
            <a:off x="11519067" y="2521704"/>
            <a:ext cx="86516" cy="1789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19" b="1" spc="10" dirty="0">
                <a:solidFill>
                  <a:srgbClr val="5A6E7E"/>
                </a:solidFill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450" name="object 450"/>
          <p:cNvSpPr/>
          <p:nvPr/>
        </p:nvSpPr>
        <p:spPr>
          <a:xfrm>
            <a:off x="9258300" y="2570556"/>
            <a:ext cx="180746" cy="144601"/>
          </a:xfrm>
          <a:custGeom>
            <a:avLst/>
            <a:gdLst/>
            <a:ahLst/>
            <a:cxnLst/>
            <a:rect l="l" t="t" r="r" b="b"/>
            <a:pathLst>
              <a:path w="180746" h="144601">
                <a:moveTo>
                  <a:pt x="0" y="144602"/>
                </a:moveTo>
                <a:lnTo>
                  <a:pt x="0" y="0"/>
                </a:lnTo>
                <a:lnTo>
                  <a:pt x="180746" y="0"/>
                </a:lnTo>
                <a:lnTo>
                  <a:pt x="180746" y="144602"/>
                </a:lnTo>
                <a:lnTo>
                  <a:pt x="0" y="144602"/>
                </a:lnTo>
                <a:close/>
              </a:path>
            </a:pathLst>
          </a:custGeom>
          <a:solidFill>
            <a:srgbClr val="87030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9768028" y="2570556"/>
            <a:ext cx="180759" cy="144601"/>
          </a:xfrm>
          <a:custGeom>
            <a:avLst/>
            <a:gdLst/>
            <a:ahLst/>
            <a:cxnLst/>
            <a:rect l="l" t="t" r="r" b="b"/>
            <a:pathLst>
              <a:path w="180759" h="144601">
                <a:moveTo>
                  <a:pt x="0" y="144602"/>
                </a:moveTo>
                <a:lnTo>
                  <a:pt x="0" y="0"/>
                </a:lnTo>
                <a:lnTo>
                  <a:pt x="180759" y="0"/>
                </a:lnTo>
                <a:lnTo>
                  <a:pt x="180759" y="144602"/>
                </a:lnTo>
                <a:lnTo>
                  <a:pt x="0" y="144602"/>
                </a:lnTo>
                <a:close/>
              </a:path>
            </a:pathLst>
          </a:custGeom>
          <a:solidFill>
            <a:srgbClr val="9E070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10277755" y="2570556"/>
            <a:ext cx="180746" cy="144601"/>
          </a:xfrm>
          <a:custGeom>
            <a:avLst/>
            <a:gdLst/>
            <a:ahLst/>
            <a:cxnLst/>
            <a:rect l="l" t="t" r="r" b="b"/>
            <a:pathLst>
              <a:path w="180746" h="144601">
                <a:moveTo>
                  <a:pt x="0" y="144602"/>
                </a:moveTo>
                <a:lnTo>
                  <a:pt x="0" y="0"/>
                </a:lnTo>
                <a:lnTo>
                  <a:pt x="180746" y="0"/>
                </a:lnTo>
                <a:lnTo>
                  <a:pt x="180746" y="144602"/>
                </a:lnTo>
                <a:lnTo>
                  <a:pt x="0" y="144602"/>
                </a:lnTo>
                <a:close/>
              </a:path>
            </a:pathLst>
          </a:custGeom>
          <a:solidFill>
            <a:srgbClr val="CC202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10787482" y="2570556"/>
            <a:ext cx="180759" cy="144601"/>
          </a:xfrm>
          <a:custGeom>
            <a:avLst/>
            <a:gdLst/>
            <a:ahLst/>
            <a:cxnLst/>
            <a:rect l="l" t="t" r="r" b="b"/>
            <a:pathLst>
              <a:path w="180759" h="144601">
                <a:moveTo>
                  <a:pt x="0" y="144602"/>
                </a:moveTo>
                <a:lnTo>
                  <a:pt x="0" y="0"/>
                </a:lnTo>
                <a:lnTo>
                  <a:pt x="180759" y="0"/>
                </a:lnTo>
                <a:lnTo>
                  <a:pt x="180759" y="144602"/>
                </a:lnTo>
                <a:lnTo>
                  <a:pt x="0" y="144602"/>
                </a:lnTo>
                <a:close/>
              </a:path>
            </a:pathLst>
          </a:custGeom>
          <a:solidFill>
            <a:srgbClr val="EA3F3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11297209" y="2570556"/>
            <a:ext cx="180746" cy="144601"/>
          </a:xfrm>
          <a:custGeom>
            <a:avLst/>
            <a:gdLst/>
            <a:ahLst/>
            <a:cxnLst/>
            <a:rect l="l" t="t" r="r" b="b"/>
            <a:pathLst>
              <a:path w="180746" h="144601">
                <a:moveTo>
                  <a:pt x="0" y="144602"/>
                </a:moveTo>
                <a:lnTo>
                  <a:pt x="0" y="0"/>
                </a:lnTo>
                <a:lnTo>
                  <a:pt x="180746" y="0"/>
                </a:lnTo>
                <a:lnTo>
                  <a:pt x="180746" y="144602"/>
                </a:lnTo>
                <a:lnTo>
                  <a:pt x="0" y="144602"/>
                </a:lnTo>
                <a:close/>
              </a:path>
            </a:pathLst>
          </a:custGeom>
          <a:solidFill>
            <a:srgbClr val="F4696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60" name="Зображення" descr="Зображення">
            <a:extLst>
              <a:ext uri="{FF2B5EF4-FFF2-40B4-BE49-F238E27FC236}">
                <a16:creationId xmlns:a16="http://schemas.microsoft.com/office/drawing/2014/main" id="{95C7B497-B91C-4D2A-BBBF-0660B6D01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39" y="6178404"/>
            <a:ext cx="1695332" cy="48475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" y="0"/>
            <a:ext cx="12193194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81794" y="1151556"/>
            <a:ext cx="11805091" cy="36163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350" b="1" spc="10" dirty="0">
                <a:solidFill>
                  <a:srgbClr val="BE1E2D"/>
                </a:solidFill>
                <a:latin typeface="Arial"/>
                <a:cs typeface="Arial"/>
              </a:rPr>
              <a:t>ПРОСТІ ГРАФІКИ </a:t>
            </a:r>
            <a:r>
              <a:rPr sz="2350" spc="10" dirty="0">
                <a:solidFill>
                  <a:srgbClr val="BE1E2D"/>
                </a:solidFill>
                <a:latin typeface="Arial"/>
                <a:cs typeface="Arial"/>
              </a:rPr>
              <a:t>   </a:t>
            </a:r>
            <a:r>
              <a:rPr sz="2350" b="1" spc="10" dirty="0">
                <a:solidFill>
                  <a:srgbClr val="BE1E2D"/>
                </a:solidFill>
                <a:latin typeface="Arial"/>
                <a:cs typeface="Arial"/>
              </a:rPr>
              <a:t>  ДЕТАЛІЗАЦІЯ ДО ТЕНДЕРУ </a:t>
            </a:r>
            <a:r>
              <a:rPr sz="2350" spc="10" dirty="0">
                <a:solidFill>
                  <a:srgbClr val="BE1E2D"/>
                </a:solidFill>
                <a:latin typeface="Arial"/>
                <a:cs typeface="Arial"/>
              </a:rPr>
              <a:t>    </a:t>
            </a:r>
            <a:r>
              <a:rPr sz="2350" b="1" spc="10" dirty="0">
                <a:solidFill>
                  <a:srgbClr val="BE1E2D"/>
                </a:solidFill>
                <a:latin typeface="Arial"/>
                <a:cs typeface="Arial"/>
              </a:rPr>
              <a:t>ПЕРЕХІД НА ПОРТАЛ СOST</a:t>
            </a:r>
            <a:endParaRPr sz="2300" dirty="0">
              <a:latin typeface="Arial"/>
              <a:cs typeface="Arial"/>
            </a:endParaRPr>
          </a:p>
        </p:txBody>
      </p:sp>
      <p:sp>
        <p:nvSpPr>
          <p:cNvPr id="456" name="object 456"/>
          <p:cNvSpPr/>
          <p:nvPr/>
        </p:nvSpPr>
        <p:spPr>
          <a:xfrm>
            <a:off x="3047054" y="1250292"/>
            <a:ext cx="222973" cy="188124"/>
          </a:xfrm>
          <a:custGeom>
            <a:avLst/>
            <a:gdLst/>
            <a:ahLst/>
            <a:cxnLst/>
            <a:rect l="l" t="t" r="r" b="b"/>
            <a:pathLst>
              <a:path w="222973" h="188124">
                <a:moveTo>
                  <a:pt x="0" y="0"/>
                </a:moveTo>
                <a:lnTo>
                  <a:pt x="39954" y="94056"/>
                </a:lnTo>
                <a:lnTo>
                  <a:pt x="0" y="188125"/>
                </a:lnTo>
                <a:lnTo>
                  <a:pt x="222974" y="94056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7537227" y="1250292"/>
            <a:ext cx="222974" cy="188124"/>
          </a:xfrm>
          <a:custGeom>
            <a:avLst/>
            <a:gdLst/>
            <a:ahLst/>
            <a:cxnLst/>
            <a:rect l="l" t="t" r="r" b="b"/>
            <a:pathLst>
              <a:path w="222974" h="188124">
                <a:moveTo>
                  <a:pt x="0" y="0"/>
                </a:moveTo>
                <a:lnTo>
                  <a:pt x="39954" y="94056"/>
                </a:lnTo>
                <a:lnTo>
                  <a:pt x="0" y="188125"/>
                </a:lnTo>
                <a:lnTo>
                  <a:pt x="222974" y="94056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text 1"/>
          <p:cNvSpPr txBox="1"/>
          <p:nvPr/>
        </p:nvSpPr>
        <p:spPr>
          <a:xfrm>
            <a:off x="514461" y="269040"/>
            <a:ext cx="7522253" cy="52247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2620" b="1" spc="10" dirty="0">
                <a:solidFill>
                  <a:srgbClr val="5D7B80"/>
                </a:solidFill>
                <a:latin typeface="Arial"/>
                <a:cs typeface="Arial"/>
              </a:rPr>
              <a:t>МОЖЛИВОСТІ АНАЛІЗУ: </a:t>
            </a:r>
            <a:r>
              <a:rPr sz="2620" spc="10" dirty="0">
                <a:solidFill>
                  <a:srgbClr val="5D7B80"/>
                </a:solidFill>
                <a:latin typeface="Arial"/>
                <a:cs typeface="Arial"/>
              </a:rPr>
              <a:t>МОДУЛЬ АНАЛІТИКИ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461" name="object 461"/>
          <p:cNvSpPr/>
          <p:nvPr/>
        </p:nvSpPr>
        <p:spPr>
          <a:xfrm>
            <a:off x="503388" y="852735"/>
            <a:ext cx="10959553" cy="25400"/>
          </a:xfrm>
          <a:custGeom>
            <a:avLst/>
            <a:gdLst/>
            <a:ahLst/>
            <a:cxnLst/>
            <a:rect l="l" t="t" r="r" b="b"/>
            <a:pathLst>
              <a:path w="10959553" h="25400">
                <a:moveTo>
                  <a:pt x="12700" y="12700"/>
                </a:moveTo>
                <a:lnTo>
                  <a:pt x="10946854" y="12700"/>
                </a:lnTo>
              </a:path>
            </a:pathLst>
          </a:custGeom>
          <a:ln w="25400">
            <a:solidFill>
              <a:srgbClr val="C0232A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578002" y="4867783"/>
            <a:ext cx="781227" cy="152667"/>
          </a:xfrm>
          <a:custGeom>
            <a:avLst/>
            <a:gdLst/>
            <a:ahLst/>
            <a:cxnLst/>
            <a:rect l="l" t="t" r="r" b="b"/>
            <a:pathLst>
              <a:path w="781227" h="152667">
                <a:moveTo>
                  <a:pt x="0" y="152667"/>
                </a:moveTo>
                <a:lnTo>
                  <a:pt x="0" y="0"/>
                </a:lnTo>
                <a:lnTo>
                  <a:pt x="781228" y="0"/>
                </a:lnTo>
                <a:lnTo>
                  <a:pt x="781228" y="152667"/>
                </a:lnTo>
                <a:lnTo>
                  <a:pt x="0" y="152667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1574736" y="3449015"/>
            <a:ext cx="781227" cy="1571435"/>
          </a:xfrm>
          <a:custGeom>
            <a:avLst/>
            <a:gdLst/>
            <a:ahLst/>
            <a:cxnLst/>
            <a:rect l="l" t="t" r="r" b="b"/>
            <a:pathLst>
              <a:path w="781227" h="1571435">
                <a:moveTo>
                  <a:pt x="0" y="1571435"/>
                </a:moveTo>
                <a:lnTo>
                  <a:pt x="0" y="0"/>
                </a:lnTo>
                <a:lnTo>
                  <a:pt x="781228" y="0"/>
                </a:lnTo>
                <a:lnTo>
                  <a:pt x="781228" y="1571435"/>
                </a:lnTo>
                <a:lnTo>
                  <a:pt x="0" y="1571435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2571470" y="2066150"/>
            <a:ext cx="781228" cy="2954299"/>
          </a:xfrm>
          <a:custGeom>
            <a:avLst/>
            <a:gdLst/>
            <a:ahLst/>
            <a:cxnLst/>
            <a:rect l="l" t="t" r="r" b="b"/>
            <a:pathLst>
              <a:path w="781228" h="2954299">
                <a:moveTo>
                  <a:pt x="0" y="2954300"/>
                </a:moveTo>
                <a:lnTo>
                  <a:pt x="0" y="0"/>
                </a:lnTo>
                <a:lnTo>
                  <a:pt x="781228" y="0"/>
                </a:lnTo>
                <a:lnTo>
                  <a:pt x="781228" y="2954300"/>
                </a:lnTo>
                <a:lnTo>
                  <a:pt x="0" y="2954300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3568217" y="2991053"/>
            <a:ext cx="781228" cy="2029397"/>
          </a:xfrm>
          <a:custGeom>
            <a:avLst/>
            <a:gdLst/>
            <a:ahLst/>
            <a:cxnLst/>
            <a:rect l="l" t="t" r="r" b="b"/>
            <a:pathLst>
              <a:path w="781228" h="2029397">
                <a:moveTo>
                  <a:pt x="0" y="2029397"/>
                </a:moveTo>
                <a:lnTo>
                  <a:pt x="0" y="0"/>
                </a:lnTo>
                <a:lnTo>
                  <a:pt x="781228" y="0"/>
                </a:lnTo>
                <a:lnTo>
                  <a:pt x="781228" y="2029397"/>
                </a:lnTo>
                <a:lnTo>
                  <a:pt x="0" y="2029397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564951" y="2524099"/>
            <a:ext cx="781228" cy="2496350"/>
          </a:xfrm>
          <a:custGeom>
            <a:avLst/>
            <a:gdLst/>
            <a:ahLst/>
            <a:cxnLst/>
            <a:rect l="l" t="t" r="r" b="b"/>
            <a:pathLst>
              <a:path w="781228" h="2496350">
                <a:moveTo>
                  <a:pt x="0" y="2496351"/>
                </a:moveTo>
                <a:lnTo>
                  <a:pt x="0" y="0"/>
                </a:lnTo>
                <a:lnTo>
                  <a:pt x="781228" y="0"/>
                </a:lnTo>
                <a:lnTo>
                  <a:pt x="781228" y="2496351"/>
                </a:lnTo>
                <a:lnTo>
                  <a:pt x="0" y="2496351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5561698" y="2910230"/>
            <a:ext cx="781240" cy="2110219"/>
          </a:xfrm>
          <a:custGeom>
            <a:avLst/>
            <a:gdLst/>
            <a:ahLst/>
            <a:cxnLst/>
            <a:rect l="l" t="t" r="r" b="b"/>
            <a:pathLst>
              <a:path w="781240" h="2110219">
                <a:moveTo>
                  <a:pt x="0" y="2110220"/>
                </a:moveTo>
                <a:lnTo>
                  <a:pt x="0" y="0"/>
                </a:lnTo>
                <a:lnTo>
                  <a:pt x="781241" y="0"/>
                </a:lnTo>
                <a:lnTo>
                  <a:pt x="781241" y="2110220"/>
                </a:lnTo>
                <a:lnTo>
                  <a:pt x="0" y="2110220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6558432" y="2595943"/>
            <a:ext cx="781241" cy="2424506"/>
          </a:xfrm>
          <a:custGeom>
            <a:avLst/>
            <a:gdLst/>
            <a:ahLst/>
            <a:cxnLst/>
            <a:rect l="l" t="t" r="r" b="b"/>
            <a:pathLst>
              <a:path w="781241" h="2424506">
                <a:moveTo>
                  <a:pt x="0" y="2424507"/>
                </a:moveTo>
                <a:lnTo>
                  <a:pt x="0" y="0"/>
                </a:lnTo>
                <a:lnTo>
                  <a:pt x="781241" y="0"/>
                </a:lnTo>
                <a:lnTo>
                  <a:pt x="781241" y="2424507"/>
                </a:lnTo>
                <a:lnTo>
                  <a:pt x="0" y="2424507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7555166" y="3341255"/>
            <a:ext cx="781240" cy="1679194"/>
          </a:xfrm>
          <a:custGeom>
            <a:avLst/>
            <a:gdLst/>
            <a:ahLst/>
            <a:cxnLst/>
            <a:rect l="l" t="t" r="r" b="b"/>
            <a:pathLst>
              <a:path w="781240" h="1679194">
                <a:moveTo>
                  <a:pt x="0" y="1679195"/>
                </a:moveTo>
                <a:lnTo>
                  <a:pt x="0" y="0"/>
                </a:lnTo>
                <a:lnTo>
                  <a:pt x="781240" y="0"/>
                </a:lnTo>
                <a:lnTo>
                  <a:pt x="781240" y="1679195"/>
                </a:lnTo>
                <a:lnTo>
                  <a:pt x="0" y="1679195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8551913" y="3538804"/>
            <a:ext cx="781241" cy="1481645"/>
          </a:xfrm>
          <a:custGeom>
            <a:avLst/>
            <a:gdLst/>
            <a:ahLst/>
            <a:cxnLst/>
            <a:rect l="l" t="t" r="r" b="b"/>
            <a:pathLst>
              <a:path w="781241" h="1481645">
                <a:moveTo>
                  <a:pt x="0" y="1481646"/>
                </a:moveTo>
                <a:lnTo>
                  <a:pt x="0" y="0"/>
                </a:lnTo>
                <a:lnTo>
                  <a:pt x="781241" y="0"/>
                </a:lnTo>
                <a:lnTo>
                  <a:pt x="781241" y="1481646"/>
                </a:lnTo>
                <a:lnTo>
                  <a:pt x="0" y="1481646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9548647" y="4311066"/>
            <a:ext cx="781241" cy="709384"/>
          </a:xfrm>
          <a:custGeom>
            <a:avLst/>
            <a:gdLst/>
            <a:ahLst/>
            <a:cxnLst/>
            <a:rect l="l" t="t" r="r" b="b"/>
            <a:pathLst>
              <a:path w="781241" h="709384">
                <a:moveTo>
                  <a:pt x="0" y="709384"/>
                </a:moveTo>
                <a:lnTo>
                  <a:pt x="0" y="0"/>
                </a:lnTo>
                <a:lnTo>
                  <a:pt x="781241" y="0"/>
                </a:lnTo>
                <a:lnTo>
                  <a:pt x="781241" y="709384"/>
                </a:lnTo>
                <a:lnTo>
                  <a:pt x="0" y="709384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10545394" y="4050652"/>
            <a:ext cx="781241" cy="969797"/>
          </a:xfrm>
          <a:custGeom>
            <a:avLst/>
            <a:gdLst/>
            <a:ahLst/>
            <a:cxnLst/>
            <a:rect l="l" t="t" r="r" b="b"/>
            <a:pathLst>
              <a:path w="781241" h="969797">
                <a:moveTo>
                  <a:pt x="0" y="969798"/>
                </a:moveTo>
                <a:lnTo>
                  <a:pt x="0" y="0"/>
                </a:lnTo>
                <a:lnTo>
                  <a:pt x="781241" y="0"/>
                </a:lnTo>
                <a:lnTo>
                  <a:pt x="781241" y="969798"/>
                </a:lnTo>
                <a:lnTo>
                  <a:pt x="0" y="969798"/>
                </a:lnTo>
                <a:close/>
              </a:path>
            </a:pathLst>
          </a:custGeom>
          <a:solidFill>
            <a:srgbClr val="7298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959634" y="2052687"/>
            <a:ext cx="10012299" cy="2963278"/>
          </a:xfrm>
          <a:custGeom>
            <a:avLst/>
            <a:gdLst/>
            <a:ahLst/>
            <a:cxnLst/>
            <a:rect l="l" t="t" r="r" b="b"/>
            <a:pathLst>
              <a:path w="10012299" h="2963278">
                <a:moveTo>
                  <a:pt x="13469" y="2949810"/>
                </a:moveTo>
                <a:lnTo>
                  <a:pt x="1019182" y="2689396"/>
                </a:lnTo>
                <a:lnTo>
                  <a:pt x="1997971" y="2285321"/>
                </a:lnTo>
                <a:lnTo>
                  <a:pt x="3012663" y="13468"/>
                </a:lnTo>
                <a:lnTo>
                  <a:pt x="4027368" y="579177"/>
                </a:lnTo>
                <a:lnTo>
                  <a:pt x="5015123" y="2231434"/>
                </a:lnTo>
                <a:lnTo>
                  <a:pt x="6020836" y="1692662"/>
                </a:lnTo>
                <a:lnTo>
                  <a:pt x="6990646" y="2330215"/>
                </a:lnTo>
                <a:lnTo>
                  <a:pt x="7987393" y="2204485"/>
                </a:lnTo>
                <a:lnTo>
                  <a:pt x="8993119" y="2509806"/>
                </a:lnTo>
                <a:lnTo>
                  <a:pt x="9998832" y="2366131"/>
                </a:lnTo>
              </a:path>
            </a:pathLst>
          </a:custGeom>
          <a:ln w="26936">
            <a:solidFill>
              <a:srgbClr val="BE1E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328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53" y="4970495"/>
            <a:ext cx="60617" cy="60629"/>
          </a:xfrm>
          <a:prstGeom prst="rect">
            <a:avLst/>
          </a:prstGeom>
        </p:spPr>
      </p:pic>
      <p:pic>
        <p:nvPicPr>
          <p:cNvPr id="329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870" y="4968813"/>
            <a:ext cx="63982" cy="63995"/>
          </a:xfrm>
          <a:prstGeom prst="rect">
            <a:avLst/>
          </a:prstGeom>
        </p:spPr>
      </p:pic>
      <p:pic>
        <p:nvPicPr>
          <p:cNvPr id="330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135" y="4711212"/>
            <a:ext cx="60604" cy="60617"/>
          </a:xfrm>
          <a:prstGeom prst="rect">
            <a:avLst/>
          </a:prstGeom>
        </p:spPr>
      </p:pic>
      <p:pic>
        <p:nvPicPr>
          <p:cNvPr id="331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452" y="4709529"/>
            <a:ext cx="63969" cy="63982"/>
          </a:xfrm>
          <a:prstGeom prst="rect">
            <a:avLst/>
          </a:prstGeom>
        </p:spPr>
      </p:pic>
      <p:pic>
        <p:nvPicPr>
          <p:cNvPr id="332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622" y="4297023"/>
            <a:ext cx="60604" cy="60617"/>
          </a:xfrm>
          <a:prstGeom prst="rect">
            <a:avLst/>
          </a:prstGeom>
        </p:spPr>
      </p:pic>
      <p:pic>
        <p:nvPicPr>
          <p:cNvPr id="333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940" y="4295341"/>
            <a:ext cx="63969" cy="63982"/>
          </a:xfrm>
          <a:prstGeom prst="rect">
            <a:avLst/>
          </a:prstGeom>
        </p:spPr>
      </p:pic>
      <p:pic>
        <p:nvPicPr>
          <p:cNvPr id="334" name="Image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565" y="2027419"/>
            <a:ext cx="60604" cy="60616"/>
          </a:xfrm>
          <a:prstGeom prst="rect">
            <a:avLst/>
          </a:prstGeom>
        </p:spPr>
      </p:pic>
      <p:pic>
        <p:nvPicPr>
          <p:cNvPr id="335" name="Image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882" y="2025736"/>
            <a:ext cx="63970" cy="63982"/>
          </a:xfrm>
          <a:prstGeom prst="rect">
            <a:avLst/>
          </a:prstGeom>
        </p:spPr>
      </p:pic>
      <p:pic>
        <p:nvPicPr>
          <p:cNvPr id="336" name="Image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147" y="2593139"/>
            <a:ext cx="60604" cy="60616"/>
          </a:xfrm>
          <a:prstGeom prst="rect">
            <a:avLst/>
          </a:prstGeom>
        </p:spPr>
      </p:pic>
      <p:pic>
        <p:nvPicPr>
          <p:cNvPr id="337" name="Image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464" y="2591456"/>
            <a:ext cx="63970" cy="63982"/>
          </a:xfrm>
          <a:prstGeom prst="rect">
            <a:avLst/>
          </a:prstGeom>
        </p:spPr>
      </p:pic>
      <p:pic>
        <p:nvPicPr>
          <p:cNvPr id="338" name="Image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778" y="4246522"/>
            <a:ext cx="60604" cy="60617"/>
          </a:xfrm>
          <a:prstGeom prst="rect">
            <a:avLst/>
          </a:prstGeom>
        </p:spPr>
      </p:pic>
      <p:pic>
        <p:nvPicPr>
          <p:cNvPr id="339" name="Image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95" y="4244839"/>
            <a:ext cx="63970" cy="63983"/>
          </a:xfrm>
          <a:prstGeom prst="rect">
            <a:avLst/>
          </a:prstGeom>
        </p:spPr>
      </p:pic>
      <p:pic>
        <p:nvPicPr>
          <p:cNvPr id="340" name="Image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517" y="3724581"/>
            <a:ext cx="60604" cy="60617"/>
          </a:xfrm>
          <a:prstGeom prst="rect">
            <a:avLst/>
          </a:prstGeom>
        </p:spPr>
      </p:pic>
      <p:pic>
        <p:nvPicPr>
          <p:cNvPr id="341" name="Image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834" y="3722898"/>
            <a:ext cx="63970" cy="63982"/>
          </a:xfrm>
          <a:prstGeom prst="rect">
            <a:avLst/>
          </a:prstGeom>
        </p:spPr>
      </p:pic>
      <p:pic>
        <p:nvPicPr>
          <p:cNvPr id="342" name="Image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2895" y="4357634"/>
            <a:ext cx="60604" cy="60630"/>
          </a:xfrm>
          <a:prstGeom prst="rect">
            <a:avLst/>
          </a:prstGeom>
        </p:spPr>
      </p:pic>
      <p:pic>
        <p:nvPicPr>
          <p:cNvPr id="343" name="Image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213" y="4355951"/>
            <a:ext cx="63969" cy="63996"/>
          </a:xfrm>
          <a:prstGeom prst="rect">
            <a:avLst/>
          </a:prstGeom>
        </p:spPr>
      </p:pic>
      <p:pic>
        <p:nvPicPr>
          <p:cNvPr id="344" name="Image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635" y="4226317"/>
            <a:ext cx="60604" cy="60617"/>
          </a:xfrm>
          <a:prstGeom prst="rect">
            <a:avLst/>
          </a:prstGeom>
        </p:spPr>
      </p:pic>
      <p:pic>
        <p:nvPicPr>
          <p:cNvPr id="345" name="Image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952" y="4224635"/>
            <a:ext cx="63970" cy="63982"/>
          </a:xfrm>
          <a:prstGeom prst="rect">
            <a:avLst/>
          </a:prstGeom>
        </p:spPr>
      </p:pic>
      <p:pic>
        <p:nvPicPr>
          <p:cNvPr id="346" name="Image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69" y="4529369"/>
            <a:ext cx="60604" cy="60629"/>
          </a:xfrm>
          <a:prstGeom prst="rect">
            <a:avLst/>
          </a:prstGeom>
        </p:spPr>
      </p:pic>
      <p:pic>
        <p:nvPicPr>
          <p:cNvPr id="347" name="Image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786" y="4527686"/>
            <a:ext cx="63970" cy="63995"/>
          </a:xfrm>
          <a:prstGeom prst="rect">
            <a:avLst/>
          </a:prstGeom>
        </p:spPr>
      </p:pic>
      <p:pic>
        <p:nvPicPr>
          <p:cNvPr id="348" name="Image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113" y="4391318"/>
            <a:ext cx="60604" cy="60617"/>
          </a:xfrm>
          <a:prstGeom prst="rect">
            <a:avLst/>
          </a:prstGeom>
        </p:spPr>
      </p:pic>
      <p:pic>
        <p:nvPicPr>
          <p:cNvPr id="349" name="Image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430" y="4389636"/>
            <a:ext cx="63970" cy="63982"/>
          </a:xfrm>
          <a:prstGeom prst="rect">
            <a:avLst/>
          </a:prstGeom>
        </p:spPr>
      </p:pic>
      <p:sp>
        <p:nvSpPr>
          <p:cNvPr id="8" name="text 1"/>
          <p:cNvSpPr txBox="1"/>
          <p:nvPr/>
        </p:nvSpPr>
        <p:spPr>
          <a:xfrm>
            <a:off x="674538" y="5126067"/>
            <a:ext cx="580425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29" spc="10" dirty="0">
                <a:solidFill>
                  <a:srgbClr val="5A6E7E"/>
                </a:solidFill>
                <a:latin typeface="Arial"/>
                <a:cs typeface="Arial"/>
              </a:rPr>
              <a:t>ЛЮТИЙ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text 1"/>
          <p:cNvSpPr txBox="1"/>
          <p:nvPr/>
        </p:nvSpPr>
        <p:spPr>
          <a:xfrm>
            <a:off x="992038" y="5560530"/>
            <a:ext cx="1291183" cy="22350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069" spc="10" dirty="0">
                <a:solidFill>
                  <a:srgbClr val="5A6E7E"/>
                </a:solidFill>
                <a:latin typeface="Arial"/>
                <a:cs typeface="Arial"/>
              </a:rPr>
              <a:t>СУМА ДОГОВОРІВ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0" name="text 1"/>
          <p:cNvSpPr txBox="1"/>
          <p:nvPr/>
        </p:nvSpPr>
        <p:spPr>
          <a:xfrm>
            <a:off x="4103538" y="5560530"/>
            <a:ext cx="1628541" cy="22350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099" spc="10" dirty="0">
                <a:solidFill>
                  <a:srgbClr val="5A6E7E"/>
                </a:solidFill>
                <a:latin typeface="Arial"/>
                <a:cs typeface="Arial"/>
              </a:rPr>
              <a:t>КІЛЬКІСТЬ ДОГОВОРІВ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" name="text 1"/>
          <p:cNvSpPr txBox="1"/>
          <p:nvPr/>
        </p:nvSpPr>
        <p:spPr>
          <a:xfrm>
            <a:off x="1573758" y="5126067"/>
            <a:ext cx="783705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39" spc="10" dirty="0">
                <a:solidFill>
                  <a:srgbClr val="5A6E7E"/>
                </a:solidFill>
                <a:latin typeface="Arial"/>
                <a:cs typeface="Arial"/>
              </a:rPr>
              <a:t>БЕРЕЗЕНЬ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text 1"/>
          <p:cNvSpPr txBox="1"/>
          <p:nvPr/>
        </p:nvSpPr>
        <p:spPr>
          <a:xfrm>
            <a:off x="2642962" y="5126067"/>
            <a:ext cx="647443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69" spc="10" dirty="0">
                <a:solidFill>
                  <a:srgbClr val="5A6E7E"/>
                </a:solidFill>
                <a:latin typeface="Arial"/>
                <a:cs typeface="Arial"/>
              </a:rPr>
              <a:t>КВІТЕНЬ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text 1"/>
          <p:cNvSpPr txBox="1"/>
          <p:nvPr/>
        </p:nvSpPr>
        <p:spPr>
          <a:xfrm>
            <a:off x="3622783" y="5126067"/>
            <a:ext cx="689721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39" spc="10" dirty="0">
                <a:solidFill>
                  <a:srgbClr val="5A6E7E"/>
                </a:solidFill>
                <a:latin typeface="Arial"/>
                <a:cs typeface="Arial"/>
              </a:rPr>
              <a:t>ТРАВЕНЬ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text 1"/>
          <p:cNvSpPr txBox="1"/>
          <p:nvPr/>
        </p:nvSpPr>
        <p:spPr>
          <a:xfrm>
            <a:off x="4614861" y="5126067"/>
            <a:ext cx="707523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39" spc="10" dirty="0">
                <a:solidFill>
                  <a:srgbClr val="5A6E7E"/>
                </a:solidFill>
                <a:latin typeface="Arial"/>
                <a:cs typeface="Arial"/>
              </a:rPr>
              <a:t>ЧЕРВЕНЬ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5" name="text 1"/>
          <p:cNvSpPr txBox="1"/>
          <p:nvPr/>
        </p:nvSpPr>
        <p:spPr>
          <a:xfrm>
            <a:off x="5645220" y="5126067"/>
            <a:ext cx="648876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99" spc="10" dirty="0">
                <a:solidFill>
                  <a:srgbClr val="5A6E7E"/>
                </a:solidFill>
                <a:latin typeface="Arial"/>
                <a:cs typeface="Arial"/>
              </a:rPr>
              <a:t>ЛИПЕНЬ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text 1"/>
          <p:cNvSpPr txBox="1"/>
          <p:nvPr/>
        </p:nvSpPr>
        <p:spPr>
          <a:xfrm>
            <a:off x="6614481" y="5126067"/>
            <a:ext cx="712237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39" spc="10" dirty="0">
                <a:solidFill>
                  <a:srgbClr val="5A6E7E"/>
                </a:solidFill>
                <a:latin typeface="Arial"/>
                <a:cs typeface="Arial"/>
              </a:rPr>
              <a:t>СЕРПЕНЬ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text 1"/>
          <p:cNvSpPr txBox="1"/>
          <p:nvPr/>
        </p:nvSpPr>
        <p:spPr>
          <a:xfrm>
            <a:off x="7577519" y="5126067"/>
            <a:ext cx="787854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39" spc="10" dirty="0">
                <a:solidFill>
                  <a:srgbClr val="5A6E7E"/>
                </a:solidFill>
                <a:latin typeface="Arial"/>
                <a:cs typeface="Arial"/>
              </a:rPr>
              <a:t>ВЕРЕСЕНЬ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text 1"/>
          <p:cNvSpPr txBox="1"/>
          <p:nvPr/>
        </p:nvSpPr>
        <p:spPr>
          <a:xfrm>
            <a:off x="8601088" y="5126067"/>
            <a:ext cx="742861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39" spc="10" dirty="0">
                <a:solidFill>
                  <a:srgbClr val="5A6E7E"/>
                </a:solidFill>
                <a:latin typeface="Arial"/>
                <a:cs typeface="Arial"/>
              </a:rPr>
              <a:t>ЖОВТЕНЬ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text 1"/>
          <p:cNvSpPr txBox="1"/>
          <p:nvPr/>
        </p:nvSpPr>
        <p:spPr>
          <a:xfrm>
            <a:off x="9548286" y="5126067"/>
            <a:ext cx="850630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29" spc="10" dirty="0">
                <a:solidFill>
                  <a:srgbClr val="5A6E7E"/>
                </a:solidFill>
                <a:latin typeface="Arial"/>
                <a:cs typeface="Arial"/>
              </a:rPr>
              <a:t>ЛИСТОПАД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text 1"/>
          <p:cNvSpPr txBox="1"/>
          <p:nvPr/>
        </p:nvSpPr>
        <p:spPr>
          <a:xfrm>
            <a:off x="10621828" y="5126067"/>
            <a:ext cx="705524" cy="23704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29" spc="10" dirty="0">
                <a:solidFill>
                  <a:srgbClr val="5A6E7E"/>
                </a:solidFill>
                <a:latin typeface="Arial"/>
                <a:cs typeface="Arial"/>
              </a:rPr>
              <a:t>ГРУДЕНЬ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50" name="Image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33" y="5022697"/>
            <a:ext cx="10869854" cy="13474"/>
          </a:xfrm>
          <a:prstGeom prst="rect">
            <a:avLst/>
          </a:prstGeom>
        </p:spPr>
      </p:pic>
      <p:pic>
        <p:nvPicPr>
          <p:cNvPr id="351" name="Image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06" y="5516905"/>
            <a:ext cx="292100" cy="292100"/>
          </a:xfrm>
          <a:prstGeom prst="rect">
            <a:avLst/>
          </a:prstGeom>
        </p:spPr>
      </p:pic>
      <p:pic>
        <p:nvPicPr>
          <p:cNvPr id="352" name="Image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906" y="5516905"/>
            <a:ext cx="292100" cy="292100"/>
          </a:xfrm>
          <a:prstGeom prst="rect">
            <a:avLst/>
          </a:prstGeom>
        </p:spPr>
      </p:pic>
      <p:sp>
        <p:nvSpPr>
          <p:cNvPr id="21" name="text 1"/>
          <p:cNvSpPr txBox="1"/>
          <p:nvPr/>
        </p:nvSpPr>
        <p:spPr>
          <a:xfrm>
            <a:off x="616731" y="4548209"/>
            <a:ext cx="749035" cy="2661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0,2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2" name="text 1"/>
          <p:cNvSpPr txBox="1"/>
          <p:nvPr/>
        </p:nvSpPr>
        <p:spPr>
          <a:xfrm>
            <a:off x="1593267" y="3086780"/>
            <a:ext cx="749035" cy="26619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2,6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3" name="text 1"/>
          <p:cNvSpPr txBox="1"/>
          <p:nvPr/>
        </p:nvSpPr>
        <p:spPr>
          <a:xfrm>
            <a:off x="2596752" y="1733101"/>
            <a:ext cx="749036" cy="2661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4,9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4" name="text 1"/>
          <p:cNvSpPr txBox="1"/>
          <p:nvPr/>
        </p:nvSpPr>
        <p:spPr>
          <a:xfrm>
            <a:off x="3620429" y="2669230"/>
            <a:ext cx="749035" cy="2661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3,3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5" name="text 1"/>
          <p:cNvSpPr txBox="1"/>
          <p:nvPr/>
        </p:nvSpPr>
        <p:spPr>
          <a:xfrm>
            <a:off x="4590230" y="2184323"/>
            <a:ext cx="749036" cy="26619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4,1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text 1"/>
          <p:cNvSpPr txBox="1"/>
          <p:nvPr/>
        </p:nvSpPr>
        <p:spPr>
          <a:xfrm>
            <a:off x="5593704" y="2581669"/>
            <a:ext cx="749036" cy="2661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3,5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text 1"/>
          <p:cNvSpPr txBox="1"/>
          <p:nvPr/>
        </p:nvSpPr>
        <p:spPr>
          <a:xfrm>
            <a:off x="7782843" y="5546449"/>
            <a:ext cx="3547246" cy="286551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10" b="1" spc="10" dirty="0">
                <a:solidFill>
                  <a:srgbClr val="BE1E2D"/>
                </a:solidFill>
                <a:latin typeface="Arial"/>
                <a:cs typeface="Arial"/>
              </a:rPr>
              <a:t>ДИНАМІКА ЗАКУПІВЕЛЬ САД 2018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8" name="text 1"/>
          <p:cNvSpPr txBox="1"/>
          <p:nvPr/>
        </p:nvSpPr>
        <p:spPr>
          <a:xfrm>
            <a:off x="6576975" y="2271872"/>
            <a:ext cx="749034" cy="26619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4,1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text 1"/>
          <p:cNvSpPr txBox="1"/>
          <p:nvPr/>
        </p:nvSpPr>
        <p:spPr>
          <a:xfrm>
            <a:off x="7573715" y="3019434"/>
            <a:ext cx="749033" cy="2661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2,7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text 1"/>
          <p:cNvSpPr txBox="1"/>
          <p:nvPr/>
        </p:nvSpPr>
        <p:spPr>
          <a:xfrm>
            <a:off x="8570454" y="3228203"/>
            <a:ext cx="749035" cy="2661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2,4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>
              <a:latin typeface="Arial"/>
              <a:cs typeface="Arial"/>
            </a:endParaRPr>
          </a:p>
        </p:txBody>
      </p:sp>
      <p:sp>
        <p:nvSpPr>
          <p:cNvPr id="31" name="text 1"/>
          <p:cNvSpPr txBox="1"/>
          <p:nvPr/>
        </p:nvSpPr>
        <p:spPr>
          <a:xfrm>
            <a:off x="9573926" y="3982502"/>
            <a:ext cx="749036" cy="266194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1,2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text 1"/>
          <p:cNvSpPr txBox="1"/>
          <p:nvPr/>
        </p:nvSpPr>
        <p:spPr>
          <a:xfrm>
            <a:off x="10550463" y="3719844"/>
            <a:ext cx="749035" cy="26619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810" b="1" spc="10" dirty="0">
                <a:solidFill>
                  <a:srgbClr val="5A6E7E"/>
                </a:solidFill>
                <a:latin typeface="Arial"/>
                <a:cs typeface="Arial"/>
              </a:rPr>
              <a:t>1,6 </a:t>
            </a:r>
            <a:r>
              <a:rPr sz="1210" b="1" spc="10" dirty="0">
                <a:solidFill>
                  <a:srgbClr val="5A6E7E"/>
                </a:solidFill>
                <a:latin typeface="Arial"/>
                <a:cs typeface="Arial"/>
              </a:rPr>
              <a:t>МЛРД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3" name="text 1"/>
          <p:cNvSpPr txBox="1"/>
          <p:nvPr/>
        </p:nvSpPr>
        <p:spPr>
          <a:xfrm>
            <a:off x="836154" y="4838162"/>
            <a:ext cx="90326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199" b="1" spc="10" dirty="0">
                <a:solidFill>
                  <a:srgbClr val="BE1E2D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text 1"/>
          <p:cNvSpPr txBox="1"/>
          <p:nvPr/>
        </p:nvSpPr>
        <p:spPr>
          <a:xfrm>
            <a:off x="1779014" y="4555304"/>
            <a:ext cx="180557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24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text 1"/>
          <p:cNvSpPr txBox="1"/>
          <p:nvPr/>
        </p:nvSpPr>
        <p:spPr>
          <a:xfrm>
            <a:off x="2762229" y="4164771"/>
            <a:ext cx="180557" cy="186832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61</a:t>
            </a:r>
            <a:endParaRPr sz="1200">
              <a:latin typeface="Arial"/>
              <a:cs typeface="Arial"/>
            </a:endParaRPr>
          </a:p>
        </p:txBody>
      </p:sp>
      <p:sp>
        <p:nvSpPr>
          <p:cNvPr id="36" name="text 1"/>
          <p:cNvSpPr txBox="1"/>
          <p:nvPr/>
        </p:nvSpPr>
        <p:spPr>
          <a:xfrm>
            <a:off x="4688305" y="2642805"/>
            <a:ext cx="270884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213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7" name="text 1"/>
          <p:cNvSpPr txBox="1"/>
          <p:nvPr/>
        </p:nvSpPr>
        <p:spPr>
          <a:xfrm>
            <a:off x="3671336" y="1908694"/>
            <a:ext cx="270883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262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8" name="text 1"/>
          <p:cNvSpPr txBox="1"/>
          <p:nvPr/>
        </p:nvSpPr>
        <p:spPr>
          <a:xfrm>
            <a:off x="5806161" y="4319777"/>
            <a:ext cx="180557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64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text 1"/>
          <p:cNvSpPr txBox="1"/>
          <p:nvPr/>
        </p:nvSpPr>
        <p:spPr>
          <a:xfrm>
            <a:off x="6695090" y="3531734"/>
            <a:ext cx="270883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112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text 1"/>
          <p:cNvSpPr txBox="1"/>
          <p:nvPr/>
        </p:nvSpPr>
        <p:spPr>
          <a:xfrm>
            <a:off x="7792769" y="4414063"/>
            <a:ext cx="180558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56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text 1"/>
          <p:cNvSpPr txBox="1"/>
          <p:nvPr/>
        </p:nvSpPr>
        <p:spPr>
          <a:xfrm>
            <a:off x="8796162" y="4017127"/>
            <a:ext cx="220723" cy="21044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410" b="1" spc="10" dirty="0">
                <a:solidFill>
                  <a:srgbClr val="BE1E2D"/>
                </a:solidFill>
                <a:latin typeface="Arial"/>
                <a:cs typeface="Arial"/>
              </a:rPr>
              <a:t>67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text 1"/>
          <p:cNvSpPr txBox="1"/>
          <p:nvPr/>
        </p:nvSpPr>
        <p:spPr>
          <a:xfrm>
            <a:off x="9786165" y="4595847"/>
            <a:ext cx="180558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39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text 1"/>
          <p:cNvSpPr txBox="1"/>
          <p:nvPr/>
        </p:nvSpPr>
        <p:spPr>
          <a:xfrm>
            <a:off x="10776169" y="4211914"/>
            <a:ext cx="180558" cy="18683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289" b="1" spc="10" dirty="0">
                <a:solidFill>
                  <a:srgbClr val="BE1E2D"/>
                </a:solidFill>
                <a:latin typeface="Arial"/>
                <a:cs typeface="Arial"/>
              </a:rPr>
              <a:t>52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88" name="Зображення" descr="Зображення">
            <a:extLst>
              <a:ext uri="{FF2B5EF4-FFF2-40B4-BE49-F238E27FC236}">
                <a16:creationId xmlns:a16="http://schemas.microsoft.com/office/drawing/2014/main" id="{74DE4A37-F0DB-43A3-BCBF-B67230EA0D8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1056" y="6101865"/>
            <a:ext cx="1957111" cy="5596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Прямокутник"/>
          <p:cNvSpPr/>
          <p:nvPr/>
        </p:nvSpPr>
        <p:spPr>
          <a:xfrm>
            <a:off x="-9574" y="-9505"/>
            <a:ext cx="12212736" cy="1105697"/>
          </a:xfrm>
          <a:prstGeom prst="rect">
            <a:avLst/>
          </a:prstGeom>
          <a:solidFill>
            <a:srgbClr val="3E3D3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 sz="1200" spc="-127">
                <a:solidFill>
                  <a:srgbClr val="302A1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772" name="Закупівлі обласних САД на 30.08.2018"/>
          <p:cNvSpPr txBox="1"/>
          <p:nvPr/>
        </p:nvSpPr>
        <p:spPr>
          <a:xfrm>
            <a:off x="678394" y="262861"/>
            <a:ext cx="4965458" cy="646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1" defTabSz="457200">
              <a:spcBef>
                <a:spcPts val="100"/>
              </a:spcBef>
              <a:defRPr sz="26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3600"/>
              <a:t>portal.costukraine.org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BF9334B-0A0F-4863-BD9D-C076E89D9B09}"/>
              </a:ext>
            </a:extLst>
          </p:cNvPr>
          <p:cNvSpPr txBox="1"/>
          <p:nvPr/>
        </p:nvSpPr>
        <p:spPr>
          <a:xfrm>
            <a:off x="2278972" y="2243376"/>
            <a:ext cx="7635644" cy="237124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 marR="4607" algn="ctr">
              <a:spcBef>
                <a:spcPts val="91"/>
              </a:spcBef>
            </a:pPr>
            <a:r>
              <a:rPr lang="uk-UA" sz="3000" b="1" spc="-77" dirty="0">
                <a:latin typeface="+mj-lt"/>
                <a:cs typeface="Tahoma"/>
              </a:rPr>
              <a:t>Надсилайте свої пропозиції щодо цікавої </a:t>
            </a:r>
          </a:p>
          <a:p>
            <a:pPr marL="11516" marR="4607" algn="ctr">
              <a:spcBef>
                <a:spcPts val="91"/>
              </a:spcBef>
            </a:pPr>
            <a:endParaRPr lang="uk-UA" sz="3000" b="1" spc="-77" dirty="0">
              <a:latin typeface="+mj-lt"/>
              <a:cs typeface="Tahoma"/>
            </a:endParaRPr>
          </a:p>
          <a:p>
            <a:pPr marL="11516" marR="4607" algn="ctr">
              <a:spcBef>
                <a:spcPts val="91"/>
              </a:spcBef>
            </a:pPr>
            <a:r>
              <a:rPr lang="uk-UA" sz="3000" b="1" spc="-77" dirty="0">
                <a:latin typeface="+mj-lt"/>
                <a:cs typeface="Tahoma"/>
              </a:rPr>
              <a:t>Вам аналітики на адресу:</a:t>
            </a:r>
          </a:p>
          <a:p>
            <a:pPr marL="11516" marR="4607" algn="ctr">
              <a:spcBef>
                <a:spcPts val="91"/>
              </a:spcBef>
            </a:pPr>
            <a:endParaRPr lang="uk-UA" sz="3000" b="1" spc="-36" dirty="0">
              <a:latin typeface="+mj-lt"/>
              <a:cs typeface="Tahoma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1516" marR="4607" algn="ctr">
              <a:spcBef>
                <a:spcPts val="91"/>
              </a:spcBef>
            </a:pPr>
            <a:r>
              <a:rPr sz="3000" b="1" spc="-36" dirty="0">
                <a:latin typeface="+mj-lt"/>
                <a:cs typeface="Tahom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info@costukraine.org</a:t>
            </a:r>
            <a:endParaRPr sz="3000" dirty="0">
              <a:latin typeface="+mj-lt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0090693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" y="0"/>
            <a:ext cx="12193194" cy="6858000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3975571" y="2419660"/>
            <a:ext cx="4388992" cy="74692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3860" spc="10" dirty="0">
                <a:solidFill>
                  <a:srgbClr val="5D7B80"/>
                </a:solidFill>
                <a:latin typeface="Arial"/>
                <a:cs typeface="Arial"/>
              </a:rPr>
              <a:t>ДЯКУЮ ЗА УВАГУ!</a:t>
            </a:r>
            <a:endParaRPr sz="3800" dirty="0">
              <a:latin typeface="Arial"/>
              <a:cs typeface="Arial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8711271" y="6306935"/>
            <a:ext cx="2202526" cy="198388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en-US" sz="1289" spc="10" dirty="0">
                <a:solidFill>
                  <a:srgbClr val="C0232A"/>
                </a:solidFill>
                <a:latin typeface="Arial"/>
                <a:cs typeface="Arial"/>
              </a:rPr>
              <a:t>INFO</a:t>
            </a:r>
            <a:r>
              <a:rPr sz="1289" spc="10" dirty="0">
                <a:solidFill>
                  <a:srgbClr val="C0232A"/>
                </a:solidFill>
                <a:latin typeface="Arial"/>
                <a:cs typeface="Arial"/>
              </a:rPr>
              <a:t>@</a:t>
            </a:r>
            <a:r>
              <a:rPr lang="en-US" sz="1289" spc="10" dirty="0">
                <a:solidFill>
                  <a:srgbClr val="C0232A"/>
                </a:solidFill>
                <a:latin typeface="Arial"/>
                <a:cs typeface="Arial"/>
              </a:rPr>
              <a:t>COSTUKRAINE.ORG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8711271" y="5729489"/>
            <a:ext cx="2938433" cy="492443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sz="1600" b="1" spc="10" dirty="0">
                <a:solidFill>
                  <a:srgbClr val="C0232A"/>
                </a:solidFill>
                <a:latin typeface="Arial"/>
                <a:cs typeface="Arial"/>
                <a:hlinkClick r:id="rId3"/>
              </a:rPr>
              <a:t>WWW.COSTUKRAINE.ORG</a:t>
            </a:r>
            <a:endParaRPr lang="uk-UA" sz="1600" b="1" spc="10" dirty="0">
              <a:solidFill>
                <a:srgbClr val="C0232A"/>
              </a:solidFill>
              <a:latin typeface="Arial"/>
              <a:cs typeface="Arial"/>
            </a:endParaRPr>
          </a:p>
          <a:p>
            <a:pPr marL="0">
              <a:lnSpc>
                <a:spcPct val="100000"/>
              </a:lnSpc>
            </a:pPr>
            <a:r>
              <a:rPr lang="en-US" sz="1600" b="1" spc="10" dirty="0">
                <a:solidFill>
                  <a:srgbClr val="C0232A"/>
                </a:solidFill>
                <a:latin typeface="Arial"/>
                <a:cs typeface="Arial"/>
                <a:hlinkClick r:id="rId4" action="ppaction://hlinkfile"/>
              </a:rPr>
              <a:t>PORTAL.COSTUKRAINE.ORG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4894448" y="3190965"/>
            <a:ext cx="3039486" cy="38626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uk-UA" sz="2510" spc="10" dirty="0">
                <a:solidFill>
                  <a:srgbClr val="C0232A"/>
                </a:solidFill>
                <a:latin typeface="Arial"/>
                <a:cs typeface="Arial"/>
              </a:rPr>
              <a:t>Святослав </a:t>
            </a:r>
            <a:r>
              <a:rPr lang="uk-UA" sz="2510" spc="10" dirty="0" err="1">
                <a:solidFill>
                  <a:srgbClr val="C0232A"/>
                </a:solidFill>
                <a:latin typeface="Arial"/>
                <a:cs typeface="Arial"/>
              </a:rPr>
              <a:t>Абрамов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3918836" y="3652619"/>
            <a:ext cx="5561907" cy="238527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uk-UA" sz="1550" i="1" spc="10" dirty="0">
                <a:solidFill>
                  <a:srgbClr val="768A8F"/>
                </a:solidFill>
                <a:latin typeface="Arial"/>
                <a:cs typeface="Arial"/>
              </a:rPr>
              <a:t>Асистент </a:t>
            </a:r>
            <a:r>
              <a:rPr sz="1550" i="1" spc="10" dirty="0" err="1">
                <a:solidFill>
                  <a:srgbClr val="768A8F"/>
                </a:solidFill>
                <a:latin typeface="Arial"/>
                <a:cs typeface="Arial"/>
              </a:rPr>
              <a:t>Директор</a:t>
            </a:r>
            <a:r>
              <a:rPr lang="uk-UA" sz="1550" i="1" spc="10" dirty="0">
                <a:solidFill>
                  <a:srgbClr val="768A8F"/>
                </a:solidFill>
                <a:latin typeface="Arial"/>
                <a:cs typeface="Arial"/>
              </a:rPr>
              <a:t>а</a:t>
            </a:r>
            <a:r>
              <a:rPr sz="1550" i="1" spc="10" dirty="0">
                <a:solidFill>
                  <a:srgbClr val="768A8F"/>
                </a:solidFill>
                <a:latin typeface="Arial"/>
                <a:cs typeface="Arial"/>
              </a:rPr>
              <a:t> Національного Секрітаріату CoST</a:t>
            </a:r>
            <a:endParaRPr sz="1500" dirty="0">
              <a:latin typeface="Arial"/>
              <a:cs typeface="Arial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9902692-D4CC-4A88-A3A1-0ABF4309C3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83" y="5215919"/>
            <a:ext cx="4607986" cy="12254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</TotalTime>
  <Words>1069</Words>
  <Application>Microsoft Office PowerPoint</Application>
  <PresentationFormat>Довільний</PresentationFormat>
  <Paragraphs>459</Paragraphs>
  <Slides>23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23</vt:i4>
      </vt:variant>
    </vt:vector>
  </HeadingPairs>
  <TitlesOfParts>
    <vt:vector size="32" baseType="lpstr">
      <vt:lpstr>Arial</vt:lpstr>
      <vt:lpstr>Calibri</vt:lpstr>
      <vt:lpstr>Helvetica</vt:lpstr>
      <vt:lpstr>Myriad Pro</vt:lpstr>
      <vt:lpstr>Myriad Pro Black</vt:lpstr>
      <vt:lpstr>Myriad Pro Cond</vt:lpstr>
      <vt:lpstr>Open Sans</vt:lpstr>
      <vt:lpstr>Roboto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Наталія Форсюк</cp:lastModifiedBy>
  <cp:revision>44</cp:revision>
  <dcterms:created xsi:type="dcterms:W3CDTF">2019-05-20T07:09:01Z</dcterms:created>
  <dcterms:modified xsi:type="dcterms:W3CDTF">2019-06-06T05:52:21Z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2019-05-20T00:00:00Z</vt:filetime>
  </property>
  <property fmtid="{D5CDD505-2E9C-101B-9397-08002B2CF9AE}" pid="3" name="LastSaved">
    <vt:filetime>2019-05-20T00:00:00Z</vt:filetime>
  </property>
</Properties>
</file>