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  <p:sldMasterId id="2147483696" r:id="rId4"/>
    <p:sldMasterId id="2147483700" r:id="rId5"/>
  </p:sldMasterIdLst>
  <p:sldIdLst>
    <p:sldId id="256" r:id="rId6"/>
    <p:sldId id="263" r:id="rId7"/>
    <p:sldId id="264" r:id="rId8"/>
    <p:sldId id="265" r:id="rId9"/>
    <p:sldId id="266" r:id="rId10"/>
    <p:sldId id="267" r:id="rId11"/>
    <p:sldId id="268" r:id="rId12"/>
    <p:sldId id="261" r:id="rId13"/>
    <p:sldId id="257" r:id="rId14"/>
    <p:sldId id="258" r:id="rId15"/>
    <p:sldId id="272" r:id="rId16"/>
    <p:sldId id="273" r:id="rId17"/>
    <p:sldId id="269" r:id="rId18"/>
    <p:sldId id="262" r:id="rId19"/>
    <p:sldId id="271" r:id="rId20"/>
    <p:sldId id="26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9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B214-8977-46D4-B58A-69E578A34D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274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23B1-8832-498D-9AF0-DECD874081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68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7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E8B7-2540-4B5A-AF2B-F91B4984F7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73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D54B-46A8-4374-9804-5725552190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395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D2224-E627-49BF-8E01-3268B0F745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319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E24D-AEF9-47E3-A978-7231F7E51F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340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73A1-F67E-4EAB-979E-C032390A90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15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A1AC-17CB-4AF5-BE74-5F8DEC1FB6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3771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1E02-9834-4D0B-8C08-2FE9160084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337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5993-7509-42E6-AD5A-7BA1805D63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91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802C-B9EF-4D6A-986A-AB81F60894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4531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B214-8977-46D4-B58A-69E578A34D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364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23B1-8832-498D-9AF0-DECD874081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11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E8B7-2540-4B5A-AF2B-F91B4984F7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8657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D54B-46A8-4374-9804-5725552190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649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D2224-E627-49BF-8E01-3268B0F745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8310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E24D-AEF9-47E3-A978-7231F7E51F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8221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73A1-F67E-4EAB-979E-C032390A90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8252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A1AC-17CB-4AF5-BE74-5F8DEC1FB6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369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1E02-9834-4D0B-8C08-2FE9160084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2033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5993-7509-42E6-AD5A-7BA1805D63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6193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802C-B9EF-4D6A-986A-AB81F60894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9082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15" y="2227445"/>
            <a:ext cx="6477160" cy="5693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3028" y="4023762"/>
            <a:ext cx="5334132" cy="40011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724EF5D7-262B-43A2-A8A3-F0AC4E40FA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08711" y="6378383"/>
            <a:ext cx="2926578" cy="276999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02B511C1-4324-4CA0-8E97-2353F6EB70E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5703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F1AB85FB-33FD-41F7-9AB8-01895765A4DD}" type="datetime1">
              <a:rPr lang="en-US" altLang="en-US"/>
              <a:pPr/>
              <a:t>6/6/2019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3E03F6F9-D88C-4687-824F-F1515EE2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6CCD4E92-BBFD-4C81-B9A1-6C48750777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8933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E82AAB04-E65A-4816-88EB-BF193A1D98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08711" y="6378383"/>
            <a:ext cx="2926578" cy="276999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AE26938-2DF8-4B43-83C5-DA378627511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5703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5D98B0E6-ABA5-4E98-8680-896BEDF5DEF8}" type="datetime1">
              <a:rPr lang="en-US" altLang="en-US"/>
              <a:pPr/>
              <a:t>6/6/2019</a:t>
            </a:fld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7F01CB4-1FB8-42B0-905D-6847AD4B1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BE15ABED-2D69-478A-8B2E-8D09C53EE9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57976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C14BB5-0987-4FC2-AB92-007CDEFD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219" y="653073"/>
            <a:ext cx="8071563" cy="5693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8B6DE14-D383-4EC3-909F-61935B9000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030" y="1577629"/>
            <a:ext cx="4060104" cy="2240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A50928A-F703-4DEE-AE67-648B5470D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5735" y="1577629"/>
            <a:ext cx="4061235" cy="2240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4167D28-313A-468F-9622-468AC56F46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08711" y="6378383"/>
            <a:ext cx="2926578" cy="276999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xmlns="" id="{9E9A51DD-365C-4C22-8CFF-E2A1EF810B7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5703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81C6AAA0-5C4E-482D-8087-D0EADF7C6B7A}" type="datetime1">
              <a:rPr lang="en-US" altLang="en-US"/>
              <a:pPr/>
              <a:t>6/6/2019</a:t>
            </a:fld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8124ABA-CC18-412A-85CC-1A48747FF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3"/>
            <a:ext cx="2104149" cy="276999"/>
          </a:xfrm>
        </p:spPr>
        <p:txBody>
          <a:bodyPr/>
          <a:lstStyle>
            <a:lvl1pPr>
              <a:defRPr/>
            </a:lvl1pPr>
          </a:lstStyle>
          <a:p>
            <a:fld id="{6DF26CDC-BE4D-4077-8CF0-C58A8CB66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7414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B214-8977-46D4-B58A-69E578A34D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9465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23B1-8832-498D-9AF0-DECD874081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1861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E8B7-2540-4B5A-AF2B-F91B4984F7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0408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D54B-46A8-4374-9804-5725552190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1253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D2224-E627-49BF-8E01-3268B0F7459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829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E24D-AEF9-47E3-A978-7231F7E51F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9647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73A1-F67E-4EAB-979E-C032390A90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827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A1AC-17CB-4AF5-BE74-5F8DEC1FB6B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4098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1E02-9834-4D0B-8C08-2FE91600843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80065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5993-7509-42E6-AD5A-7BA1805D63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46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802C-B9EF-4D6A-986A-AB81F60894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53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2AEC6-A76D-40CB-9346-3835E1D4A4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6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6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75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2AEC6-A76D-40CB-9346-3835E1D4A4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294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>
            <a:extLst>
              <a:ext uri="{FF2B5EF4-FFF2-40B4-BE49-F238E27FC236}">
                <a16:creationId xmlns:a16="http://schemas.microsoft.com/office/drawing/2014/main" xmlns="" id="{0646D349-7A2A-49F3-88B4-FA0354FDF39F}"/>
              </a:ext>
            </a:extLst>
          </p:cNvPr>
          <p:cNvSpPr/>
          <p:nvPr/>
        </p:nvSpPr>
        <p:spPr>
          <a:xfrm>
            <a:off x="1" y="0"/>
            <a:ext cx="9142868" cy="6854984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60005"/>
                </a:moveTo>
                <a:lnTo>
                  <a:pt x="10692003" y="7560005"/>
                </a:lnTo>
                <a:lnTo>
                  <a:pt x="10692003" y="0"/>
                </a:lnTo>
                <a:lnTo>
                  <a:pt x="0" y="0"/>
                </a:lnTo>
                <a:lnTo>
                  <a:pt x="0" y="7560005"/>
                </a:lnTo>
                <a:close/>
              </a:path>
            </a:pathLst>
          </a:custGeom>
          <a:solidFill>
            <a:srgbClr val="EFF0F0"/>
          </a:solidFill>
        </p:spPr>
        <p:txBody>
          <a:bodyPr lIns="0" tIns="0" rIns="0" bIns="0"/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69938" indent="-29686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5863" indent="-236538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62113" indent="-2397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3600" indent="-236538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90800" indent="-236538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48000" indent="-236538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05200" indent="-236538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62400" indent="-236538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>
              <a:solidFill>
                <a:prstClr val="black"/>
              </a:solidFill>
            </a:endParaRPr>
          </a:p>
        </p:txBody>
      </p:sp>
      <p:sp>
        <p:nvSpPr>
          <p:cNvPr id="1027" name="Holder 2">
            <a:extLst>
              <a:ext uri="{FF2B5EF4-FFF2-40B4-BE49-F238E27FC236}">
                <a16:creationId xmlns:a16="http://schemas.microsoft.com/office/drawing/2014/main" xmlns="" id="{D50E7D28-34C4-4F77-9C46-DB6CE21A979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536219" y="653073"/>
            <a:ext cx="8071563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8" name="Holder 3">
            <a:extLst>
              <a:ext uri="{FF2B5EF4-FFF2-40B4-BE49-F238E27FC236}">
                <a16:creationId xmlns:a16="http://schemas.microsoft.com/office/drawing/2014/main" xmlns="" id="{1566D404-C63F-4B17-99BD-1A3606916A7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031" y="1577626"/>
            <a:ext cx="82299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xmlns="" id="{DFE84CB5-E18E-40AC-97A2-04338B8D2052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3108711" y="6378378"/>
            <a:ext cx="2926578" cy="230832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defTabSz="757561">
              <a:defRPr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z="150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D886CEE7-2FAC-46AC-A06E-F63CB103451B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457031" y="6378378"/>
            <a:ext cx="2104149" cy="230832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757561">
              <a:defRPr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888E22-665C-4999-ABD8-DE2321FC86EA}" type="datetime1">
              <a:rPr lang="en-US" altLang="en-US" sz="1500"/>
              <a:pPr fontAlgn="base">
                <a:spcBef>
                  <a:spcPct val="0"/>
                </a:spcBef>
                <a:spcAft>
                  <a:spcPct val="0"/>
                </a:spcAft>
              </a:pPr>
              <a:t>6/6/2019</a:t>
            </a:fld>
            <a:endParaRPr lang="en-US" altLang="en-US" sz="1500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xmlns="" id="{EDC6D9FE-42C7-4033-BC71-2D76BEC55A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2821" y="6378378"/>
            <a:ext cx="2104149" cy="230832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757561">
              <a:defRPr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50831E5-DDBE-4D09-8067-3A044FF52137}" type="slidenum">
              <a:rPr lang="en-US" altLang="en-US" sz="150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1803296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ftr="0" dt="0"/>
  <p:txStyles>
    <p:titleStyle>
      <a:lvl1pPr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2pPr>
      <a:lvl3pPr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3pPr>
      <a:lvl4pPr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4pPr>
      <a:lvl5pPr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5pPr>
      <a:lvl6pPr marL="364846"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6pPr>
      <a:lvl7pPr marL="729691"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7pPr>
      <a:lvl8pPr marL="1094537"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8pPr>
      <a:lvl9pPr marL="1459382" algn="ctr" defTabSz="757561" rtl="0" eaLnBrk="0" fontAlgn="base" hangingPunct="0">
        <a:spcBef>
          <a:spcPct val="0"/>
        </a:spcBef>
        <a:spcAft>
          <a:spcPct val="0"/>
        </a:spcAft>
        <a:defRPr sz="37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defTabSz="757561" rtl="0" eaLnBrk="0" fontAlgn="base" hangingPunct="0">
        <a:spcBef>
          <a:spcPct val="20000"/>
        </a:spcBef>
        <a:spcAft>
          <a:spcPct val="0"/>
        </a:spcAft>
        <a:buChar char="•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377514" algn="l" defTabSz="757561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757561" algn="l" defTabSz="757561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135075" algn="l" defTabSz="757561" rtl="0" eaLnBrk="0" fontAlgn="base" hangingPunct="0">
        <a:spcBef>
          <a:spcPct val="20000"/>
        </a:spcBef>
        <a:spcAft>
          <a:spcPct val="0"/>
        </a:spcAft>
        <a:buChar char="–"/>
        <a:defRPr sz="1700">
          <a:solidFill>
            <a:schemeClr val="tx1"/>
          </a:solidFill>
          <a:latin typeface="+mn-lt"/>
          <a:ea typeface="+mn-ea"/>
          <a:cs typeface="+mn-cs"/>
        </a:defRPr>
      </a:lvl4pPr>
      <a:lvl5pPr marL="1513856" algn="l" defTabSz="757561" rtl="0" eaLnBrk="0" fontAlgn="base" hangingPunct="0">
        <a:spcBef>
          <a:spcPct val="20000"/>
        </a:spcBef>
        <a:spcAft>
          <a:spcPct val="0"/>
        </a:spcAft>
        <a:buChar char="»"/>
        <a:defRPr sz="1700">
          <a:solidFill>
            <a:schemeClr val="tx1"/>
          </a:solidFill>
          <a:latin typeface="+mn-lt"/>
          <a:ea typeface="+mn-ea"/>
          <a:cs typeface="+mn-cs"/>
        </a:defRPr>
      </a:lvl5pPr>
      <a:lvl6pPr marL="1824228">
        <a:defRPr>
          <a:latin typeface="+mn-lt"/>
          <a:ea typeface="+mn-ea"/>
          <a:cs typeface="+mn-cs"/>
        </a:defRPr>
      </a:lvl6pPr>
      <a:lvl7pPr marL="2189074">
        <a:defRPr>
          <a:latin typeface="+mn-lt"/>
          <a:ea typeface="+mn-ea"/>
          <a:cs typeface="+mn-cs"/>
        </a:defRPr>
      </a:lvl7pPr>
      <a:lvl8pPr marL="2553919">
        <a:defRPr>
          <a:latin typeface="+mn-lt"/>
          <a:ea typeface="+mn-ea"/>
          <a:cs typeface="+mn-cs"/>
        </a:defRPr>
      </a:lvl8pPr>
      <a:lvl9pPr marL="291876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64846">
        <a:defRPr>
          <a:latin typeface="+mn-lt"/>
          <a:ea typeface="+mn-ea"/>
          <a:cs typeface="+mn-cs"/>
        </a:defRPr>
      </a:lvl2pPr>
      <a:lvl3pPr marL="729691">
        <a:defRPr>
          <a:latin typeface="+mn-lt"/>
          <a:ea typeface="+mn-ea"/>
          <a:cs typeface="+mn-cs"/>
        </a:defRPr>
      </a:lvl3pPr>
      <a:lvl4pPr marL="1094537">
        <a:defRPr>
          <a:latin typeface="+mn-lt"/>
          <a:ea typeface="+mn-ea"/>
          <a:cs typeface="+mn-cs"/>
        </a:defRPr>
      </a:lvl4pPr>
      <a:lvl5pPr marL="1459382">
        <a:defRPr>
          <a:latin typeface="+mn-lt"/>
          <a:ea typeface="+mn-ea"/>
          <a:cs typeface="+mn-cs"/>
        </a:defRPr>
      </a:lvl5pPr>
      <a:lvl6pPr marL="1824228">
        <a:defRPr>
          <a:latin typeface="+mn-lt"/>
          <a:ea typeface="+mn-ea"/>
          <a:cs typeface="+mn-cs"/>
        </a:defRPr>
      </a:lvl6pPr>
      <a:lvl7pPr marL="2189074">
        <a:defRPr>
          <a:latin typeface="+mn-lt"/>
          <a:ea typeface="+mn-ea"/>
          <a:cs typeface="+mn-cs"/>
        </a:defRPr>
      </a:lvl7pPr>
      <a:lvl8pPr marL="2553919">
        <a:defRPr>
          <a:latin typeface="+mn-lt"/>
          <a:ea typeface="+mn-ea"/>
          <a:cs typeface="+mn-cs"/>
        </a:defRPr>
      </a:lvl8pPr>
      <a:lvl9pPr marL="2918765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2AEC6-A76D-40CB-9346-3835E1D4A49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0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inspections.gov.ua/" TargetMode="Externa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ias.brdo.com.ua/" TargetMode="Externa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dtkt.ua/doc/1131.237.0" TargetMode="External"/><Relationship Id="rId2" Type="http://schemas.openxmlformats.org/officeDocument/2006/relationships/hyperlink" Target="https://docs.dtkt.ua/doc/1011.23.0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cs.dtkt.ua/doc/1131.237.0#pn132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6" y="332669"/>
            <a:ext cx="3384376" cy="23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9592" y="2708920"/>
            <a:ext cx="7704856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dirty="0" smtClean="0"/>
              <a:t>Огляд змін в законодавстві                         з питань обліку та оподаткування в будівельній галузі. Особливості 2019р.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87824" y="5445224"/>
            <a:ext cx="5616624" cy="13464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2400" b="1" dirty="0" err="1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к.ен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.,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доцент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кафедри економіки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будівництва</a:t>
            </a:r>
            <a:endParaRPr lang="en-US" sz="2400" b="1" dirty="0" smtClean="0">
              <a:solidFill>
                <a:schemeClr val="bg2">
                  <a:lumMod val="50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Цифра </a:t>
            </a:r>
            <a:r>
              <a:rPr lang="uk-UA" sz="2400" b="1" dirty="0" smtClean="0">
                <a:solidFill>
                  <a:schemeClr val="bg2">
                    <a:lumMod val="50000"/>
                  </a:schemeClr>
                </a:solidFill>
                <a:latin typeface="Arial Black" pitchFamily="34" charset="0"/>
              </a:rPr>
              <a:t>Тетяна Юріївна</a:t>
            </a:r>
          </a:p>
          <a:p>
            <a:pPr algn="ctr"/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4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xmlns="" id="{EFF926F1-90A0-4066-A365-8609006B0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BC8E5C00-C51D-42B3-80A0-EF749F7E01FC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xmlns="" id="{F9F1DA4E-1809-40BE-8477-B6390D9094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025" y="1764649"/>
            <a:ext cx="6786448" cy="141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uk-UA" altLang="en-US" sz="29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МОРАТОРІЙ НА ПЕРЕВІРКИ БІЗНЕСУ ЗАКІНЧИВСЯ: ЩО ДАЛІ?</a:t>
            </a:r>
            <a:br>
              <a:rPr lang="uk-UA" altLang="en-US" sz="29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altLang="en-US" sz="29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59" name="Picture 15">
            <a:extLst>
              <a:ext uri="{FF2B5EF4-FFF2-40B4-BE49-F238E27FC236}">
                <a16:creationId xmlns:a16="http://schemas.microsoft.com/office/drawing/2014/main" xmlns="" id="{4F4FC213-07E4-4522-A70B-38A18E9ED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304" y="4443297"/>
            <a:ext cx="1207058" cy="217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613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6">
            <a:extLst>
              <a:ext uri="{FF2B5EF4-FFF2-40B4-BE49-F238E27FC236}">
                <a16:creationId xmlns:a16="http://schemas.microsoft.com/office/drawing/2014/main" xmlns="" id="{D9E16994-AC80-452F-87A8-8FD105E30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710A82B6-6379-4877-8B04-66D8B4B6DBB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xmlns="" id="{B61C2B70-332A-4F0D-8F95-0EE79FAF4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539" y="653072"/>
            <a:ext cx="6750247" cy="446276"/>
          </a:xfrm>
        </p:spPr>
        <p:txBody>
          <a:bodyPr/>
          <a:lstStyle/>
          <a:p>
            <a:r>
              <a:rPr lang="uk-UA" altLang="en-US" sz="29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 2019 У ЦИФРАХ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xmlns="" id="{C8F34866-CA94-4BF6-A226-104A5205038C}"/>
              </a:ext>
            </a:extLst>
          </p:cNvPr>
          <p:cNvSpPr>
            <a:spLocks noGrp="1"/>
          </p:cNvSpPr>
          <p:nvPr>
            <p:ph type="body" idx="4294967295"/>
          </p:nvPr>
        </p:nvSpPr>
        <p:spPr bwMode="auto">
          <a:xfrm>
            <a:off x="771524" y="1837053"/>
            <a:ext cx="7656389" cy="298235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just">
              <a:buFontTx/>
              <a:buNone/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41 орган нагляду (контролю) в 2019 році буде здійснювати перевірки (дані інспекційного порталу </a:t>
            </a:r>
            <a:r>
              <a:rPr lang="en-US" altLang="en-US" sz="190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https://inspections.gov.ua</a:t>
            </a: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), в т.ч.:</a:t>
            </a:r>
          </a:p>
          <a:p>
            <a:pPr algn="just">
              <a:buFontTx/>
              <a:buNone/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uk-UA" altLang="en-US" sz="1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ДСНС – 43 100;</a:t>
            </a:r>
          </a:p>
          <a:p>
            <a:pPr algn="just">
              <a:buFontTx/>
              <a:buNone/>
            </a:pPr>
            <a:r>
              <a:rPr lang="uk-UA" altLang="en-US" sz="1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Держпродспоживслужба України -  21 897;</a:t>
            </a:r>
          </a:p>
          <a:p>
            <a:pPr algn="just">
              <a:buFontTx/>
              <a:buNone/>
            </a:pPr>
            <a:r>
              <a:rPr lang="uk-UA" altLang="en-US" sz="1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Держпраці – 16 905;</a:t>
            </a:r>
          </a:p>
          <a:p>
            <a:pPr algn="just">
              <a:buFontTx/>
              <a:buNone/>
            </a:pPr>
            <a:r>
              <a:rPr lang="uk-UA" altLang="en-US" sz="1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- ДФС України – 6 944 документальні планові перевірки;</a:t>
            </a:r>
          </a:p>
          <a:p>
            <a:pPr algn="just">
              <a:buFontTx/>
              <a:buNone/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Запланові комплексні перевірки 30 227 суб'єктів господарювання та планові перевірки 121 223 суб'єктів господарювання. </a:t>
            </a:r>
          </a:p>
          <a:p>
            <a:pPr algn="just">
              <a:buFontTx/>
              <a:buChar char="-"/>
            </a:pPr>
            <a:endParaRPr lang="uk-UA" altLang="en-US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821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xmlns="" id="{CE9F769A-5D64-465E-945B-53A0F8376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FCFB5254-FF99-4330-8732-331AE9280011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xmlns="" id="{B81754E7-BF1C-40D2-AB50-6F1E2F56E5E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880125" y="678717"/>
            <a:ext cx="3951502" cy="5122941"/>
          </a:xfrm>
        </p:spPr>
        <p:txBody>
          <a:bodyPr/>
          <a:lstStyle/>
          <a:p>
            <a:pPr marL="455972" indent="-307781" algn="ctr">
              <a:lnSpc>
                <a:spcPct val="90000"/>
              </a:lnSpc>
              <a:buNone/>
            </a:pP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ПЛАНОВІ ЗАХОДИ</a:t>
            </a:r>
            <a:r>
              <a:rPr lang="uk-UA" altLang="en-US" sz="17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5972" indent="-307781" algn="ctr">
              <a:lnSpc>
                <a:spcPct val="90000"/>
              </a:lnSpc>
              <a:buNone/>
            </a:pPr>
            <a:endParaRPr lang="uk-UA" altLang="en-US" sz="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наявність річного плану;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 ризику, які впливають на періодичність проведення перевірок;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періодичність проведення перевірок;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попереднє письмове повідомлення суб’єкта господарювання про проведення перевірки;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питань, які можуть бути перевірені;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уніфікована форма акту;</a:t>
            </a:r>
          </a:p>
          <a:p>
            <a:pPr marL="455972" indent="-307781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тривалості проведення перевірки.</a:t>
            </a:r>
            <a:endParaRPr lang="uk-UA" altLang="en-US" sz="1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5972" indent="-307781" algn="ctr">
              <a:lnSpc>
                <a:spcPct val="90000"/>
              </a:lnSpc>
              <a:buNone/>
            </a:pPr>
            <a:endParaRPr lang="uk-UA" altLang="en-US" sz="19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4" name="Rectangle 6">
            <a:extLst>
              <a:ext uri="{FF2B5EF4-FFF2-40B4-BE49-F238E27FC236}">
                <a16:creationId xmlns:a16="http://schemas.microsoft.com/office/drawing/2014/main" xmlns="" id="{1893B7B2-3DFD-4CCD-87D0-88413337C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61275" y="678712"/>
            <a:ext cx="3692443" cy="5949321"/>
          </a:xfrm>
        </p:spPr>
        <p:txBody>
          <a:bodyPr/>
          <a:lstStyle/>
          <a:p>
            <a:pPr marL="395175" indent="-395175" algn="ctr">
              <a:lnSpc>
                <a:spcPct val="90000"/>
              </a:lnSpc>
              <a:buNone/>
            </a:pPr>
            <a:r>
              <a:rPr lang="uk-UA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ПОЗАПЛАНОВІ ЗАХОДИ</a:t>
            </a:r>
            <a:r>
              <a:rPr lang="uk-UA" altLang="en-US" sz="1700">
                <a:latin typeface="Arial" panose="020B0604020202020204" pitchFamily="34" charset="0"/>
              </a:rPr>
              <a:t> 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 перевірок виключно з встановлених Законом підстав;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у разі проведення перевірки за зверненням фізичної особи – наявність погодження ЦОВВ; 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кола питань, що можуть бути перевірені;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заборона проведення повторної перевірки з тих самих підстав; 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обов’язковість надання для ознайомлення підстав проведення перевірки;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уніфікована форма акту;</a:t>
            </a:r>
          </a:p>
          <a:p>
            <a:pPr marL="395175" indent="-395175" algn="just">
              <a:lnSpc>
                <a:spcPct val="90000"/>
              </a:lnSpc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 тривалості проведення перевірки. </a:t>
            </a:r>
          </a:p>
          <a:p>
            <a:pPr marL="395175" indent="-395175" algn="ctr">
              <a:lnSpc>
                <a:spcPct val="90000"/>
              </a:lnSpc>
              <a:buNone/>
            </a:pPr>
            <a:endParaRPr lang="uk-UA" altLang="en-US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95175" indent="-395175" algn="ctr">
              <a:lnSpc>
                <a:spcPct val="90000"/>
              </a:lnSpc>
              <a:buNone/>
            </a:pPr>
            <a:endParaRPr lang="uk-UA" altLang="en-US" sz="17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301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xmlns="" id="{FB8B3E4A-C7A5-4CB4-80B9-C6F3B517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6D1E70A6-D397-4568-870C-243AAFAACB6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xmlns="" id="{48F39DA6-F1A9-4FA3-98CA-348356AC9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136" y="653072"/>
            <a:ext cx="6641646" cy="892552"/>
          </a:xfrm>
        </p:spPr>
        <p:txBody>
          <a:bodyPr/>
          <a:lstStyle/>
          <a:p>
            <a:r>
              <a:rPr lang="uk-UA" altLang="en-US" sz="29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ОСКАРЖЕННЯ ДІЙ ТА РІШЕНЬ ОРГАНІВ  НАГЛЯДУ  (КОНТРОЛЮ) </a:t>
            </a:r>
          </a:p>
        </p:txBody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xmlns="" id="{292B8819-5A48-4524-891D-560A130A2022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45718" y="2271423"/>
            <a:ext cx="3801044" cy="2677656"/>
          </a:xfrm>
        </p:spPr>
        <p:txBody>
          <a:bodyPr/>
          <a:lstStyle/>
          <a:p>
            <a:pPr algn="just">
              <a:buFontTx/>
              <a:buNone/>
            </a:pPr>
            <a:r>
              <a:rPr lang="uk-UA" altLang="en-US" sz="19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Оскарження дій органу нагляду (контролю)</a:t>
            </a:r>
          </a:p>
          <a:p>
            <a:pPr algn="just">
              <a:buFontTx/>
              <a:buNone/>
            </a:pPr>
            <a:endParaRPr lang="uk-UA" altLang="en-US" sz="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None/>
            </a:pPr>
            <a:endParaRPr lang="uk-UA" altLang="en-US" sz="6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None/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Недотримання </a:t>
            </a:r>
            <a:r>
              <a:rPr lang="uk-UA" altLang="en-US" sz="1900" b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 Закону </a:t>
            </a: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частині здійснення державного нагляду (контролю) у сфері господарської діяльності може бути оскаржено </a:t>
            </a:r>
            <a:r>
              <a:rPr lang="uk-UA" altLang="en-US" sz="19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ДРС України.</a:t>
            </a:r>
          </a:p>
          <a:p>
            <a:pPr>
              <a:buFontTx/>
              <a:buNone/>
            </a:pPr>
            <a:endParaRPr lang="uk-UA" altLang="en-US" sz="19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xmlns="" id="{755EF52B-A51A-45E2-8DB0-5135C51DC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4073" y="2271421"/>
            <a:ext cx="3898333" cy="2951577"/>
          </a:xfrm>
        </p:spPr>
        <p:txBody>
          <a:bodyPr/>
          <a:lstStyle/>
          <a:p>
            <a:pPr>
              <a:buFontTx/>
              <a:buNone/>
            </a:pPr>
            <a:r>
              <a:rPr lang="uk-UA" altLang="en-US" sz="1900" b="1">
                <a:latin typeface="Times New Roman" panose="02020603050405020304" pitchFamily="18" charset="0"/>
                <a:cs typeface="Times New Roman" panose="02020603050405020304" pitchFamily="18" charset="0"/>
              </a:rPr>
              <a:t>Оскарження рішень органу нагляду (контролю)</a:t>
            </a:r>
          </a:p>
          <a:p>
            <a:pPr>
              <a:buFontTx/>
              <a:buNone/>
            </a:pPr>
            <a:endParaRPr lang="uk-UA" altLang="en-US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None/>
            </a:pP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Суб'єкт господарювання має право звернутися </a:t>
            </a:r>
            <a:r>
              <a:rPr lang="uk-UA" altLang="en-US" sz="19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відповідного центрального органу виконавчої влади </a:t>
            </a:r>
            <a:r>
              <a:rPr lang="uk-UA" altLang="en-US" sz="19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 до суду</a:t>
            </a: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 щодо оскарження </a:t>
            </a:r>
            <a:r>
              <a:rPr lang="uk-UA" altLang="en-US" sz="19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uk-UA" altLang="en-US" sz="190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органів державного нагляду (контролю).</a:t>
            </a:r>
          </a:p>
          <a:p>
            <a:pPr>
              <a:buFontTx/>
              <a:buNone/>
            </a:pPr>
            <a:endParaRPr lang="uk-UA" altLang="en-US" sz="19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083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xmlns="" id="{7DAB53CD-E453-41AA-84AC-F5C9F727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C5405B86-A3B0-4110-B34B-0707D01A7B46}" type="slidenum">
              <a:rPr lang="en-US" altLang="en-US"/>
              <a:pPr/>
              <a:t>6</a:t>
            </a:fld>
            <a:endParaRPr lang="en-US" altLang="en-US"/>
          </a:p>
        </p:txBody>
      </p:sp>
      <p:pic>
        <p:nvPicPr>
          <p:cNvPr id="56326" name="Picture 6">
            <a:extLst>
              <a:ext uri="{FF2B5EF4-FFF2-40B4-BE49-F238E27FC236}">
                <a16:creationId xmlns:a16="http://schemas.microsoft.com/office/drawing/2014/main" xmlns="" id="{A18C6CF1-6501-4E73-A04E-39E8DBBE6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0" y="171942"/>
            <a:ext cx="476261" cy="61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31" name="Text Box 11">
            <a:extLst>
              <a:ext uri="{FF2B5EF4-FFF2-40B4-BE49-F238E27FC236}">
                <a16:creationId xmlns:a16="http://schemas.microsoft.com/office/drawing/2014/main" xmlns="" id="{1FEBCCD8-D98F-4051-B859-ACA8169E26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531" y="461523"/>
            <a:ext cx="6298873" cy="519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29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УНІФІКОВАНІ ФОРМИ АКТІВ </a:t>
            </a:r>
          </a:p>
        </p:txBody>
      </p:sp>
      <p:sp>
        <p:nvSpPr>
          <p:cNvPr id="56333" name="Text Box 13">
            <a:extLst>
              <a:ext uri="{FF2B5EF4-FFF2-40B4-BE49-F238E27FC236}">
                <a16:creationId xmlns:a16="http://schemas.microsoft.com/office/drawing/2014/main" xmlns="" id="{24D9CDED-D0E4-4E39-88D7-C46E43272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726" y="1185485"/>
            <a:ext cx="7655258" cy="95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результатами перевірки (як планової, так і позапланової) може бути складений </a:t>
            </a:r>
            <a:r>
              <a:rPr lang="uk-UA" altLang="en-US" sz="19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 виключно уніфікованої форми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який має містити перелік питань згідно з критеріями ризику.</a:t>
            </a:r>
          </a:p>
        </p:txBody>
      </p:sp>
      <p:sp>
        <p:nvSpPr>
          <p:cNvPr id="56334" name="Text Box 14">
            <a:extLst>
              <a:ext uri="{FF2B5EF4-FFF2-40B4-BE49-F238E27FC236}">
                <a16:creationId xmlns:a16="http://schemas.microsoft.com/office/drawing/2014/main" xmlns="" id="{F13935B2-F6E5-45CA-B886-91F9B0856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728" y="2416219"/>
            <a:ext cx="3040835" cy="75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en-US" sz="2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en-US" sz="2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</a:p>
        </p:txBody>
      </p:sp>
      <p:sp>
        <p:nvSpPr>
          <p:cNvPr id="56336" name="Line 16">
            <a:extLst>
              <a:ext uri="{FF2B5EF4-FFF2-40B4-BE49-F238E27FC236}">
                <a16:creationId xmlns:a16="http://schemas.microsoft.com/office/drawing/2014/main" xmlns="" id="{2BB0C076-4A22-4139-B05C-0AE4FB122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6348" y="2922983"/>
            <a:ext cx="1629019" cy="0"/>
          </a:xfrm>
          <a:prstGeom prst="line">
            <a:avLst/>
          </a:prstGeom>
          <a:noFill/>
          <a:ln w="196850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56" tIns="36478" rIns="72956" bIns="36478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5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56337" name="Text Box 17">
            <a:extLst>
              <a:ext uri="{FF2B5EF4-FFF2-40B4-BE49-F238E27FC236}">
                <a16:creationId xmlns:a16="http://schemas.microsoft.com/office/drawing/2014/main" xmlns="" id="{E267F84F-F4F6-47B1-8F8C-A60939E4A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565" y="2343823"/>
            <a:ext cx="4398351" cy="108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en-US" sz="2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ПИТАНЬ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uk-UA" altLang="en-US" sz="2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 ВІД СТУПЕНЯ РИЗИКУ</a:t>
            </a:r>
          </a:p>
        </p:txBody>
      </p:sp>
      <p:sp>
        <p:nvSpPr>
          <p:cNvPr id="56338" name="Text Box 18">
            <a:extLst>
              <a:ext uri="{FF2B5EF4-FFF2-40B4-BE49-F238E27FC236}">
                <a16:creationId xmlns:a16="http://schemas.microsoft.com/office/drawing/2014/main" xmlns="" id="{1BBBDB7F-4B69-47E2-A946-2E31B30C8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20" y="3646942"/>
            <a:ext cx="7982192" cy="2705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85 сфер державного нагляду (контролю) ДРС </a:t>
            </a:r>
            <a:r>
              <a:rPr lang="uk-UA" altLang="en-US" sz="19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погоджено критерії у 74 сферах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Кабінетом Міністрів станом на 28.01.2019р. вже </a:t>
            </a:r>
            <a:r>
              <a:rPr lang="uk-UA" altLang="en-US" sz="19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 критерії у 41 сфері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нагляду (контролю).</a:t>
            </a:r>
          </a:p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Станом на 28.01.2019 </a:t>
            </a:r>
            <a:r>
              <a:rPr lang="uk-UA" altLang="en-US" sz="19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уніфіковані форми актів, що відповідають вимогам Методики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розроблення уніфікованих форм актів, затвердженої постановою Кабінету Міністрів України від 10.05.2018 №342, </a:t>
            </a:r>
            <a:r>
              <a:rPr lang="uk-UA" altLang="en-US" sz="19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затверджено у 5 сферах державного нагляду (контролю)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194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xmlns="" id="{EF65C5AC-23BF-42EA-8241-08B18771B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2821" y="6378384"/>
            <a:ext cx="2104149" cy="276999"/>
          </a:xfrm>
        </p:spPr>
        <p:txBody>
          <a:bodyPr/>
          <a:lstStyle/>
          <a:p>
            <a:fld id="{EDBCDC46-2C59-4204-B510-7E19C9EE8ECA}" type="slidenum">
              <a:rPr lang="en-US" altLang="en-US"/>
              <a:pPr/>
              <a:t>7</a:t>
            </a:fld>
            <a:endParaRPr lang="en-US" altLang="en-US"/>
          </a:p>
        </p:txBody>
      </p:sp>
      <p:pic>
        <p:nvPicPr>
          <p:cNvPr id="66562" name="Picture 2">
            <a:extLst>
              <a:ext uri="{FF2B5EF4-FFF2-40B4-BE49-F238E27FC236}">
                <a16:creationId xmlns:a16="http://schemas.microsoft.com/office/drawing/2014/main" xmlns="" id="{56F309FD-56B6-406F-8A15-77FFC12E6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0" y="171942"/>
            <a:ext cx="476261" cy="61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63" name="Text Box 3">
            <a:extLst>
              <a:ext uri="{FF2B5EF4-FFF2-40B4-BE49-F238E27FC236}">
                <a16:creationId xmlns:a16="http://schemas.microsoft.com/office/drawing/2014/main" xmlns="" id="{CE075638-5CBF-47C4-83A7-3F1546EA9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4530" y="316733"/>
            <a:ext cx="6461775" cy="966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29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 КОНТРОЛЮ ОРГАНАМИ ДФС</a:t>
            </a:r>
          </a:p>
        </p:txBody>
      </p:sp>
      <p:sp>
        <p:nvSpPr>
          <p:cNvPr id="66572" name="Text Box 12">
            <a:extLst>
              <a:ext uri="{FF2B5EF4-FFF2-40B4-BE49-F238E27FC236}">
                <a16:creationId xmlns:a16="http://schemas.microsoft.com/office/drawing/2014/main" xmlns="" id="{8C7350A5-5544-4D3A-833A-93AA3536F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" y="1475072"/>
            <a:ext cx="6841879" cy="153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контролю здійснюються органами </a:t>
            </a:r>
            <a:r>
              <a:rPr lang="uk-UA" altLang="en-US" sz="19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 фіскальної служби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(крім митного контролю на кордоні) у встановленому Законом про нагляд (контроль) порядку </a:t>
            </a:r>
            <a:r>
              <a:rPr lang="uk-UA" altLang="en-US" sz="19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урахуванням особливостей, визначених законами у відповідних сферах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6573" name="Picture 13" descr="555">
            <a:extLst>
              <a:ext uri="{FF2B5EF4-FFF2-40B4-BE49-F238E27FC236}">
                <a16:creationId xmlns:a16="http://schemas.microsoft.com/office/drawing/2014/main" xmlns="" id="{95A7792E-CC1D-424E-B170-627553FE7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20" y="3067775"/>
            <a:ext cx="1574718" cy="2968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74" name="Text Box 14">
            <a:extLst>
              <a:ext uri="{FF2B5EF4-FFF2-40B4-BE49-F238E27FC236}">
                <a16:creationId xmlns:a16="http://schemas.microsoft.com/office/drawing/2014/main" xmlns="" id="{6A036512-3E9D-4802-BA58-92B224E780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1939" y="2995386"/>
            <a:ext cx="6244572" cy="1243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Встановив порядок здійснення нагляду (контролю) органами ДФС, відмінний від загального порядку, встановленого законом про нагляд (контроль): </a:t>
            </a:r>
            <a:r>
              <a:rPr lang="uk-UA" altLang="en-US" sz="1900" b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 застосовуватись норми Податкового кодексу України.</a:t>
            </a:r>
            <a:endParaRPr lang="uk-UA" altLang="en-US" sz="19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76" name="Text Box 16">
            <a:extLst>
              <a:ext uri="{FF2B5EF4-FFF2-40B4-BE49-F238E27FC236}">
                <a16:creationId xmlns:a16="http://schemas.microsoft.com/office/drawing/2014/main" xmlns="" id="{0AD24AE5-1505-4E79-A1B5-0EA253B19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7641" y="4732886"/>
            <a:ext cx="6298873" cy="1535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72916" tIns="36458" rIns="72916" bIns="36458">
            <a:spAutoFit/>
          </a:bodyPr>
          <a:lstStyle>
            <a:lvl1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013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5625" defTabSz="9493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28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00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72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4425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План-графік документальних планових перевірок на поточний рік оприлюднюється на офіційному веб-сайті центрального органу виконавчої влади, що реалізує державну податкову та митну політику, </a:t>
            </a:r>
            <a:r>
              <a:rPr lang="uk-UA" altLang="en-US" sz="190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25 грудня</a:t>
            </a:r>
            <a:r>
              <a:rPr lang="uk-UA" altLang="en-US" sz="190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Такий план розміщено на сайті ДФС 22.12.2018.</a:t>
            </a:r>
          </a:p>
        </p:txBody>
      </p:sp>
      <p:pic>
        <p:nvPicPr>
          <p:cNvPr id="66577" name="Picture 17">
            <a:extLst>
              <a:ext uri="{FF2B5EF4-FFF2-40B4-BE49-F238E27FC236}">
                <a16:creationId xmlns:a16="http://schemas.microsoft.com/office/drawing/2014/main" xmlns="" id="{FAE9A333-6EF0-495F-8BB6-49267D0F5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176" y="823504"/>
            <a:ext cx="1207057" cy="2179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611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53F795-1D36-40F5-82CC-E515AD8A0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>
                <a:solidFill>
                  <a:srgbClr val="00B0F0"/>
                </a:solidFill>
              </a:rPr>
              <a:t>Планові перевірки, як себе знайти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9E0C423-850B-453A-A25D-A6EE7D94E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/>
            <a:r>
              <a:rPr lang="uk-UA" sz="6000" dirty="0"/>
              <a:t>Наказом ДРСУ від 15.11.2018 р. №152 затверджено План здійснення комплексних заходів державного нагляду (контролю) на 2019 рік. Про це повідомила прес-служба ДРСУ.</a:t>
            </a:r>
          </a:p>
          <a:p>
            <a:r>
              <a:rPr lang="uk-UA" sz="6000" dirty="0"/>
              <a:t>Переглянути його можна: </a:t>
            </a:r>
          </a:p>
          <a:p>
            <a:r>
              <a:rPr lang="uk-UA" sz="6000" dirty="0"/>
              <a:t>•	на Інспекційному порталі – </a:t>
            </a: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inspections.gov.ua</a:t>
            </a:r>
          </a:p>
          <a:p>
            <a:r>
              <a:rPr lang="en-US" sz="6000" dirty="0"/>
              <a:t>•	</a:t>
            </a:r>
            <a:r>
              <a:rPr lang="uk-UA" sz="6000" dirty="0"/>
              <a:t>завантажити за посиланням (у форматі .</a:t>
            </a:r>
            <a:r>
              <a:rPr lang="en-US" sz="6000" dirty="0" err="1"/>
              <a:t>xls</a:t>
            </a:r>
            <a:r>
              <a:rPr lang="en-US" sz="6000" dirty="0" smtClean="0"/>
              <a:t>).</a:t>
            </a:r>
            <a:endParaRPr lang="uk-UA" sz="6000" dirty="0" smtClean="0"/>
          </a:p>
          <a:p>
            <a:r>
              <a:rPr lang="uk-UA" sz="6000" dirty="0" smtClean="0"/>
              <a:t>1</a:t>
            </a:r>
            <a:r>
              <a:rPr lang="uk-UA" sz="6000" dirty="0"/>
              <a:t>. </a:t>
            </a:r>
            <a:r>
              <a:rPr lang="uk-UA" sz="6000" b="1" dirty="0">
                <a:solidFill>
                  <a:srgbClr val="7030A0"/>
                </a:solidFill>
              </a:rPr>
              <a:t>Планові перевірки платників податків у </a:t>
            </a:r>
            <a:r>
              <a:rPr lang="uk-UA" sz="6000" b="1" dirty="0" smtClean="0">
                <a:solidFill>
                  <a:srgbClr val="7030A0"/>
                </a:solidFill>
              </a:rPr>
              <a:t>2019р</a:t>
            </a:r>
            <a:r>
              <a:rPr lang="uk-UA" sz="6000" b="1" dirty="0">
                <a:solidFill>
                  <a:srgbClr val="7030A0"/>
                </a:solidFill>
              </a:rPr>
              <a:t>.</a:t>
            </a:r>
          </a:p>
          <a:p>
            <a:r>
              <a:rPr lang="uk-UA" sz="6000" b="1" dirty="0" smtClean="0">
                <a:solidFill>
                  <a:srgbClr val="7030A0"/>
                </a:solidFill>
              </a:rPr>
              <a:t>Сайт </a:t>
            </a:r>
            <a:r>
              <a:rPr lang="uk-UA" sz="6000" b="1" dirty="0">
                <a:solidFill>
                  <a:srgbClr val="7030A0"/>
                </a:solidFill>
              </a:rPr>
              <a:t>державної фіскальної служби </a:t>
            </a:r>
            <a:r>
              <a:rPr lang="uk-UA" sz="6000" b="1" dirty="0">
                <a:solidFill>
                  <a:srgbClr val="002060"/>
                </a:solidFill>
              </a:rPr>
              <a:t>– </a:t>
            </a:r>
            <a:r>
              <a:rPr lang="en-US" sz="6000" b="1" dirty="0" err="1">
                <a:solidFill>
                  <a:srgbClr val="C00000"/>
                </a:solidFill>
              </a:rPr>
              <a:t>sfs.gov.u</a:t>
            </a:r>
            <a:r>
              <a:rPr lang="uk-UA" sz="6000" b="1" dirty="0">
                <a:solidFill>
                  <a:srgbClr val="C00000"/>
                </a:solidFill>
              </a:rPr>
              <a:t>а</a:t>
            </a:r>
          </a:p>
          <a:p>
            <a:r>
              <a:rPr lang="en-US" sz="6000" b="1" dirty="0">
                <a:solidFill>
                  <a:srgbClr val="7030A0"/>
                </a:solidFill>
              </a:rPr>
              <a:t>    </a:t>
            </a:r>
            <a:r>
              <a:rPr lang="uk-UA" sz="6000" b="1" dirty="0">
                <a:solidFill>
                  <a:srgbClr val="7030A0"/>
                </a:solidFill>
              </a:rPr>
              <a:t>Сайт газети «Дебет-кредит» - </a:t>
            </a:r>
            <a:r>
              <a:rPr lang="en-US" sz="6000" b="1" dirty="0" smtClean="0">
                <a:solidFill>
                  <a:srgbClr val="00B050"/>
                </a:solidFill>
              </a:rPr>
              <a:t>dtkt.ua</a:t>
            </a:r>
            <a:endParaRPr lang="uk-UA" sz="6000" b="1" dirty="0">
              <a:solidFill>
                <a:srgbClr val="7030A0"/>
              </a:solidFill>
            </a:endParaRPr>
          </a:p>
          <a:p>
            <a:r>
              <a:rPr lang="uk-UA" sz="6000" b="1" dirty="0">
                <a:solidFill>
                  <a:srgbClr val="7030A0"/>
                </a:solidFill>
              </a:rPr>
              <a:t>2</a:t>
            </a:r>
            <a:r>
              <a:rPr lang="uk-UA" sz="6000" b="1" dirty="0">
                <a:solidFill>
                  <a:srgbClr val="00B050"/>
                </a:solidFill>
              </a:rPr>
              <a:t>. </a:t>
            </a:r>
            <a:r>
              <a:rPr lang="en-US" sz="6000" b="1" dirty="0">
                <a:solidFill>
                  <a:srgbClr val="00B050"/>
                </a:solidFill>
              </a:rPr>
              <a:t>  </a:t>
            </a:r>
            <a:r>
              <a:rPr lang="uk-UA" sz="6000" b="1" dirty="0">
                <a:solidFill>
                  <a:srgbClr val="00B050"/>
                </a:solidFill>
              </a:rPr>
              <a:t>Перевірки </a:t>
            </a:r>
            <a:r>
              <a:rPr lang="uk-UA" sz="6000" b="1" dirty="0" err="1">
                <a:solidFill>
                  <a:srgbClr val="00B050"/>
                </a:solidFill>
              </a:rPr>
              <a:t>Держпраці</a:t>
            </a:r>
            <a:r>
              <a:rPr lang="uk-UA" sz="6000" b="1" dirty="0">
                <a:solidFill>
                  <a:srgbClr val="00B050"/>
                </a:solidFill>
              </a:rPr>
              <a:t> на порталі </a:t>
            </a:r>
            <a:r>
              <a:rPr lang="en-US" sz="6000" b="1" dirty="0">
                <a:solidFill>
                  <a:srgbClr val="00B050"/>
                </a:solidFill>
              </a:rPr>
              <a:t>BRDO</a:t>
            </a:r>
            <a:r>
              <a:rPr lang="uk-UA" sz="6000" b="1" dirty="0">
                <a:solidFill>
                  <a:srgbClr val="00B050"/>
                </a:solidFill>
              </a:rPr>
              <a:t> -  </a:t>
            </a:r>
            <a:r>
              <a:rPr lang="en-US" sz="6000" b="1" dirty="0">
                <a:solidFill>
                  <a:srgbClr val="00B050"/>
                </a:solidFill>
                <a:hlinkClick r:id="rId2"/>
              </a:rPr>
              <a:t>http://</a:t>
            </a:r>
            <a:r>
              <a:rPr lang="en-US" sz="6000" b="1" dirty="0" smtClean="0">
                <a:solidFill>
                  <a:srgbClr val="00B050"/>
                </a:solidFill>
                <a:hlinkClick r:id="rId2"/>
              </a:rPr>
              <a:t>ias.brdo.com.ua</a:t>
            </a:r>
            <a:endParaRPr lang="uk-UA" sz="6000" b="1" dirty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uk-UA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uk-UA" sz="6000" b="1" dirty="0" smtClean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Держархбудінспекція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затвердила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річний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план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здійснення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заходів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державного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нагляду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(контролю) за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діяльністю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суб’єктів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господарювання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201</a:t>
            </a:r>
            <a:r>
              <a:rPr lang="en-US" sz="6000" b="1" dirty="0" smtClean="0">
                <a:solidFill>
                  <a:schemeClr val="accent2">
                    <a:lumMod val="75000"/>
                  </a:schemeClr>
                </a:solidFill>
              </a:rPr>
              <a:t>9</a:t>
            </a:r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6000" b="1" dirty="0" err="1">
                <a:solidFill>
                  <a:schemeClr val="accent2">
                    <a:lumMod val="75000"/>
                  </a:schemeClr>
                </a:solidFill>
              </a:rPr>
              <a:t>рік</a:t>
            </a:r>
            <a:r>
              <a:rPr lang="ru-RU" sz="6000" b="1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algn="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6000" b="1" dirty="0">
                <a:solidFill>
                  <a:schemeClr val="accent1">
                    <a:lumMod val="75000"/>
                  </a:schemeClr>
                </a:solidFill>
              </a:rPr>
              <a:t>inspections.gov.ua</a:t>
            </a:r>
          </a:p>
          <a:p>
            <a:endParaRPr lang="uk-UA" sz="5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8CBDD57-2E81-4057-8457-10DBF1D3B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61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3569" y="69428"/>
            <a:ext cx="8029400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rgbClr val="0070C0"/>
                </a:solidFill>
              </a:rPr>
              <a:t>Потрапили</a:t>
            </a:r>
            <a:r>
              <a:rPr lang="ru-RU" sz="2800" b="1" dirty="0">
                <a:solidFill>
                  <a:srgbClr val="0070C0"/>
                </a:solidFill>
              </a:rPr>
              <a:t> в </a:t>
            </a:r>
            <a:r>
              <a:rPr lang="ru-RU" sz="2800" b="1" dirty="0" smtClean="0">
                <a:solidFill>
                  <a:srgbClr val="0070C0"/>
                </a:solidFill>
              </a:rPr>
              <a:t>план</a:t>
            </a:r>
            <a:r>
              <a:rPr lang="en-US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smtClean="0">
                <a:solidFill>
                  <a:srgbClr val="0070C0"/>
                </a:solidFill>
              </a:rPr>
              <a:t>Д</a:t>
            </a:r>
            <a:r>
              <a:rPr lang="uk-UA" sz="2800" b="1" dirty="0" err="1" smtClean="0">
                <a:solidFill>
                  <a:srgbClr val="0070C0"/>
                </a:solidFill>
              </a:rPr>
              <a:t>ержпраці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– як </a:t>
            </a:r>
            <a:r>
              <a:rPr lang="ru-RU" sz="2800" b="1" dirty="0" err="1">
                <a:solidFill>
                  <a:srgbClr val="0070C0"/>
                </a:solidFill>
              </a:rPr>
              <a:t>підготуватися</a:t>
            </a:r>
            <a:r>
              <a:rPr lang="ru-RU" sz="2800" b="1" dirty="0">
                <a:solidFill>
                  <a:srgbClr val="0070C0"/>
                </a:solidFill>
              </a:rPr>
              <a:t>?</a:t>
            </a:r>
          </a:p>
          <a:p>
            <a:r>
              <a:rPr lang="ru-RU" b="1" dirty="0"/>
              <a:t> </a:t>
            </a:r>
            <a:endParaRPr lang="ru-RU" dirty="0"/>
          </a:p>
          <a:p>
            <a:pPr algn="just"/>
            <a:r>
              <a:rPr lang="ru-RU" dirty="0" err="1"/>
              <a:t>Нерозповсюдження</a:t>
            </a:r>
            <a:r>
              <a:rPr lang="ru-RU" dirty="0"/>
              <a:t> «</a:t>
            </a:r>
            <a:r>
              <a:rPr lang="ru-RU" dirty="0" err="1"/>
              <a:t>драконівських</a:t>
            </a:r>
            <a:r>
              <a:rPr lang="ru-RU" dirty="0"/>
              <a:t>» </a:t>
            </a:r>
            <a:r>
              <a:rPr lang="ru-RU" dirty="0" err="1"/>
              <a:t>штрафів</a:t>
            </a:r>
            <a:r>
              <a:rPr lang="ru-RU" dirty="0"/>
              <a:t> за ст. 265 Кодексу </a:t>
            </a:r>
            <a:r>
              <a:rPr lang="ru-RU" dirty="0" err="1"/>
              <a:t>законів</a:t>
            </a:r>
            <a:r>
              <a:rPr lang="ru-RU" dirty="0"/>
              <a:t> про </a:t>
            </a:r>
            <a:r>
              <a:rPr lang="ru-RU" dirty="0" err="1"/>
              <a:t>працю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заплановані</a:t>
            </a:r>
            <a:r>
              <a:rPr lang="ru-RU" dirty="0"/>
              <a:t> </a:t>
            </a:r>
            <a:r>
              <a:rPr lang="ru-RU" dirty="0" err="1"/>
              <a:t>перевірки</a:t>
            </a:r>
            <a:r>
              <a:rPr lang="ru-RU" dirty="0"/>
              <a:t> </a:t>
            </a:r>
            <a:r>
              <a:rPr lang="ru-RU" dirty="0" err="1"/>
              <a:t>Держпраці</a:t>
            </a:r>
            <a:r>
              <a:rPr lang="ru-RU" dirty="0"/>
              <a:t> у 2019 </a:t>
            </a:r>
            <a:r>
              <a:rPr lang="ru-RU" dirty="0" err="1"/>
              <a:t>році</a:t>
            </a:r>
            <a:r>
              <a:rPr lang="ru-RU" dirty="0"/>
              <a:t> </a:t>
            </a:r>
            <a:r>
              <a:rPr lang="ru-RU" dirty="0" err="1"/>
              <a:t>зовсім</a:t>
            </a:r>
            <a:r>
              <a:rPr lang="ru-RU" dirty="0"/>
              <a:t> не </a:t>
            </a:r>
            <a:r>
              <a:rPr lang="ru-RU" dirty="0" err="1"/>
              <a:t>означає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до них не треба </a:t>
            </a:r>
            <a:r>
              <a:rPr lang="ru-RU" dirty="0" err="1"/>
              <a:t>підготуватися</a:t>
            </a:r>
            <a:r>
              <a:rPr lang="ru-RU" dirty="0"/>
              <a:t>. Тим </a:t>
            </a:r>
            <a:r>
              <a:rPr lang="ru-RU" dirty="0" err="1"/>
              <a:t>більше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штрафи</a:t>
            </a:r>
            <a:r>
              <a:rPr lang="ru-RU" dirty="0"/>
              <a:t> </a:t>
            </a:r>
            <a:r>
              <a:rPr lang="ru-RU" dirty="0" err="1"/>
              <a:t>передбачені</a:t>
            </a:r>
            <a:r>
              <a:rPr lang="ru-RU" dirty="0"/>
              <a:t> </a:t>
            </a:r>
            <a:r>
              <a:rPr lang="ru-RU" dirty="0" err="1"/>
              <a:t>відповідними</a:t>
            </a:r>
            <a:r>
              <a:rPr lang="ru-RU" dirty="0"/>
              <a:t> законами,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значними</a:t>
            </a:r>
            <a:r>
              <a:rPr lang="ru-RU" dirty="0"/>
              <a:t>.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питань</a:t>
            </a:r>
            <a:r>
              <a:rPr lang="ru-RU" dirty="0"/>
              <a:t>, з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призначено</a:t>
            </a:r>
            <a:r>
              <a:rPr lang="ru-RU" dirty="0"/>
              <a:t> </a:t>
            </a:r>
            <a:r>
              <a:rPr lang="ru-RU" dirty="0" err="1"/>
              <a:t>планову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,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вчинити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дії</a:t>
            </a:r>
            <a:r>
              <a:rPr lang="ru-RU" dirty="0"/>
              <a:t>:</a:t>
            </a:r>
          </a:p>
          <a:p>
            <a:r>
              <a:rPr lang="ru-RU" dirty="0"/>
              <a:t>1. </a:t>
            </a:r>
            <a:r>
              <a:rPr lang="ru-RU" b="1" dirty="0" err="1"/>
              <a:t>промислова</a:t>
            </a:r>
            <a:r>
              <a:rPr lang="ru-RU" b="1" dirty="0"/>
              <a:t> </a:t>
            </a:r>
            <a:r>
              <a:rPr lang="ru-RU" b="1" dirty="0" err="1"/>
              <a:t>безпека</a:t>
            </a:r>
            <a:r>
              <a:rPr lang="ru-RU" b="1" dirty="0"/>
              <a:t>, </a:t>
            </a:r>
            <a:r>
              <a:rPr lang="ru-RU" b="1" dirty="0" err="1"/>
              <a:t>охорона</a:t>
            </a:r>
            <a:r>
              <a:rPr lang="ru-RU" b="1" dirty="0"/>
              <a:t> </a:t>
            </a:r>
            <a:r>
              <a:rPr lang="ru-RU" b="1" dirty="0" err="1"/>
              <a:t>праці</a:t>
            </a:r>
            <a:r>
              <a:rPr lang="ru-RU" b="1" dirty="0"/>
              <a:t>, </a:t>
            </a:r>
            <a:r>
              <a:rPr lang="ru-RU" b="1" dirty="0" err="1"/>
              <a:t>гігієна</a:t>
            </a:r>
            <a:r>
              <a:rPr lang="ru-RU" b="1" dirty="0"/>
              <a:t> </a:t>
            </a:r>
            <a:r>
              <a:rPr lang="ru-RU" b="1" dirty="0" err="1"/>
              <a:t>праці</a:t>
            </a:r>
            <a:r>
              <a:rPr lang="ru-RU" b="1" dirty="0"/>
              <a:t>, </a:t>
            </a:r>
            <a:r>
              <a:rPr lang="ru-RU" b="1" dirty="0" err="1"/>
              <a:t>поводження</a:t>
            </a:r>
            <a:r>
              <a:rPr lang="ru-RU" b="1" dirty="0"/>
              <a:t> з </a:t>
            </a:r>
            <a:r>
              <a:rPr lang="ru-RU" b="1" dirty="0" err="1"/>
              <a:t>вибуховими</a:t>
            </a:r>
            <a:r>
              <a:rPr lang="ru-RU" b="1" dirty="0"/>
              <a:t> </a:t>
            </a:r>
            <a:r>
              <a:rPr lang="ru-RU" b="1" dirty="0" err="1"/>
              <a:t>матеріалами</a:t>
            </a:r>
            <a:r>
              <a:rPr lang="ru-RU" b="1" dirty="0"/>
              <a:t> </a:t>
            </a:r>
            <a:r>
              <a:rPr lang="ru-RU" b="1" dirty="0" err="1"/>
              <a:t>промислового</a:t>
            </a:r>
            <a:r>
              <a:rPr lang="ru-RU" b="1" dirty="0"/>
              <a:t> </a:t>
            </a:r>
            <a:r>
              <a:rPr lang="ru-RU" b="1" dirty="0" err="1"/>
              <a:t>призначення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переконатись</a:t>
            </a:r>
            <a:r>
              <a:rPr lang="ru-RU" dirty="0"/>
              <a:t> у </a:t>
            </a:r>
            <a:r>
              <a:rPr lang="ru-RU" dirty="0" err="1"/>
              <a:t>наявності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, </a:t>
            </a:r>
            <a:r>
              <a:rPr lang="ru-RU" dirty="0" err="1"/>
              <a:t>ознайомити</a:t>
            </a:r>
            <a:r>
              <a:rPr lang="ru-RU" dirty="0"/>
              <a:t> з нею </a:t>
            </a:r>
            <a:r>
              <a:rPr lang="ru-RU" dirty="0" err="1"/>
              <a:t>працівників</a:t>
            </a:r>
            <a:r>
              <a:rPr lang="ru-RU" dirty="0"/>
              <a:t>;</a:t>
            </a:r>
          </a:p>
          <a:p>
            <a:r>
              <a:rPr lang="ru-RU" dirty="0"/>
              <a:t>–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розміру</a:t>
            </a:r>
            <a:r>
              <a:rPr lang="ru-RU" dirty="0"/>
              <a:t> </a:t>
            </a:r>
            <a:r>
              <a:rPr lang="ru-RU" dirty="0" err="1"/>
              <a:t>суб’єкта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 – </a:t>
            </a:r>
            <a:r>
              <a:rPr lang="ru-RU" u="sng" dirty="0" err="1"/>
              <a:t>залучити</a:t>
            </a:r>
            <a:r>
              <a:rPr lang="ru-RU" u="sng" dirty="0"/>
              <a:t> </a:t>
            </a:r>
            <a:r>
              <a:rPr lang="ru-RU" u="sng" dirty="0" err="1"/>
              <a:t>спеціаліста</a:t>
            </a:r>
            <a:r>
              <a:rPr lang="ru-RU" u="sng" dirty="0"/>
              <a:t> </a:t>
            </a:r>
            <a:r>
              <a:rPr lang="ru-RU" u="sng" dirty="0" err="1"/>
              <a:t>чи</a:t>
            </a:r>
            <a:r>
              <a:rPr lang="ru-RU" u="sng" dirty="0"/>
              <a:t> </a:t>
            </a:r>
            <a:r>
              <a:rPr lang="ru-RU" u="sng" dirty="0" err="1"/>
              <a:t>організацію</a:t>
            </a:r>
            <a:r>
              <a:rPr lang="ru-RU" u="sng" dirty="0"/>
              <a:t> з </a:t>
            </a:r>
            <a:r>
              <a:rPr lang="ru-RU" u="sng" dirty="0" err="1"/>
              <a:t>охорони</a:t>
            </a:r>
            <a:r>
              <a:rPr lang="ru-RU" u="sng" dirty="0"/>
              <a:t> </a:t>
            </a:r>
            <a:r>
              <a:rPr lang="ru-RU" u="sng" dirty="0" err="1"/>
              <a:t>праці</a:t>
            </a:r>
            <a:r>
              <a:rPr lang="ru-RU" u="sng" dirty="0"/>
              <a:t> за </a:t>
            </a:r>
            <a:r>
              <a:rPr lang="ru-RU" u="sng" dirty="0" err="1"/>
              <a:t>цивільним</a:t>
            </a:r>
            <a:r>
              <a:rPr lang="ru-RU" u="sng" dirty="0"/>
              <a:t> договором (до 20 </a:t>
            </a:r>
            <a:r>
              <a:rPr lang="ru-RU" u="sng" dirty="0" err="1"/>
              <a:t>працівників</a:t>
            </a:r>
            <a:r>
              <a:rPr lang="ru-RU" u="sng" dirty="0"/>
              <a:t>), </a:t>
            </a:r>
            <a:r>
              <a:rPr lang="ru-RU" u="sng" dirty="0" err="1"/>
              <a:t>призначити</a:t>
            </a:r>
            <a:r>
              <a:rPr lang="ru-RU" u="sng" dirty="0"/>
              <a:t> </a:t>
            </a:r>
            <a:r>
              <a:rPr lang="ru-RU" u="sng" dirty="0" err="1"/>
              <a:t>інженера</a:t>
            </a:r>
            <a:r>
              <a:rPr lang="ru-RU" u="sng" dirty="0"/>
              <a:t> з </a:t>
            </a:r>
            <a:r>
              <a:rPr lang="ru-RU" u="sng" dirty="0" err="1"/>
              <a:t>охорони</a:t>
            </a:r>
            <a:r>
              <a:rPr lang="ru-RU" u="sng" dirty="0"/>
              <a:t> </a:t>
            </a:r>
            <a:r>
              <a:rPr lang="ru-RU" u="sng" dirty="0" err="1"/>
              <a:t>праці</a:t>
            </a:r>
            <a:r>
              <a:rPr lang="ru-RU" u="sng" dirty="0"/>
              <a:t> за </a:t>
            </a:r>
            <a:r>
              <a:rPr lang="ru-RU" u="sng" dirty="0" err="1"/>
              <a:t>сумісництвом</a:t>
            </a:r>
            <a:r>
              <a:rPr lang="ru-RU" u="sng" dirty="0"/>
              <a:t> (</a:t>
            </a:r>
            <a:r>
              <a:rPr lang="ru-RU" u="sng" dirty="0" err="1"/>
              <a:t>від</a:t>
            </a:r>
            <a:r>
              <a:rPr lang="ru-RU" u="sng" dirty="0"/>
              <a:t> 20 до 50 </a:t>
            </a:r>
            <a:r>
              <a:rPr lang="ru-RU" u="sng" dirty="0" err="1"/>
              <a:t>працівників</a:t>
            </a:r>
            <a:r>
              <a:rPr lang="ru-RU" u="sng" dirty="0"/>
              <a:t>) </a:t>
            </a:r>
            <a:r>
              <a:rPr lang="ru-RU" u="sng" dirty="0" err="1"/>
              <a:t>чи</a:t>
            </a:r>
            <a:r>
              <a:rPr lang="ru-RU" u="sng" dirty="0"/>
              <a:t> </a:t>
            </a:r>
            <a:r>
              <a:rPr lang="ru-RU" u="sng" dirty="0" err="1"/>
              <a:t>створити</a:t>
            </a:r>
            <a:r>
              <a:rPr lang="ru-RU" u="sng" dirty="0"/>
              <a:t> службу </a:t>
            </a:r>
            <a:r>
              <a:rPr lang="ru-RU" u="sng" dirty="0" err="1"/>
              <a:t>охорони</a:t>
            </a:r>
            <a:r>
              <a:rPr lang="ru-RU" u="sng" dirty="0"/>
              <a:t> </a:t>
            </a:r>
            <a:r>
              <a:rPr lang="ru-RU" u="sng" dirty="0" err="1"/>
              <a:t>праці</a:t>
            </a:r>
            <a:r>
              <a:rPr lang="ru-RU" u="sng" dirty="0"/>
              <a:t> (</a:t>
            </a:r>
            <a:r>
              <a:rPr lang="ru-RU" u="sng" dirty="0" err="1"/>
              <a:t>більше</a:t>
            </a:r>
            <a:r>
              <a:rPr lang="ru-RU" u="sng" dirty="0"/>
              <a:t> 50 </a:t>
            </a:r>
            <a:r>
              <a:rPr lang="ru-RU" u="sng" dirty="0" err="1"/>
              <a:t>працівників</a:t>
            </a:r>
            <a:r>
              <a:rPr lang="ru-RU" u="sng" dirty="0"/>
              <a:t>);</a:t>
            </a:r>
            <a:endParaRPr lang="ru-RU" dirty="0"/>
          </a:p>
          <a:p>
            <a:r>
              <a:rPr lang="ru-RU" dirty="0"/>
              <a:t>– </a:t>
            </a:r>
            <a:r>
              <a:rPr lang="ru-RU" u="sng" dirty="0" err="1"/>
              <a:t>дотримуватись</a:t>
            </a:r>
            <a:r>
              <a:rPr lang="ru-RU" u="sng" dirty="0"/>
              <a:t> </a:t>
            </a:r>
            <a:r>
              <a:rPr lang="ru-RU" u="sng" dirty="0" err="1"/>
              <a:t>норми</a:t>
            </a:r>
            <a:r>
              <a:rPr lang="ru-RU" u="sng" dirty="0"/>
              <a:t> </a:t>
            </a:r>
            <a:r>
              <a:rPr lang="ru-RU" u="sng" dirty="0" err="1"/>
              <a:t>витрат</a:t>
            </a:r>
            <a:r>
              <a:rPr lang="ru-RU" u="sng" dirty="0"/>
              <a:t> на </a:t>
            </a:r>
            <a:r>
              <a:rPr lang="ru-RU" u="sng" dirty="0" err="1"/>
              <a:t>охорону</a:t>
            </a:r>
            <a:r>
              <a:rPr lang="ru-RU" u="sng" dirty="0"/>
              <a:t> </a:t>
            </a:r>
            <a:r>
              <a:rPr lang="ru-RU" u="sng" dirty="0" err="1"/>
              <a:t>праці</a:t>
            </a:r>
            <a:r>
              <a:rPr lang="ru-RU" u="sng" dirty="0"/>
              <a:t> – не </a:t>
            </a:r>
            <a:r>
              <a:rPr lang="ru-RU" u="sng" dirty="0" err="1"/>
              <a:t>менше</a:t>
            </a:r>
            <a:r>
              <a:rPr lang="ru-RU" u="sng" dirty="0"/>
              <a:t> 0,5% фонду оплати </a:t>
            </a:r>
            <a:r>
              <a:rPr lang="ru-RU" u="sng" dirty="0" err="1"/>
              <a:t>праці</a:t>
            </a:r>
            <a:r>
              <a:rPr lang="ru-RU" u="sng" dirty="0"/>
              <a:t> за </a:t>
            </a:r>
            <a:r>
              <a:rPr lang="ru-RU" u="sng" dirty="0" err="1"/>
              <a:t>попередній</a:t>
            </a:r>
            <a:r>
              <a:rPr lang="ru-RU" u="sng" dirty="0"/>
              <a:t> </a:t>
            </a:r>
            <a:r>
              <a:rPr lang="ru-RU" u="sng" dirty="0" err="1"/>
              <a:t>рік</a:t>
            </a:r>
            <a:r>
              <a:rPr lang="ru-RU" u="sng" dirty="0"/>
              <a:t>;</a:t>
            </a:r>
            <a:endParaRPr lang="ru-RU" dirty="0"/>
          </a:p>
          <a:p>
            <a:r>
              <a:rPr lang="ru-RU" dirty="0"/>
              <a:t>– для тих, </a:t>
            </a:r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використовує</a:t>
            </a:r>
            <a:r>
              <a:rPr lang="ru-RU" dirty="0"/>
              <a:t> </a:t>
            </a:r>
            <a:r>
              <a:rPr lang="ru-RU" dirty="0" err="1"/>
              <a:t>вибухові</a:t>
            </a:r>
            <a:r>
              <a:rPr lang="ru-RU" dirty="0"/>
              <a:t> </a:t>
            </a:r>
            <a:r>
              <a:rPr lang="ru-RU" dirty="0" err="1"/>
              <a:t>матеріали</a:t>
            </a:r>
            <a:r>
              <a:rPr lang="ru-RU" dirty="0"/>
              <a:t> </a:t>
            </a:r>
            <a:r>
              <a:rPr lang="ru-RU" dirty="0" err="1"/>
              <a:t>промислового</a:t>
            </a:r>
            <a:r>
              <a:rPr lang="ru-RU" dirty="0"/>
              <a:t> </a:t>
            </a:r>
            <a:r>
              <a:rPr lang="ru-RU" dirty="0" err="1"/>
              <a:t>призначення</a:t>
            </a:r>
            <a:r>
              <a:rPr lang="ru-RU" dirty="0"/>
              <a:t> – </a:t>
            </a:r>
            <a:r>
              <a:rPr lang="ru-RU" dirty="0" err="1"/>
              <a:t>виконувати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 та </a:t>
            </a:r>
            <a:r>
              <a:rPr lang="ru-RU" dirty="0" err="1"/>
              <a:t>нормативи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поводження</a:t>
            </a:r>
            <a:r>
              <a:rPr lang="ru-RU" dirty="0"/>
              <a:t> з ними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04387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5555" y="260654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2. </a:t>
            </a:r>
            <a:r>
              <a:rPr lang="ru-RU" b="1" dirty="0" err="1"/>
              <a:t>Зайнятість</a:t>
            </a:r>
            <a:r>
              <a:rPr lang="ru-RU" b="1" dirty="0"/>
              <a:t> </a:t>
            </a:r>
            <a:r>
              <a:rPr lang="ru-RU" b="1" dirty="0" err="1"/>
              <a:t>населення</a:t>
            </a:r>
            <a:r>
              <a:rPr lang="ru-RU" b="1" dirty="0"/>
              <a:t>, </a:t>
            </a:r>
            <a:r>
              <a:rPr lang="ru-RU" b="1" dirty="0" err="1"/>
              <a:t>зайнятість</a:t>
            </a:r>
            <a:r>
              <a:rPr lang="ru-RU" b="1" dirty="0"/>
              <a:t> </a:t>
            </a:r>
            <a:r>
              <a:rPr lang="ru-RU" b="1" dirty="0" err="1"/>
              <a:t>осіб</a:t>
            </a:r>
            <a:r>
              <a:rPr lang="ru-RU" b="1" dirty="0"/>
              <a:t> з </a:t>
            </a:r>
            <a:r>
              <a:rPr lang="ru-RU" b="1" dirty="0" err="1"/>
              <a:t>інвалідністю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– не </a:t>
            </a:r>
            <a:r>
              <a:rPr lang="ru-RU" dirty="0" err="1"/>
              <a:t>зазначати</a:t>
            </a:r>
            <a:r>
              <a:rPr lang="ru-RU" dirty="0"/>
              <a:t> у </a:t>
            </a:r>
            <a:r>
              <a:rPr lang="ru-RU" dirty="0" err="1"/>
              <a:t>вакансіях</a:t>
            </a:r>
            <a:r>
              <a:rPr lang="ru-RU" dirty="0"/>
              <a:t> </a:t>
            </a:r>
            <a:r>
              <a:rPr lang="ru-RU" dirty="0" err="1"/>
              <a:t>бажаний</a:t>
            </a:r>
            <a:r>
              <a:rPr lang="ru-RU" dirty="0"/>
              <a:t> </a:t>
            </a:r>
            <a:r>
              <a:rPr lang="ru-RU" dirty="0" err="1"/>
              <a:t>вік</a:t>
            </a:r>
            <a:r>
              <a:rPr lang="ru-RU" dirty="0"/>
              <a:t> </a:t>
            </a:r>
            <a:r>
              <a:rPr lang="ru-RU" dirty="0" err="1"/>
              <a:t>кандидатів</a:t>
            </a:r>
            <a:r>
              <a:rPr lang="ru-RU" dirty="0"/>
              <a:t>;</a:t>
            </a:r>
          </a:p>
          <a:p>
            <a:r>
              <a:rPr lang="ru-RU" dirty="0"/>
              <a:t>– </a:t>
            </a:r>
            <a:r>
              <a:rPr lang="ru-RU" dirty="0" err="1"/>
              <a:t>подавати</a:t>
            </a:r>
            <a:r>
              <a:rPr lang="ru-RU" dirty="0"/>
              <a:t> до </a:t>
            </a:r>
            <a:r>
              <a:rPr lang="ru-RU" dirty="0" err="1"/>
              <a:t>центрів</a:t>
            </a:r>
            <a:r>
              <a:rPr lang="ru-RU" dirty="0"/>
              <a:t> </a:t>
            </a:r>
            <a:r>
              <a:rPr lang="ru-RU" dirty="0" err="1"/>
              <a:t>зайнятості</a:t>
            </a:r>
            <a:r>
              <a:rPr lang="ru-RU" dirty="0"/>
              <a:t> </a:t>
            </a:r>
            <a:r>
              <a:rPr lang="ru-RU" dirty="0" err="1"/>
              <a:t>відомості</a:t>
            </a:r>
            <a:r>
              <a:rPr lang="ru-RU" dirty="0"/>
              <a:t> про </a:t>
            </a:r>
            <a:r>
              <a:rPr lang="ru-RU" dirty="0" err="1"/>
              <a:t>масове</a:t>
            </a:r>
            <a:r>
              <a:rPr lang="ru-RU" dirty="0"/>
              <a:t> </a:t>
            </a:r>
            <a:r>
              <a:rPr lang="ru-RU" dirty="0" err="1"/>
              <a:t>вивільнення</a:t>
            </a:r>
            <a:r>
              <a:rPr lang="ru-RU" dirty="0"/>
              <a:t> (за </a:t>
            </a:r>
            <a:r>
              <a:rPr lang="ru-RU" dirty="0" err="1"/>
              <a:t>наявності</a:t>
            </a:r>
            <a:r>
              <a:rPr lang="ru-RU" dirty="0"/>
              <a:t>) та </a:t>
            </a:r>
            <a:r>
              <a:rPr lang="ru-RU" dirty="0" err="1"/>
              <a:t>інформацію</a:t>
            </a:r>
            <a:r>
              <a:rPr lang="ru-RU" dirty="0"/>
              <a:t> про </a:t>
            </a:r>
            <a:r>
              <a:rPr lang="ru-RU" dirty="0" err="1"/>
              <a:t>вакансії</a:t>
            </a:r>
            <a:r>
              <a:rPr lang="ru-RU" dirty="0"/>
              <a:t> (форма 3-ПН) у </a:t>
            </a:r>
            <a:r>
              <a:rPr lang="ru-RU" dirty="0" err="1"/>
              <a:t>встановленому</a:t>
            </a:r>
            <a:r>
              <a:rPr lang="ru-RU" dirty="0"/>
              <a:t> порядку;</a:t>
            </a:r>
          </a:p>
          <a:p>
            <a:r>
              <a:rPr lang="ru-RU" dirty="0"/>
              <a:t>– </a:t>
            </a:r>
            <a:r>
              <a:rPr lang="ru-RU" dirty="0" err="1"/>
              <a:t>слідкувати</a:t>
            </a:r>
            <a:r>
              <a:rPr lang="ru-RU" dirty="0"/>
              <a:t> за </a:t>
            </a:r>
            <a:r>
              <a:rPr lang="ru-RU" dirty="0" err="1"/>
              <a:t>продовженням</a:t>
            </a:r>
            <a:r>
              <a:rPr lang="ru-RU" dirty="0"/>
              <a:t> строку </a:t>
            </a:r>
            <a:r>
              <a:rPr lang="ru-RU" dirty="0" err="1"/>
              <a:t>дозволів</a:t>
            </a:r>
            <a:r>
              <a:rPr lang="ru-RU" dirty="0"/>
              <a:t> на </a:t>
            </a:r>
            <a:r>
              <a:rPr lang="ru-RU" dirty="0" err="1"/>
              <a:t>працевлаштування</a:t>
            </a:r>
            <a:r>
              <a:rPr lang="ru-RU" dirty="0"/>
              <a:t> </a:t>
            </a:r>
            <a:r>
              <a:rPr lang="ru-RU" dirty="0" err="1"/>
              <a:t>іноземців</a:t>
            </a:r>
            <a:r>
              <a:rPr lang="ru-RU" dirty="0"/>
              <a:t>, не </a:t>
            </a:r>
            <a:r>
              <a:rPr lang="ru-RU" dirty="0" err="1"/>
              <a:t>наймати</a:t>
            </a:r>
            <a:r>
              <a:rPr lang="ru-RU" dirty="0"/>
              <a:t> </a:t>
            </a:r>
            <a:r>
              <a:rPr lang="ru-RU" dirty="0" err="1"/>
              <a:t>іноземців</a:t>
            </a:r>
            <a:r>
              <a:rPr lang="ru-RU" dirty="0"/>
              <a:t> без </a:t>
            </a:r>
            <a:r>
              <a:rPr lang="ru-RU" dirty="0" err="1"/>
              <a:t>дозволу</a:t>
            </a:r>
            <a:r>
              <a:rPr lang="ru-RU" dirty="0"/>
              <a:t> (</a:t>
            </a:r>
            <a:r>
              <a:rPr lang="ru-RU" dirty="0" err="1"/>
              <a:t>крім</a:t>
            </a:r>
            <a:r>
              <a:rPr lang="ru-RU" dirty="0"/>
              <a:t> </a:t>
            </a:r>
            <a:r>
              <a:rPr lang="ru-RU" dirty="0" err="1"/>
              <a:t>передбачених</a:t>
            </a:r>
            <a:r>
              <a:rPr lang="ru-RU" dirty="0"/>
              <a:t> законом </a:t>
            </a:r>
            <a:r>
              <a:rPr lang="ru-RU" dirty="0" err="1"/>
              <a:t>випадків</a:t>
            </a:r>
            <a:r>
              <a:rPr lang="ru-RU" dirty="0"/>
              <a:t> – </a:t>
            </a:r>
            <a:r>
              <a:rPr lang="ru-RU" dirty="0" err="1"/>
              <a:t>зокрема</a:t>
            </a:r>
            <a:r>
              <a:rPr lang="ru-RU" dirty="0"/>
              <a:t>, </a:t>
            </a:r>
            <a:r>
              <a:rPr lang="ru-RU" dirty="0" err="1"/>
              <a:t>іноземців</a:t>
            </a:r>
            <a:r>
              <a:rPr lang="ru-RU" dirty="0"/>
              <a:t> з </a:t>
            </a:r>
            <a:r>
              <a:rPr lang="ru-RU" dirty="0" err="1"/>
              <a:t>посвідкою</a:t>
            </a:r>
            <a:r>
              <a:rPr lang="ru-RU" dirty="0"/>
              <a:t> на </a:t>
            </a:r>
            <a:r>
              <a:rPr lang="ru-RU" dirty="0" err="1"/>
              <a:t>постійне</a:t>
            </a:r>
            <a:r>
              <a:rPr lang="ru-RU" dirty="0"/>
              <a:t> </a:t>
            </a:r>
            <a:r>
              <a:rPr lang="ru-RU" dirty="0" err="1"/>
              <a:t>проживання</a:t>
            </a:r>
            <a:r>
              <a:rPr lang="ru-RU" dirty="0"/>
              <a:t>);</a:t>
            </a:r>
          </a:p>
          <a:p>
            <a:r>
              <a:rPr lang="ru-RU" dirty="0"/>
              <a:t>– </a:t>
            </a:r>
            <a:r>
              <a:rPr lang="ru-RU" dirty="0" err="1"/>
              <a:t>перевірити</a:t>
            </a:r>
            <a:r>
              <a:rPr lang="ru-RU" dirty="0"/>
              <a:t> </a:t>
            </a:r>
            <a:r>
              <a:rPr lang="ru-RU" dirty="0" err="1"/>
              <a:t>реєстрацію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в </a:t>
            </a:r>
            <a:r>
              <a:rPr lang="ru-RU" dirty="0" err="1"/>
              <a:t>Фонді</a:t>
            </a:r>
            <a:r>
              <a:rPr lang="ru-RU" dirty="0"/>
              <a:t>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інвалідів</a:t>
            </a:r>
            <a:r>
              <a:rPr lang="ru-RU" dirty="0"/>
              <a:t> та </a:t>
            </a:r>
            <a:r>
              <a:rPr lang="ru-RU" dirty="0" err="1"/>
              <a:t>подання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звітів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3. </a:t>
            </a:r>
            <a:r>
              <a:rPr lang="ru-RU" b="1" dirty="0" err="1"/>
              <a:t>гірничий</a:t>
            </a:r>
            <a:r>
              <a:rPr lang="ru-RU" b="1" dirty="0"/>
              <a:t> </a:t>
            </a:r>
            <a:r>
              <a:rPr lang="ru-RU" b="1" dirty="0" err="1"/>
              <a:t>нагляд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– </a:t>
            </a:r>
            <a:r>
              <a:rPr lang="ru-RU" dirty="0" err="1"/>
              <a:t>мати</a:t>
            </a:r>
            <a:r>
              <a:rPr lang="ru-RU" dirty="0"/>
              <a:t> </a:t>
            </a:r>
            <a:r>
              <a:rPr lang="ru-RU" dirty="0" err="1"/>
              <a:t>затверджені</a:t>
            </a:r>
            <a:r>
              <a:rPr lang="ru-RU" dirty="0"/>
              <a:t> правила </a:t>
            </a:r>
            <a:r>
              <a:rPr lang="ru-RU" dirty="0" err="1"/>
              <a:t>техніки</a:t>
            </a:r>
            <a:r>
              <a:rPr lang="ru-RU" dirty="0"/>
              <a:t> </a:t>
            </a:r>
            <a:r>
              <a:rPr lang="ru-RU" dirty="0" err="1"/>
              <a:t>безпеки</a:t>
            </a:r>
            <a:r>
              <a:rPr lang="ru-RU" dirty="0"/>
              <a:t> та правила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експлуатації</a:t>
            </a:r>
            <a:r>
              <a:rPr lang="ru-RU" dirty="0"/>
              <a:t>, </a:t>
            </a:r>
            <a:r>
              <a:rPr lang="ru-RU" dirty="0" err="1"/>
              <a:t>ознайомити</a:t>
            </a:r>
            <a:r>
              <a:rPr lang="ru-RU" dirty="0"/>
              <a:t> з ними </a:t>
            </a:r>
            <a:r>
              <a:rPr lang="ru-RU" dirty="0" err="1"/>
              <a:t>працівників</a:t>
            </a:r>
            <a:r>
              <a:rPr lang="ru-RU" dirty="0"/>
              <a:t>;</a:t>
            </a:r>
          </a:p>
          <a:p>
            <a:r>
              <a:rPr lang="ru-RU" dirty="0"/>
              <a:t>–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гірничі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затвердженої</a:t>
            </a:r>
            <a:r>
              <a:rPr lang="ru-RU" dirty="0"/>
              <a:t> </a:t>
            </a:r>
            <a:r>
              <a:rPr lang="ru-RU" dirty="0" err="1"/>
              <a:t>технічної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(</a:t>
            </a:r>
            <a:r>
              <a:rPr lang="ru-RU" dirty="0" err="1"/>
              <a:t>проекти</a:t>
            </a:r>
            <a:r>
              <a:rPr lang="ru-RU" dirty="0"/>
              <a:t>, </a:t>
            </a:r>
            <a:r>
              <a:rPr lang="ru-RU" dirty="0" err="1"/>
              <a:t>паспорти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);</a:t>
            </a:r>
          </a:p>
          <a:p>
            <a:r>
              <a:rPr lang="ru-RU" dirty="0"/>
              <a:t>– </a:t>
            </a:r>
            <a:r>
              <a:rPr lang="ru-RU" dirty="0" err="1"/>
              <a:t>перевірити</a:t>
            </a:r>
            <a:r>
              <a:rPr lang="ru-RU" dirty="0"/>
              <a:t> стан </a:t>
            </a:r>
            <a:r>
              <a:rPr lang="ru-RU" dirty="0" err="1"/>
              <a:t>апаратури</a:t>
            </a:r>
            <a:r>
              <a:rPr lang="ru-RU" dirty="0"/>
              <a:t> газового, </a:t>
            </a:r>
            <a:r>
              <a:rPr lang="ru-RU" dirty="0" err="1"/>
              <a:t>струмового</a:t>
            </a:r>
            <a:r>
              <a:rPr lang="ru-RU" dirty="0"/>
              <a:t> та </a:t>
            </a:r>
            <a:r>
              <a:rPr lang="ru-RU" dirty="0" err="1"/>
              <a:t>протиаварійного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;</a:t>
            </a:r>
          </a:p>
          <a:p>
            <a:r>
              <a:rPr lang="ru-RU" dirty="0"/>
              <a:t>– </a:t>
            </a:r>
            <a:r>
              <a:rPr lang="ru-RU" dirty="0" err="1"/>
              <a:t>суворо</a:t>
            </a:r>
            <a:r>
              <a:rPr lang="ru-RU" dirty="0"/>
              <a:t> </a:t>
            </a:r>
            <a:r>
              <a:rPr lang="ru-RU" dirty="0" err="1"/>
              <a:t>контролювати</a:t>
            </a:r>
            <a:r>
              <a:rPr lang="ru-RU" dirty="0"/>
              <a:t> і не </a:t>
            </a:r>
            <a:r>
              <a:rPr lang="ru-RU" dirty="0" err="1"/>
              <a:t>допускати</a:t>
            </a:r>
            <a:r>
              <a:rPr lang="ru-RU" dirty="0"/>
              <a:t> </a:t>
            </a:r>
            <a:r>
              <a:rPr lang="ru-RU" dirty="0" err="1"/>
              <a:t>паління</a:t>
            </a:r>
            <a:r>
              <a:rPr lang="ru-RU" dirty="0"/>
              <a:t> та </a:t>
            </a:r>
            <a:r>
              <a:rPr lang="ru-RU" dirty="0" err="1"/>
              <a:t>користування</a:t>
            </a:r>
            <a:r>
              <a:rPr lang="ru-RU" dirty="0"/>
              <a:t> </a:t>
            </a:r>
            <a:r>
              <a:rPr lang="ru-RU" dirty="0" err="1"/>
              <a:t>відкритим</a:t>
            </a:r>
            <a:r>
              <a:rPr lang="ru-RU" dirty="0"/>
              <a:t> вогнем на </a:t>
            </a:r>
            <a:r>
              <a:rPr lang="ru-RU" dirty="0" err="1"/>
              <a:t>гірничих</a:t>
            </a:r>
            <a:r>
              <a:rPr lang="ru-RU" dirty="0"/>
              <a:t> </a:t>
            </a:r>
            <a:r>
              <a:rPr lang="ru-RU" dirty="0" err="1"/>
              <a:t>підприємствах</a:t>
            </a:r>
            <a:r>
              <a:rPr lang="ru-RU" dirty="0"/>
              <a:t> </a:t>
            </a:r>
            <a:r>
              <a:rPr lang="ru-RU" dirty="0" err="1"/>
              <a:t>тощо</a:t>
            </a:r>
            <a:r>
              <a:rPr lang="ru-RU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707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344815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dirty="0" err="1">
                <a:solidFill>
                  <a:srgbClr val="7030A0"/>
                </a:solidFill>
              </a:rPr>
              <a:t>Увага</a:t>
            </a:r>
            <a:r>
              <a:rPr lang="ru-RU" sz="3200" b="1" dirty="0">
                <a:solidFill>
                  <a:srgbClr val="7030A0"/>
                </a:solidFill>
              </a:rPr>
              <a:t>! Порядки </a:t>
            </a:r>
            <a:r>
              <a:rPr lang="ru-RU" sz="3200" b="1" dirty="0" err="1">
                <a:solidFill>
                  <a:srgbClr val="7030A0"/>
                </a:solidFill>
              </a:rPr>
              <a:t>проведення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виїзних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перевірок</a:t>
            </a:r>
            <a:r>
              <a:rPr lang="ru-RU" sz="3200" b="1" dirty="0">
                <a:solidFill>
                  <a:srgbClr val="7030A0"/>
                </a:solidFill>
              </a:rPr>
              <a:t> та </a:t>
            </a:r>
            <a:r>
              <a:rPr lang="ru-RU" sz="3200" b="1" dirty="0" err="1">
                <a:solidFill>
                  <a:srgbClr val="7030A0"/>
                </a:solidFill>
              </a:rPr>
              <a:t>інспекційних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відвідувань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Держпраці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визнано</a:t>
            </a:r>
            <a:r>
              <a:rPr lang="ru-RU" sz="3200" b="1" dirty="0">
                <a:solidFill>
                  <a:srgbClr val="7030A0"/>
                </a:solidFill>
              </a:rPr>
              <a:t> </a:t>
            </a:r>
            <a:r>
              <a:rPr lang="ru-RU" sz="3200" b="1" dirty="0" err="1">
                <a:solidFill>
                  <a:srgbClr val="7030A0"/>
                </a:solidFill>
              </a:rPr>
              <a:t>незаконними</a:t>
            </a:r>
            <a:r>
              <a:rPr lang="ru-RU" sz="3200" b="1" dirty="0">
                <a:solidFill>
                  <a:srgbClr val="7030A0"/>
                </a:solidFill>
              </a:rPr>
              <a:t> і </a:t>
            </a:r>
            <a:r>
              <a:rPr lang="ru-RU" sz="3200" b="1" dirty="0" err="1" smtClean="0">
                <a:solidFill>
                  <a:srgbClr val="7030A0"/>
                </a:solidFill>
              </a:rPr>
              <a:t>нечинними</a:t>
            </a:r>
            <a:endParaRPr lang="ru-RU" sz="3200" b="1" dirty="0" smtClean="0">
              <a:solidFill>
                <a:srgbClr val="7030A0"/>
              </a:solidFill>
            </a:endParaRPr>
          </a:p>
          <a:p>
            <a:pPr algn="just"/>
            <a:endParaRPr lang="uk-UA" sz="3200" b="1" dirty="0">
              <a:solidFill>
                <a:srgbClr val="7030A0"/>
              </a:solidFill>
            </a:endParaRPr>
          </a:p>
          <a:p>
            <a:pPr algn="just"/>
            <a:r>
              <a:rPr lang="ru-RU" sz="3200" i="1" dirty="0"/>
              <a:t>14 </a:t>
            </a:r>
            <a:r>
              <a:rPr lang="ru-RU" sz="3200" i="1" dirty="0" err="1"/>
              <a:t>травня</a:t>
            </a:r>
            <a:r>
              <a:rPr lang="ru-RU" sz="3200" i="1" dirty="0"/>
              <a:t> 2019 року постанову КМУ №295 </a:t>
            </a:r>
            <a:r>
              <a:rPr lang="ru-RU" sz="3200" i="1" dirty="0" err="1"/>
              <a:t>визнано</a:t>
            </a:r>
            <a:r>
              <a:rPr lang="ru-RU" sz="3200" i="1" dirty="0"/>
              <a:t> </a:t>
            </a:r>
            <a:r>
              <a:rPr lang="ru-RU" sz="3200" i="1" dirty="0" err="1"/>
              <a:t>нечинною</a:t>
            </a:r>
            <a:r>
              <a:rPr lang="ru-RU" sz="3200" i="1" dirty="0"/>
              <a:t>. </a:t>
            </a:r>
            <a:r>
              <a:rPr lang="ru-RU" sz="3200" i="1" dirty="0" err="1"/>
              <a:t>Отже</a:t>
            </a:r>
            <a:r>
              <a:rPr lang="ru-RU" sz="3200" i="1" dirty="0"/>
              <a:t>, з </a:t>
            </a:r>
            <a:r>
              <a:rPr lang="ru-RU" sz="3200" i="1" dirty="0" err="1"/>
              <a:t>цієї</a:t>
            </a:r>
            <a:r>
              <a:rPr lang="ru-RU" sz="3200" i="1" dirty="0"/>
              <a:t> </a:t>
            </a:r>
            <a:r>
              <a:rPr lang="ru-RU" sz="3200" i="1" dirty="0" err="1"/>
              <a:t>дати</a:t>
            </a:r>
            <a:r>
              <a:rPr lang="ru-RU" sz="3200" i="1" dirty="0"/>
              <a:t> </a:t>
            </a:r>
            <a:r>
              <a:rPr lang="ru-RU" sz="3200" i="1" dirty="0" err="1"/>
              <a:t>скасовано</a:t>
            </a:r>
            <a:r>
              <a:rPr lang="ru-RU" sz="3200" i="1" dirty="0"/>
              <a:t> порядки </a:t>
            </a:r>
            <a:r>
              <a:rPr lang="ru-RU" sz="3200" i="1" dirty="0" err="1"/>
              <a:t>проведення</a:t>
            </a:r>
            <a:r>
              <a:rPr lang="ru-RU" sz="3200" i="1" dirty="0"/>
              <a:t> </a:t>
            </a:r>
            <a:r>
              <a:rPr lang="ru-RU" sz="3200" i="1" dirty="0" err="1"/>
              <a:t>інспекційних</a:t>
            </a:r>
            <a:r>
              <a:rPr lang="ru-RU" sz="3200" i="1" dirty="0"/>
              <a:t> </a:t>
            </a:r>
            <a:r>
              <a:rPr lang="ru-RU" sz="3200" i="1" dirty="0" err="1"/>
              <a:t>відвідувань</a:t>
            </a:r>
            <a:r>
              <a:rPr lang="ru-RU" sz="3200" i="1" dirty="0"/>
              <a:t> </a:t>
            </a:r>
            <a:r>
              <a:rPr lang="ru-RU" sz="3200" i="1" dirty="0" err="1"/>
              <a:t>роботодавців</a:t>
            </a:r>
            <a:r>
              <a:rPr lang="ru-RU" sz="3200" i="1" dirty="0"/>
              <a:t> та </a:t>
            </a:r>
            <a:r>
              <a:rPr lang="ru-RU" sz="3200" i="1" dirty="0" err="1"/>
              <a:t>виїзних</a:t>
            </a:r>
            <a:r>
              <a:rPr lang="ru-RU" sz="3200" i="1" dirty="0"/>
              <a:t> </a:t>
            </a:r>
            <a:r>
              <a:rPr lang="ru-RU" sz="3200" i="1" dirty="0" err="1"/>
              <a:t>перевірок</a:t>
            </a:r>
            <a:r>
              <a:rPr lang="ru-RU" sz="3200" i="1" dirty="0"/>
              <a:t> </a:t>
            </a:r>
            <a:r>
              <a:rPr lang="ru-RU" sz="3200" i="1" dirty="0" err="1"/>
              <a:t>Держпраці</a:t>
            </a:r>
            <a:r>
              <a:rPr lang="ru-RU" sz="3200" i="1" dirty="0"/>
              <a:t> </a:t>
            </a:r>
            <a:r>
              <a:rPr lang="ru-RU" sz="3200" i="1" dirty="0" err="1"/>
              <a:t>щодо</a:t>
            </a:r>
            <a:r>
              <a:rPr lang="ru-RU" sz="3200" i="1" dirty="0"/>
              <a:t> </a:t>
            </a:r>
            <a:r>
              <a:rPr lang="ru-RU" sz="3200" i="1" dirty="0" err="1"/>
              <a:t>нагляду</a:t>
            </a:r>
            <a:r>
              <a:rPr lang="ru-RU" sz="3200" i="1" dirty="0"/>
              <a:t> за </a:t>
            </a:r>
            <a:r>
              <a:rPr lang="ru-RU" sz="3200" i="1" dirty="0" err="1"/>
              <a:t>роботою</a:t>
            </a:r>
            <a:r>
              <a:rPr lang="ru-RU" sz="3200" i="1" dirty="0"/>
              <a:t> </a:t>
            </a:r>
            <a:r>
              <a:rPr lang="ru-RU" sz="3200" i="1" dirty="0" err="1"/>
              <a:t>інспекторів</a:t>
            </a:r>
            <a:r>
              <a:rPr lang="ru-RU" sz="3200" i="1" dirty="0"/>
              <a:t> </a:t>
            </a:r>
            <a:r>
              <a:rPr lang="ru-RU" sz="3200" i="1" dirty="0" err="1"/>
              <a:t>місцевих</a:t>
            </a:r>
            <a:r>
              <a:rPr lang="ru-RU" sz="3200" i="1" dirty="0"/>
              <a:t> </a:t>
            </a:r>
            <a:r>
              <a:rPr lang="ru-RU" sz="3200" i="1" dirty="0" smtClean="0"/>
              <a:t>рад </a:t>
            </a:r>
            <a:r>
              <a:rPr lang="ru-RU" sz="3200" i="1" dirty="0" err="1" smtClean="0"/>
              <a:t>судове</a:t>
            </a:r>
            <a:r>
              <a:rPr lang="ru-RU" sz="3200" i="1" dirty="0" smtClean="0"/>
              <a:t> </a:t>
            </a:r>
            <a:r>
              <a:rPr lang="ru-RU" sz="3200" i="1" dirty="0" err="1"/>
              <a:t>рішення</a:t>
            </a:r>
            <a:r>
              <a:rPr lang="ru-RU" sz="3200" i="1" dirty="0"/>
              <a:t> </a:t>
            </a:r>
            <a:r>
              <a:rPr lang="ru-RU" sz="3200" i="1" dirty="0" err="1"/>
              <a:t>було</a:t>
            </a:r>
            <a:r>
              <a:rPr lang="ru-RU" sz="3200" i="1" dirty="0"/>
              <a:t> </a:t>
            </a:r>
            <a:r>
              <a:rPr lang="ru-RU" sz="3200" i="1" dirty="0" err="1"/>
              <a:t>прийняте</a:t>
            </a:r>
            <a:r>
              <a:rPr lang="ru-RU" sz="3200" i="1" dirty="0"/>
              <a:t> у </a:t>
            </a:r>
            <a:r>
              <a:rPr lang="ru-RU" sz="3200" i="1" dirty="0" err="1"/>
              <a:t>справі</a:t>
            </a:r>
            <a:r>
              <a:rPr lang="ru-RU" sz="3200" i="1" dirty="0"/>
              <a:t> №</a:t>
            </a:r>
            <a:r>
              <a:rPr lang="ru-RU" sz="3200" i="1" dirty="0" smtClean="0"/>
              <a:t>826/8917/17 </a:t>
            </a:r>
            <a:endParaRPr lang="ru-RU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73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260648"/>
            <a:ext cx="8352928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Як </a:t>
            </a:r>
            <a:r>
              <a:rPr lang="ru-RU" sz="2800" b="1" dirty="0" err="1">
                <a:solidFill>
                  <a:srgbClr val="7030A0"/>
                </a:solidFill>
              </a:rPr>
              <a:t>Держпраці</a:t>
            </a:r>
            <a:r>
              <a:rPr lang="ru-RU" sz="2800" b="1" dirty="0">
                <a:solidFill>
                  <a:srgbClr val="7030A0"/>
                </a:solidFill>
              </a:rPr>
              <a:t> буде </a:t>
            </a:r>
            <a:r>
              <a:rPr lang="ru-RU" sz="2800" b="1" dirty="0" err="1">
                <a:solidFill>
                  <a:srgbClr val="7030A0"/>
                </a:solidFill>
              </a:rPr>
              <a:t>проводити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перевірки</a:t>
            </a:r>
            <a:r>
              <a:rPr lang="ru-RU" sz="2800" b="1" dirty="0">
                <a:solidFill>
                  <a:srgbClr val="7030A0"/>
                </a:solidFill>
              </a:rPr>
              <a:t> з </a:t>
            </a:r>
            <a:r>
              <a:rPr lang="ru-RU" sz="2800" b="1" dirty="0" err="1">
                <a:solidFill>
                  <a:srgbClr val="7030A0"/>
                </a:solidFill>
              </a:rPr>
              <a:t>питань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праці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після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скасування</a:t>
            </a:r>
            <a:r>
              <a:rPr lang="ru-RU" sz="2800" b="1" dirty="0">
                <a:solidFill>
                  <a:srgbClr val="7030A0"/>
                </a:solidFill>
              </a:rPr>
              <a:t> порядку, - </a:t>
            </a:r>
            <a:r>
              <a:rPr lang="ru-RU" sz="2800" b="1" dirty="0" smtClean="0">
                <a:solidFill>
                  <a:srgbClr val="7030A0"/>
                </a:solidFill>
              </a:rPr>
              <a:t>ДРС????</a:t>
            </a:r>
            <a:endParaRPr lang="uk-UA" sz="2800" b="1" dirty="0" smtClean="0">
              <a:solidFill>
                <a:srgbClr val="7030A0"/>
              </a:solidFill>
            </a:endParaRPr>
          </a:p>
          <a:p>
            <a:r>
              <a:rPr lang="ru-RU" sz="1550" dirty="0"/>
              <a:t>з </a:t>
            </a:r>
            <a:r>
              <a:rPr lang="ru-RU" sz="1550" dirty="0" err="1"/>
              <a:t>урахуванням</a:t>
            </a:r>
            <a:r>
              <a:rPr lang="ru-RU" sz="1550" dirty="0"/>
              <a:t> </a:t>
            </a:r>
            <a:r>
              <a:rPr lang="ru-RU" sz="1550" dirty="0" err="1"/>
              <a:t>встановленого</a:t>
            </a:r>
            <a:r>
              <a:rPr lang="ru-RU" sz="1550" dirty="0"/>
              <a:t> </a:t>
            </a:r>
            <a:r>
              <a:rPr lang="ru-RU" sz="1550" dirty="0" err="1"/>
              <a:t>постановою</a:t>
            </a:r>
            <a:r>
              <a:rPr lang="ru-RU" sz="1550" dirty="0"/>
              <a:t> суду факту </a:t>
            </a:r>
            <a:r>
              <a:rPr lang="ru-RU" sz="1550" dirty="0" err="1"/>
              <a:t>відсутності</a:t>
            </a:r>
            <a:r>
              <a:rPr lang="ru-RU" sz="1550" dirty="0"/>
              <a:t> у </a:t>
            </a:r>
            <a:r>
              <a:rPr lang="ru-RU" sz="1550" u="sng" dirty="0" err="1">
                <a:hlinkClick r:id="rId2"/>
              </a:rPr>
              <a:t>КЗпП</a:t>
            </a:r>
            <a:r>
              <a:rPr lang="ru-RU" sz="1550" dirty="0"/>
              <a:t> будь-</a:t>
            </a:r>
            <a:r>
              <a:rPr lang="ru-RU" sz="1550" dirty="0" err="1"/>
              <a:t>яких</a:t>
            </a:r>
            <a:r>
              <a:rPr lang="ru-RU" sz="1550" dirty="0"/>
              <a:t> </a:t>
            </a:r>
            <a:r>
              <a:rPr lang="ru-RU" sz="1550" dirty="0" err="1"/>
              <a:t>особливостей</a:t>
            </a:r>
            <a:r>
              <a:rPr lang="ru-RU" sz="1550" dirty="0"/>
              <a:t> </a:t>
            </a:r>
            <a:r>
              <a:rPr lang="ru-RU" sz="1550" dirty="0" err="1"/>
              <a:t>здійснення</a:t>
            </a:r>
            <a:r>
              <a:rPr lang="ru-RU" sz="1550" dirty="0"/>
              <a:t> </a:t>
            </a:r>
            <a:r>
              <a:rPr lang="ru-RU" sz="1550" dirty="0" err="1"/>
              <a:t>заходів</a:t>
            </a:r>
            <a:r>
              <a:rPr lang="ru-RU" sz="1550" dirty="0"/>
              <a:t>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 за </a:t>
            </a:r>
            <a:r>
              <a:rPr lang="ru-RU" sz="1550" dirty="0" err="1"/>
              <a:t>додержанням</a:t>
            </a:r>
            <a:r>
              <a:rPr lang="ru-RU" sz="1550" dirty="0"/>
              <a:t>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, </a:t>
            </a:r>
            <a:r>
              <a:rPr lang="ru-RU" sz="1550" dirty="0" err="1"/>
              <a:t>Держпраці</a:t>
            </a:r>
            <a:r>
              <a:rPr lang="ru-RU" sz="1550" dirty="0"/>
              <a:t> </a:t>
            </a:r>
            <a:r>
              <a:rPr lang="ru-RU" sz="1550" dirty="0" err="1"/>
              <a:t>можуть</a:t>
            </a:r>
            <a:r>
              <a:rPr lang="ru-RU" sz="1550" dirty="0"/>
              <a:t> </a:t>
            </a:r>
            <a:r>
              <a:rPr lang="ru-RU" sz="1550" dirty="0" err="1"/>
              <a:t>здійснювати</a:t>
            </a:r>
            <a:r>
              <a:rPr lang="ru-RU" sz="1550" dirty="0"/>
              <a:t> заходи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 за </a:t>
            </a:r>
            <a:r>
              <a:rPr lang="ru-RU" sz="1550" dirty="0" err="1"/>
              <a:t>додержанням</a:t>
            </a:r>
            <a:r>
              <a:rPr lang="ru-RU" sz="1550" dirty="0"/>
              <a:t>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 </a:t>
            </a:r>
            <a:r>
              <a:rPr lang="ru-RU" sz="1550" dirty="0" err="1"/>
              <a:t>виключно</a:t>
            </a:r>
            <a:r>
              <a:rPr lang="ru-RU" sz="1550" dirty="0"/>
              <a:t> </a:t>
            </a:r>
            <a:r>
              <a:rPr lang="ru-RU" sz="1550" dirty="0" err="1"/>
              <a:t>керуючись</a:t>
            </a:r>
            <a:r>
              <a:rPr lang="ru-RU" sz="1550" dirty="0"/>
              <a:t> </a:t>
            </a:r>
            <a:r>
              <a:rPr lang="ru-RU" sz="1550" dirty="0" err="1"/>
              <a:t>вимогами</a:t>
            </a:r>
            <a:r>
              <a:rPr lang="ru-RU" sz="1550" dirty="0"/>
              <a:t> </a:t>
            </a:r>
            <a:r>
              <a:rPr lang="ru-RU" sz="1550" u="sng" dirty="0">
                <a:hlinkClick r:id="rId3"/>
              </a:rPr>
              <a:t>Закону «Про </a:t>
            </a:r>
            <a:r>
              <a:rPr lang="ru-RU" sz="1550" u="sng" dirty="0" err="1">
                <a:hlinkClick r:id="rId3"/>
              </a:rPr>
              <a:t>основні</a:t>
            </a:r>
            <a:r>
              <a:rPr lang="ru-RU" sz="1550" u="sng" dirty="0">
                <a:hlinkClick r:id="rId3"/>
              </a:rPr>
              <a:t> засади державного </a:t>
            </a:r>
            <a:r>
              <a:rPr lang="ru-RU" sz="1550" u="sng" dirty="0" err="1">
                <a:hlinkClick r:id="rId3"/>
              </a:rPr>
              <a:t>нагляду</a:t>
            </a:r>
            <a:r>
              <a:rPr lang="ru-RU" sz="1550" u="sng" dirty="0">
                <a:hlinkClick r:id="rId3"/>
              </a:rPr>
              <a:t> (контролю) у </a:t>
            </a:r>
            <a:r>
              <a:rPr lang="ru-RU" sz="1550" u="sng" dirty="0" err="1">
                <a:hlinkClick r:id="rId3"/>
              </a:rPr>
              <a:t>сфері</a:t>
            </a:r>
            <a:r>
              <a:rPr lang="ru-RU" sz="1550" u="sng" dirty="0">
                <a:hlinkClick r:id="rId3"/>
              </a:rPr>
              <a:t> </a:t>
            </a:r>
            <a:r>
              <a:rPr lang="ru-RU" sz="1550" u="sng" dirty="0" err="1">
                <a:hlinkClick r:id="rId3"/>
              </a:rPr>
              <a:t>господарської</a:t>
            </a:r>
            <a:r>
              <a:rPr lang="ru-RU" sz="1550" u="sng" dirty="0">
                <a:hlinkClick r:id="rId3"/>
              </a:rPr>
              <a:t> </a:t>
            </a:r>
            <a:r>
              <a:rPr lang="ru-RU" sz="1550" u="sng" dirty="0" err="1">
                <a:hlinkClick r:id="rId3"/>
              </a:rPr>
              <a:t>діяльності</a:t>
            </a:r>
            <a:r>
              <a:rPr lang="ru-RU" sz="1550" u="sng" dirty="0">
                <a:hlinkClick r:id="rId3"/>
              </a:rPr>
              <a:t>»</a:t>
            </a:r>
            <a:r>
              <a:rPr lang="ru-RU" sz="1550" dirty="0"/>
              <a:t>, </a:t>
            </a:r>
            <a:r>
              <a:rPr lang="ru-RU" sz="1550" dirty="0" err="1"/>
              <a:t>виконуючи</a:t>
            </a:r>
            <a:r>
              <a:rPr lang="ru-RU" sz="1550" dirty="0"/>
              <a:t> </a:t>
            </a:r>
            <a:r>
              <a:rPr lang="ru-RU" sz="1550" dirty="0" err="1"/>
              <a:t>їх</a:t>
            </a:r>
            <a:r>
              <a:rPr lang="ru-RU" sz="1550" dirty="0"/>
              <a:t> у </a:t>
            </a:r>
            <a:r>
              <a:rPr lang="ru-RU" sz="1550" dirty="0" err="1"/>
              <a:t>повному</a:t>
            </a:r>
            <a:r>
              <a:rPr lang="ru-RU" sz="1550" dirty="0"/>
              <a:t> </a:t>
            </a:r>
            <a:r>
              <a:rPr lang="ru-RU" sz="1550" dirty="0" err="1"/>
              <a:t>обсязі</a:t>
            </a:r>
            <a:r>
              <a:rPr lang="ru-RU" sz="1550" dirty="0"/>
              <a:t>.</a:t>
            </a:r>
          </a:p>
          <a:p>
            <a:r>
              <a:rPr lang="ru-RU" sz="1550" b="1" dirty="0" err="1"/>
              <a:t>Планові</a:t>
            </a:r>
            <a:r>
              <a:rPr lang="ru-RU" sz="1550" b="1" dirty="0"/>
              <a:t> та </a:t>
            </a:r>
            <a:r>
              <a:rPr lang="ru-RU" sz="1550" b="1" dirty="0" err="1"/>
              <a:t>позапланові</a:t>
            </a:r>
            <a:r>
              <a:rPr lang="ru-RU" sz="1550" b="1" dirty="0"/>
              <a:t> заходи державного </a:t>
            </a:r>
            <a:r>
              <a:rPr lang="ru-RU" sz="1550" b="1" dirty="0" err="1"/>
              <a:t>нагляду</a:t>
            </a:r>
            <a:r>
              <a:rPr lang="ru-RU" sz="1550" b="1" dirty="0"/>
              <a:t> (контролю) </a:t>
            </a:r>
            <a:r>
              <a:rPr lang="ru-RU" sz="1550" b="1" dirty="0" err="1"/>
              <a:t>можуть</a:t>
            </a:r>
            <a:r>
              <a:rPr lang="ru-RU" sz="1550" b="1" dirty="0"/>
              <a:t> </a:t>
            </a:r>
            <a:r>
              <a:rPr lang="ru-RU" sz="1550" b="1" dirty="0" err="1"/>
              <a:t>здійснюватися</a:t>
            </a:r>
            <a:r>
              <a:rPr lang="ru-RU" sz="1550" b="1" dirty="0"/>
              <a:t> </a:t>
            </a:r>
            <a:r>
              <a:rPr lang="ru-RU" sz="1550" b="1" dirty="0" err="1"/>
              <a:t>Держпраці</a:t>
            </a:r>
            <a:r>
              <a:rPr lang="ru-RU" sz="1550" b="1" dirty="0"/>
              <a:t> у </a:t>
            </a:r>
            <a:r>
              <a:rPr lang="ru-RU" sz="1550" b="1" dirty="0" err="1"/>
              <a:t>формі</a:t>
            </a:r>
            <a:r>
              <a:rPr lang="ru-RU" sz="1550" b="1" dirty="0"/>
              <a:t> </a:t>
            </a:r>
            <a:r>
              <a:rPr lang="ru-RU" sz="1550" b="1" dirty="0" err="1"/>
              <a:t>перевірок</a:t>
            </a:r>
            <a:r>
              <a:rPr lang="ru-RU" sz="1550" b="1" dirty="0"/>
              <a:t>, </a:t>
            </a:r>
            <a:r>
              <a:rPr lang="ru-RU" sz="1550" b="1" dirty="0" err="1"/>
              <a:t>ревізій</a:t>
            </a:r>
            <a:r>
              <a:rPr lang="ru-RU" sz="1550" b="1" dirty="0"/>
              <a:t>, </a:t>
            </a:r>
            <a:r>
              <a:rPr lang="ru-RU" sz="1550" b="1" dirty="0" err="1"/>
              <a:t>оглядів</a:t>
            </a:r>
            <a:r>
              <a:rPr lang="ru-RU" sz="1550" b="1" dirty="0"/>
              <a:t>, </a:t>
            </a:r>
            <a:r>
              <a:rPr lang="ru-RU" sz="1550" b="1" dirty="0" err="1"/>
              <a:t>обстежень</a:t>
            </a:r>
            <a:r>
              <a:rPr lang="ru-RU" sz="1550" b="1" dirty="0"/>
              <a:t> та в </a:t>
            </a:r>
            <a:r>
              <a:rPr lang="ru-RU" sz="1550" b="1" dirty="0" err="1"/>
              <a:t>інших</a:t>
            </a:r>
            <a:r>
              <a:rPr lang="ru-RU" sz="1550" b="1" dirty="0"/>
              <a:t> формах, </a:t>
            </a:r>
            <a:r>
              <a:rPr lang="ru-RU" sz="1550" b="1" dirty="0" err="1"/>
              <a:t>визначених</a:t>
            </a:r>
            <a:r>
              <a:rPr lang="ru-RU" sz="1550" b="1" dirty="0"/>
              <a:t> законом.</a:t>
            </a:r>
          </a:p>
          <a:p>
            <a:r>
              <a:rPr lang="ru-RU" sz="1550" dirty="0" err="1"/>
              <a:t>Обов’язковою</a:t>
            </a:r>
            <a:r>
              <a:rPr lang="ru-RU" sz="1550" dirty="0"/>
              <a:t> </a:t>
            </a:r>
            <a:r>
              <a:rPr lang="ru-RU" sz="1550" dirty="0" err="1"/>
              <a:t>умовою</a:t>
            </a:r>
            <a:r>
              <a:rPr lang="ru-RU" sz="1550" dirty="0"/>
              <a:t> </a:t>
            </a:r>
            <a:r>
              <a:rPr lang="ru-RU" sz="1550" dirty="0" err="1"/>
              <a:t>здійснення</a:t>
            </a:r>
            <a:r>
              <a:rPr lang="ru-RU" sz="1550" dirty="0"/>
              <a:t> </a:t>
            </a:r>
            <a:r>
              <a:rPr lang="ru-RU" sz="1550" dirty="0" err="1"/>
              <a:t>Держпраці</a:t>
            </a:r>
            <a:r>
              <a:rPr lang="ru-RU" sz="1550" dirty="0"/>
              <a:t> </a:t>
            </a:r>
            <a:r>
              <a:rPr lang="ru-RU" sz="1550" dirty="0" err="1"/>
              <a:t>заходів</a:t>
            </a:r>
            <a:r>
              <a:rPr lang="ru-RU" sz="1550" dirty="0"/>
              <a:t>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 за </a:t>
            </a:r>
            <a:r>
              <a:rPr lang="ru-RU" sz="1550" dirty="0" err="1"/>
              <a:t>додержанням</a:t>
            </a:r>
            <a:r>
              <a:rPr lang="ru-RU" sz="1550" dirty="0"/>
              <a:t>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 є </a:t>
            </a:r>
            <a:r>
              <a:rPr lang="ru-RU" sz="1550" dirty="0" err="1"/>
              <a:t>розробка</a:t>
            </a:r>
            <a:r>
              <a:rPr lang="ru-RU" sz="1550" dirty="0"/>
              <a:t> </a:t>
            </a:r>
            <a:r>
              <a:rPr lang="ru-RU" sz="1550" dirty="0" err="1"/>
              <a:t>Держпраці</a:t>
            </a:r>
            <a:r>
              <a:rPr lang="ru-RU" sz="1550" dirty="0"/>
              <a:t>  та </a:t>
            </a:r>
            <a:r>
              <a:rPr lang="ru-RU" sz="1550" dirty="0" err="1"/>
              <a:t>подання</a:t>
            </a:r>
            <a:r>
              <a:rPr lang="ru-RU" sz="1550" dirty="0"/>
              <a:t> на </a:t>
            </a:r>
            <a:r>
              <a:rPr lang="ru-RU" sz="1550" dirty="0" err="1"/>
              <a:t>затвердження</a:t>
            </a:r>
            <a:r>
              <a:rPr lang="ru-RU" sz="1550" dirty="0"/>
              <a:t> КМУ у </a:t>
            </a:r>
            <a:r>
              <a:rPr lang="ru-RU" sz="1550" dirty="0" err="1"/>
              <a:t>встановленому</a:t>
            </a:r>
            <a:r>
              <a:rPr lang="ru-RU" sz="1550" dirty="0"/>
              <a:t> </a:t>
            </a:r>
            <a:r>
              <a:rPr lang="ru-RU" sz="1550" dirty="0" err="1"/>
              <a:t>законодавством</a:t>
            </a:r>
            <a:r>
              <a:rPr lang="ru-RU" sz="1550" dirty="0"/>
              <a:t> порядку </a:t>
            </a:r>
            <a:r>
              <a:rPr lang="ru-RU" sz="1550" dirty="0" err="1"/>
              <a:t>критеріїв</a:t>
            </a:r>
            <a:r>
              <a:rPr lang="ru-RU" sz="1550" dirty="0"/>
              <a:t>,  за </a:t>
            </a:r>
            <a:r>
              <a:rPr lang="ru-RU" sz="1550" dirty="0" err="1"/>
              <a:t>якими</a:t>
            </a:r>
            <a:r>
              <a:rPr lang="ru-RU" sz="1550" dirty="0"/>
              <a:t> </a:t>
            </a:r>
            <a:r>
              <a:rPr lang="ru-RU" sz="1550" dirty="0" err="1"/>
              <a:t>оцінюється</a:t>
            </a:r>
            <a:r>
              <a:rPr lang="ru-RU" sz="1550" dirty="0"/>
              <a:t> </a:t>
            </a:r>
            <a:r>
              <a:rPr lang="ru-RU" sz="1550" dirty="0" err="1"/>
              <a:t>ступінь</a:t>
            </a:r>
            <a:r>
              <a:rPr lang="ru-RU" sz="1550" dirty="0"/>
              <a:t> </a:t>
            </a:r>
            <a:r>
              <a:rPr lang="ru-RU" sz="1550" dirty="0" err="1"/>
              <a:t>ризику</a:t>
            </a:r>
            <a:r>
              <a:rPr lang="ru-RU" sz="1550" dirty="0"/>
              <a:t> </a:t>
            </a:r>
            <a:r>
              <a:rPr lang="ru-RU" sz="1550" dirty="0" err="1"/>
              <a:t>від</a:t>
            </a:r>
            <a:r>
              <a:rPr lang="ru-RU" sz="1550" dirty="0"/>
              <a:t> </a:t>
            </a:r>
            <a:r>
              <a:rPr lang="ru-RU" sz="1550" dirty="0" err="1"/>
              <a:t>провадження</a:t>
            </a:r>
            <a:r>
              <a:rPr lang="ru-RU" sz="1550" dirty="0"/>
              <a:t> </a:t>
            </a:r>
            <a:r>
              <a:rPr lang="ru-RU" sz="1550" dirty="0" err="1"/>
              <a:t>господарської</a:t>
            </a:r>
            <a:r>
              <a:rPr lang="ru-RU" sz="1550" dirty="0"/>
              <a:t> </a:t>
            </a:r>
            <a:r>
              <a:rPr lang="ru-RU" sz="1550" dirty="0" err="1"/>
              <a:t>діяльності</a:t>
            </a:r>
            <a:r>
              <a:rPr lang="ru-RU" sz="1550" dirty="0"/>
              <a:t> </a:t>
            </a:r>
            <a:r>
              <a:rPr lang="ru-RU" sz="1550" dirty="0" err="1"/>
              <a:t>суб’єктами</a:t>
            </a:r>
            <a:r>
              <a:rPr lang="ru-RU" sz="1550" dirty="0"/>
              <a:t> </a:t>
            </a:r>
            <a:r>
              <a:rPr lang="ru-RU" sz="1550" dirty="0" err="1"/>
              <a:t>господарювання</a:t>
            </a:r>
            <a:r>
              <a:rPr lang="ru-RU" sz="1550" dirty="0"/>
              <a:t> у </a:t>
            </a:r>
            <a:r>
              <a:rPr lang="ru-RU" sz="1550" dirty="0" err="1"/>
              <a:t>частині</a:t>
            </a:r>
            <a:r>
              <a:rPr lang="ru-RU" sz="1550" dirty="0"/>
              <a:t> </a:t>
            </a:r>
            <a:r>
              <a:rPr lang="ru-RU" sz="1550" dirty="0" err="1"/>
              <a:t>додержання</a:t>
            </a:r>
            <a:r>
              <a:rPr lang="ru-RU" sz="1550" dirty="0"/>
              <a:t> </a:t>
            </a:r>
            <a:r>
              <a:rPr lang="ru-RU" sz="1550" dirty="0" err="1"/>
              <a:t>вимог</a:t>
            </a:r>
            <a:r>
              <a:rPr lang="ru-RU" sz="1550" dirty="0"/>
              <a:t>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 і </a:t>
            </a:r>
            <a:r>
              <a:rPr lang="ru-RU" sz="1550" dirty="0" err="1"/>
              <a:t>визначається</a:t>
            </a:r>
            <a:r>
              <a:rPr lang="ru-RU" sz="1550" dirty="0"/>
              <a:t> </a:t>
            </a:r>
            <a:r>
              <a:rPr lang="ru-RU" sz="1550" dirty="0" err="1"/>
              <a:t>періодичність</a:t>
            </a:r>
            <a:r>
              <a:rPr lang="ru-RU" sz="1550" dirty="0"/>
              <a:t> </a:t>
            </a:r>
            <a:r>
              <a:rPr lang="ru-RU" sz="1550" dirty="0" err="1"/>
              <a:t>проведення</a:t>
            </a:r>
            <a:r>
              <a:rPr lang="ru-RU" sz="1550" dirty="0"/>
              <a:t> </a:t>
            </a:r>
            <a:r>
              <a:rPr lang="ru-RU" sz="1550" dirty="0" err="1"/>
              <a:t>планових</a:t>
            </a:r>
            <a:r>
              <a:rPr lang="ru-RU" sz="1550" dirty="0"/>
              <a:t> </a:t>
            </a:r>
            <a:r>
              <a:rPr lang="ru-RU" sz="1550" dirty="0" err="1"/>
              <a:t>заходів</a:t>
            </a:r>
            <a:r>
              <a:rPr lang="ru-RU" sz="1550" dirty="0"/>
              <a:t>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(контролю), а </a:t>
            </a:r>
            <a:r>
              <a:rPr lang="ru-RU" sz="1550" dirty="0" err="1"/>
              <a:t>також</a:t>
            </a:r>
            <a:r>
              <a:rPr lang="ru-RU" sz="1550" dirty="0"/>
              <a:t> </a:t>
            </a:r>
            <a:r>
              <a:rPr lang="ru-RU" sz="1550" dirty="0" err="1"/>
              <a:t>розробка</a:t>
            </a:r>
            <a:r>
              <a:rPr lang="ru-RU" sz="1550" dirty="0"/>
              <a:t>, </a:t>
            </a:r>
            <a:r>
              <a:rPr lang="ru-RU" sz="1550" dirty="0" err="1"/>
              <a:t>погодження</a:t>
            </a:r>
            <a:r>
              <a:rPr lang="ru-RU" sz="1550" dirty="0"/>
              <a:t> з ДРС, </a:t>
            </a:r>
            <a:r>
              <a:rPr lang="ru-RU" sz="1550" dirty="0" err="1"/>
              <a:t>затвердження</a:t>
            </a:r>
            <a:r>
              <a:rPr lang="ru-RU" sz="1550" dirty="0"/>
              <a:t> та </a:t>
            </a:r>
            <a:r>
              <a:rPr lang="ru-RU" sz="1550" dirty="0" err="1"/>
              <a:t>оприлюднення</a:t>
            </a:r>
            <a:r>
              <a:rPr lang="ru-RU" sz="1550" dirty="0"/>
              <a:t> на </a:t>
            </a:r>
            <a:r>
              <a:rPr lang="ru-RU" sz="1550" dirty="0" err="1"/>
              <a:t>офіційному</a:t>
            </a:r>
            <a:r>
              <a:rPr lang="ru-RU" sz="1550" dirty="0"/>
              <a:t> </a:t>
            </a:r>
            <a:r>
              <a:rPr lang="ru-RU" sz="1550" dirty="0" err="1"/>
              <a:t>сайті</a:t>
            </a:r>
            <a:r>
              <a:rPr lang="ru-RU" sz="1550" dirty="0"/>
              <a:t> </a:t>
            </a:r>
            <a:r>
              <a:rPr lang="ru-RU" sz="1550" dirty="0" err="1"/>
              <a:t>Держпраці</a:t>
            </a:r>
            <a:r>
              <a:rPr lang="ru-RU" sz="1550" dirty="0"/>
              <a:t> </a:t>
            </a:r>
            <a:r>
              <a:rPr lang="ru-RU" sz="1550" dirty="0" err="1"/>
              <a:t>уніфікованої</a:t>
            </a:r>
            <a:r>
              <a:rPr lang="ru-RU" sz="1550" dirty="0"/>
              <a:t> </a:t>
            </a:r>
            <a:r>
              <a:rPr lang="ru-RU" sz="1550" dirty="0" err="1"/>
              <a:t>форми</a:t>
            </a:r>
            <a:r>
              <a:rPr lang="ru-RU" sz="1550" dirty="0"/>
              <a:t> акта,  </a:t>
            </a:r>
            <a:r>
              <a:rPr lang="ru-RU" sz="1550" dirty="0" err="1"/>
              <a:t>складеного</a:t>
            </a:r>
            <a:r>
              <a:rPr lang="ru-RU" sz="1550" dirty="0"/>
              <a:t> за результатами </a:t>
            </a:r>
            <a:r>
              <a:rPr lang="ru-RU" sz="1550" dirty="0" err="1"/>
              <a:t>проведення</a:t>
            </a:r>
            <a:r>
              <a:rPr lang="ru-RU" sz="1550" dirty="0"/>
              <a:t> планового (</a:t>
            </a:r>
            <a:r>
              <a:rPr lang="ru-RU" sz="1550" dirty="0" err="1"/>
              <a:t>позапланового</a:t>
            </a:r>
            <a:r>
              <a:rPr lang="ru-RU" sz="1550" dirty="0"/>
              <a:t>) заходу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 </a:t>
            </a:r>
            <a:r>
              <a:rPr lang="ru-RU" sz="1550" dirty="0" err="1"/>
              <a:t>щодо</a:t>
            </a:r>
            <a:r>
              <a:rPr lang="ru-RU" sz="1550" dirty="0"/>
              <a:t> </a:t>
            </a:r>
            <a:r>
              <a:rPr lang="ru-RU" sz="1550" dirty="0" err="1"/>
              <a:t>дотримання</a:t>
            </a:r>
            <a:r>
              <a:rPr lang="ru-RU" sz="1550" dirty="0"/>
              <a:t> </a:t>
            </a:r>
            <a:r>
              <a:rPr lang="ru-RU" sz="1550" dirty="0" err="1"/>
              <a:t>суб’єктом</a:t>
            </a:r>
            <a:r>
              <a:rPr lang="ru-RU" sz="1550" dirty="0"/>
              <a:t> </a:t>
            </a:r>
            <a:r>
              <a:rPr lang="ru-RU" sz="1550" dirty="0" err="1"/>
              <a:t>господарювання</a:t>
            </a:r>
            <a:r>
              <a:rPr lang="ru-RU" sz="1550" dirty="0"/>
              <a:t> 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.</a:t>
            </a:r>
          </a:p>
          <a:p>
            <a:r>
              <a:rPr lang="ru-RU" sz="1550" dirty="0" err="1"/>
              <a:t>Проведення</a:t>
            </a:r>
            <a:r>
              <a:rPr lang="ru-RU" sz="1550" dirty="0"/>
              <a:t> </a:t>
            </a:r>
            <a:r>
              <a:rPr lang="ru-RU" sz="1550" dirty="0" err="1"/>
              <a:t>Держпраці</a:t>
            </a:r>
            <a:r>
              <a:rPr lang="ru-RU" sz="1550" dirty="0"/>
              <a:t> </a:t>
            </a:r>
            <a:r>
              <a:rPr lang="ru-RU" sz="1550" dirty="0" err="1"/>
              <a:t>позапланових</a:t>
            </a:r>
            <a:r>
              <a:rPr lang="ru-RU" sz="1550" dirty="0"/>
              <a:t> </a:t>
            </a:r>
            <a:r>
              <a:rPr lang="ru-RU" sz="1550" dirty="0" err="1"/>
              <a:t>заходів</a:t>
            </a:r>
            <a:r>
              <a:rPr lang="ru-RU" sz="1550" dirty="0"/>
              <a:t> державного </a:t>
            </a:r>
            <a:r>
              <a:rPr lang="ru-RU" sz="1550" dirty="0" err="1"/>
              <a:t>нагляду</a:t>
            </a:r>
            <a:r>
              <a:rPr lang="ru-RU" sz="1550" dirty="0"/>
              <a:t> (контролю) </a:t>
            </a:r>
            <a:r>
              <a:rPr lang="ru-RU" sz="1550" dirty="0" err="1"/>
              <a:t>можливо</a:t>
            </a:r>
            <a:r>
              <a:rPr lang="ru-RU" sz="1550" dirty="0"/>
              <a:t> </a:t>
            </a:r>
            <a:r>
              <a:rPr lang="ru-RU" sz="1550" dirty="0" err="1"/>
              <a:t>виключно</a:t>
            </a:r>
            <a:r>
              <a:rPr lang="ru-RU" sz="1550" dirty="0"/>
              <a:t> з </a:t>
            </a:r>
            <a:r>
              <a:rPr lang="ru-RU" sz="1550" dirty="0" err="1"/>
              <a:t>підстав</a:t>
            </a:r>
            <a:r>
              <a:rPr lang="ru-RU" sz="1550" dirty="0"/>
              <a:t>, </a:t>
            </a:r>
            <a:r>
              <a:rPr lang="ru-RU" sz="1550" dirty="0" err="1"/>
              <a:t>визначених</a:t>
            </a:r>
            <a:r>
              <a:rPr lang="ru-RU" sz="1550" dirty="0"/>
              <a:t> </a:t>
            </a:r>
            <a:r>
              <a:rPr lang="ru-RU" sz="1550" u="sng" dirty="0">
                <a:hlinkClick r:id="rId4"/>
              </a:rPr>
              <a:t>ч. 1 ст. 6 Закону «Про </a:t>
            </a:r>
            <a:r>
              <a:rPr lang="ru-RU" sz="1550" u="sng" dirty="0" err="1">
                <a:hlinkClick r:id="rId4"/>
              </a:rPr>
              <a:t>основні</a:t>
            </a:r>
            <a:r>
              <a:rPr lang="ru-RU" sz="1550" u="sng" dirty="0">
                <a:hlinkClick r:id="rId4"/>
              </a:rPr>
              <a:t> засади державного </a:t>
            </a:r>
            <a:r>
              <a:rPr lang="ru-RU" sz="1550" u="sng" dirty="0" err="1">
                <a:hlinkClick r:id="rId4"/>
              </a:rPr>
              <a:t>нагляду</a:t>
            </a:r>
            <a:r>
              <a:rPr lang="ru-RU" sz="1550" u="sng" dirty="0">
                <a:hlinkClick r:id="rId4"/>
              </a:rPr>
              <a:t> (контролю) у </a:t>
            </a:r>
            <a:r>
              <a:rPr lang="ru-RU" sz="1550" u="sng" dirty="0" err="1">
                <a:hlinkClick r:id="rId4"/>
              </a:rPr>
              <a:t>сфері</a:t>
            </a:r>
            <a:r>
              <a:rPr lang="ru-RU" sz="1550" u="sng" dirty="0">
                <a:hlinkClick r:id="rId4"/>
              </a:rPr>
              <a:t> </a:t>
            </a:r>
            <a:r>
              <a:rPr lang="ru-RU" sz="1550" u="sng" dirty="0" err="1">
                <a:hlinkClick r:id="rId4"/>
              </a:rPr>
              <a:t>господарської</a:t>
            </a:r>
            <a:r>
              <a:rPr lang="ru-RU" sz="1550" u="sng" dirty="0">
                <a:hlinkClick r:id="rId4"/>
              </a:rPr>
              <a:t> </a:t>
            </a:r>
            <a:r>
              <a:rPr lang="ru-RU" sz="1550" u="sng" dirty="0" err="1">
                <a:hlinkClick r:id="rId4"/>
              </a:rPr>
              <a:t>діяльності</a:t>
            </a:r>
            <a:r>
              <a:rPr lang="ru-RU" sz="1550" u="sng" dirty="0">
                <a:hlinkClick r:id="rId4"/>
              </a:rPr>
              <a:t>»</a:t>
            </a:r>
            <a:r>
              <a:rPr lang="ru-RU" sz="1550" dirty="0"/>
              <a:t>. При </a:t>
            </a:r>
            <a:r>
              <a:rPr lang="ru-RU" sz="1550" dirty="0" err="1"/>
              <a:t>цьому</a:t>
            </a:r>
            <a:r>
              <a:rPr lang="ru-RU" sz="1550" dirty="0"/>
              <a:t> </a:t>
            </a:r>
            <a:r>
              <a:rPr lang="ru-RU" sz="1550" dirty="0" err="1"/>
              <a:t>позаплановий</a:t>
            </a:r>
            <a:r>
              <a:rPr lang="ru-RU" sz="1550" dirty="0"/>
              <a:t> </a:t>
            </a:r>
            <a:r>
              <a:rPr lang="ru-RU" sz="1550" dirty="0" err="1"/>
              <a:t>захід</a:t>
            </a:r>
            <a:r>
              <a:rPr lang="ru-RU" sz="1550" dirty="0"/>
              <a:t> за </a:t>
            </a:r>
            <a:r>
              <a:rPr lang="ru-RU" sz="1550" dirty="0" err="1"/>
              <a:t>зверненням</a:t>
            </a:r>
            <a:r>
              <a:rPr lang="ru-RU" sz="1550" dirty="0"/>
              <a:t> </a:t>
            </a:r>
            <a:r>
              <a:rPr lang="ru-RU" sz="1550" dirty="0" err="1"/>
              <a:t>громадянина</a:t>
            </a:r>
            <a:r>
              <a:rPr lang="ru-RU" sz="1550" dirty="0"/>
              <a:t> </a:t>
            </a:r>
            <a:r>
              <a:rPr lang="ru-RU" sz="1550" dirty="0" err="1"/>
              <a:t>здійснюється</a:t>
            </a:r>
            <a:r>
              <a:rPr lang="ru-RU" sz="1550" dirty="0"/>
              <a:t> </a:t>
            </a:r>
            <a:r>
              <a:rPr lang="ru-RU" sz="1550" dirty="0" err="1"/>
              <a:t>виключно</a:t>
            </a:r>
            <a:r>
              <a:rPr lang="ru-RU" sz="1550" dirty="0"/>
              <a:t> за </a:t>
            </a:r>
            <a:r>
              <a:rPr lang="ru-RU" sz="1550" dirty="0" err="1"/>
              <a:t>погодженням</a:t>
            </a:r>
            <a:r>
              <a:rPr lang="ru-RU" sz="1550" dirty="0"/>
              <a:t> центрального органу </a:t>
            </a:r>
            <a:r>
              <a:rPr lang="ru-RU" sz="1550" dirty="0" err="1"/>
              <a:t>виконавчої</a:t>
            </a:r>
            <a:r>
              <a:rPr lang="ru-RU" sz="1550" dirty="0"/>
              <a:t> </a:t>
            </a:r>
            <a:r>
              <a:rPr lang="ru-RU" sz="1550" dirty="0" err="1"/>
              <a:t>влади</a:t>
            </a:r>
            <a:r>
              <a:rPr lang="ru-RU" sz="1550" dirty="0"/>
              <a:t>, </a:t>
            </a:r>
            <a:r>
              <a:rPr lang="ru-RU" sz="1550" dirty="0" err="1"/>
              <a:t>що</a:t>
            </a:r>
            <a:r>
              <a:rPr lang="ru-RU" sz="1550" dirty="0"/>
              <a:t> </a:t>
            </a:r>
            <a:r>
              <a:rPr lang="ru-RU" sz="1550" dirty="0" err="1"/>
              <a:t>забезпечує</a:t>
            </a:r>
            <a:r>
              <a:rPr lang="ru-RU" sz="1550" dirty="0"/>
              <a:t> </a:t>
            </a:r>
            <a:r>
              <a:rPr lang="ru-RU" sz="1550" dirty="0" err="1"/>
              <a:t>формування</a:t>
            </a:r>
            <a:r>
              <a:rPr lang="ru-RU" sz="1550" dirty="0"/>
              <a:t> </a:t>
            </a:r>
            <a:r>
              <a:rPr lang="ru-RU" sz="1550" dirty="0" err="1"/>
              <a:t>державної</a:t>
            </a:r>
            <a:r>
              <a:rPr lang="ru-RU" sz="1550" dirty="0"/>
              <a:t> </a:t>
            </a:r>
            <a:r>
              <a:rPr lang="ru-RU" sz="1550" dirty="0" err="1"/>
              <a:t>політики</a:t>
            </a:r>
            <a:r>
              <a:rPr lang="ru-RU" sz="1550" dirty="0"/>
              <a:t> у </a:t>
            </a:r>
            <a:r>
              <a:rPr lang="ru-RU" sz="1550" dirty="0" err="1"/>
              <a:t>сфері</a:t>
            </a:r>
            <a:r>
              <a:rPr lang="ru-RU" sz="1550" dirty="0"/>
              <a:t> </a:t>
            </a:r>
            <a:r>
              <a:rPr lang="ru-RU" sz="1550" dirty="0" err="1"/>
              <a:t>дотримання</a:t>
            </a:r>
            <a:r>
              <a:rPr lang="ru-RU" sz="1550" dirty="0"/>
              <a:t> </a:t>
            </a:r>
            <a:r>
              <a:rPr lang="ru-RU" sz="1550" dirty="0" err="1"/>
              <a:t>законодавства</a:t>
            </a:r>
            <a:r>
              <a:rPr lang="ru-RU" sz="1550" dirty="0"/>
              <a:t> про </a:t>
            </a:r>
            <a:r>
              <a:rPr lang="ru-RU" sz="1550" dirty="0" err="1"/>
              <a:t>працю</a:t>
            </a:r>
            <a:r>
              <a:rPr lang="ru-RU" sz="1550" dirty="0"/>
              <a:t> (</a:t>
            </a:r>
            <a:r>
              <a:rPr lang="ru-RU" sz="1550" dirty="0" err="1"/>
              <a:t>Мінсоцполітики</a:t>
            </a:r>
            <a:r>
              <a:rPr lang="ru-RU" sz="1550" dirty="0"/>
              <a:t>).</a:t>
            </a:r>
          </a:p>
          <a:p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408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523CDB-1A09-4B79-9F6E-6FAC0443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!!!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УВАГА</a:t>
            </a:r>
            <a:endParaRPr lang="uk-UA" b="1" dirty="0">
              <a:solidFill>
                <a:srgbClr val="00B0F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C3B85E-F8DA-4504-BB25-0595DF5E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uk-UA" b="1" dirty="0" smtClean="0">
                <a:solidFill>
                  <a:srgbClr val="C00000"/>
                </a:solidFill>
              </a:rPr>
              <a:t>До 17 червня 2019 року</a:t>
            </a:r>
          </a:p>
          <a:p>
            <a:r>
              <a:rPr lang="uk-UA" b="1" dirty="0" smtClean="0">
                <a:solidFill>
                  <a:srgbClr val="C00000"/>
                </a:solidFill>
              </a:rPr>
              <a:t> необхідно зареєструвати нові Статути ТОВ</a:t>
            </a:r>
          </a:p>
          <a:p>
            <a:endParaRPr lang="uk-UA" b="1" dirty="0">
              <a:solidFill>
                <a:srgbClr val="C00000"/>
              </a:solidFill>
            </a:endParaRPr>
          </a:p>
          <a:p>
            <a:r>
              <a:rPr lang="uk-UA" b="1" dirty="0" smtClean="0">
                <a:solidFill>
                  <a:srgbClr val="C00000"/>
                </a:solidFill>
              </a:rPr>
              <a:t>У ВІДПОВІДНОСТІ </a:t>
            </a:r>
            <a:r>
              <a:rPr lang="ru-RU" b="1" dirty="0" smtClean="0">
                <a:solidFill>
                  <a:srgbClr val="C00000"/>
                </a:solidFill>
              </a:rPr>
              <a:t>Постанови  КМУ № </a:t>
            </a:r>
            <a:r>
              <a:rPr lang="ru-RU" b="1" dirty="0">
                <a:solidFill>
                  <a:srgbClr val="C00000"/>
                </a:solidFill>
              </a:rPr>
              <a:t>367. Нею</a:t>
            </a:r>
          </a:p>
          <a:p>
            <a:r>
              <a:rPr lang="ru-RU" b="1" dirty="0" err="1">
                <a:solidFill>
                  <a:srgbClr val="C00000"/>
                </a:solidFill>
              </a:rPr>
              <a:t>запроваджуються</a:t>
            </a:r>
            <a:r>
              <a:rPr lang="ru-RU" b="1" dirty="0">
                <a:solidFill>
                  <a:srgbClr val="C00000"/>
                </a:solidFill>
              </a:rPr>
              <a:t> правила </a:t>
            </a:r>
            <a:r>
              <a:rPr lang="ru-RU" b="1" dirty="0" err="1">
                <a:solidFill>
                  <a:srgbClr val="C00000"/>
                </a:solidFill>
              </a:rPr>
              <a:t>реєстрації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статутів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u="sng" dirty="0"/>
              <a:t>на </a:t>
            </a:r>
            <a:r>
              <a:rPr lang="ru-RU" b="1" u="sng" dirty="0" err="1"/>
              <a:t>підставі</a:t>
            </a:r>
            <a:r>
              <a:rPr lang="ru-RU" b="1" u="sng" dirty="0"/>
              <a:t> </a:t>
            </a:r>
            <a:r>
              <a:rPr lang="ru-RU" b="1" u="sng" dirty="0" smtClean="0"/>
              <a:t>модельного статуту </a:t>
            </a:r>
            <a:r>
              <a:rPr lang="ru-RU" b="1" u="sng" dirty="0"/>
              <a:t>та </a:t>
            </a:r>
            <a:r>
              <a:rPr lang="ru-RU" b="1" u="sng" dirty="0" err="1"/>
              <a:t>затверджено</a:t>
            </a:r>
            <a:r>
              <a:rPr lang="ru-RU" b="1" u="sng" dirty="0"/>
              <a:t> </a:t>
            </a:r>
            <a:r>
              <a:rPr lang="ru-RU" b="1" u="sng" dirty="0" err="1"/>
              <a:t>нову</a:t>
            </a:r>
            <a:r>
              <a:rPr lang="ru-RU" b="1" u="sng" dirty="0"/>
              <a:t> </a:t>
            </a:r>
            <a:r>
              <a:rPr lang="ru-RU" b="1" u="sng" dirty="0" err="1"/>
              <a:t>редакцію</a:t>
            </a:r>
            <a:r>
              <a:rPr lang="ru-RU" b="1" u="sng" dirty="0"/>
              <a:t> модельного статуту. </a:t>
            </a:r>
            <a:r>
              <a:rPr lang="ru-RU" b="1" dirty="0">
                <a:solidFill>
                  <a:srgbClr val="C00000"/>
                </a:solidFill>
              </a:rPr>
              <a:t>Постанова</a:t>
            </a:r>
          </a:p>
          <a:p>
            <a:r>
              <a:rPr lang="ru-RU" b="1" dirty="0">
                <a:solidFill>
                  <a:srgbClr val="C00000"/>
                </a:solidFill>
              </a:rPr>
              <a:t>№367 почала </a:t>
            </a:r>
            <a:r>
              <a:rPr lang="ru-RU" b="1" dirty="0" err="1">
                <a:solidFill>
                  <a:srgbClr val="C00000"/>
                </a:solidFill>
              </a:rPr>
              <a:t>діяти</a:t>
            </a:r>
            <a:r>
              <a:rPr lang="ru-RU" b="1" dirty="0">
                <a:solidFill>
                  <a:srgbClr val="C00000"/>
                </a:solidFill>
              </a:rPr>
              <a:t> з 28 </a:t>
            </a:r>
            <a:r>
              <a:rPr lang="ru-RU" b="1" dirty="0" err="1" smtClean="0">
                <a:solidFill>
                  <a:srgbClr val="C00000"/>
                </a:solidFill>
              </a:rPr>
              <a:t>квітня</a:t>
            </a:r>
            <a:r>
              <a:rPr lang="ru-RU" b="1" dirty="0" smtClean="0">
                <a:solidFill>
                  <a:srgbClr val="C00000"/>
                </a:solidFill>
              </a:rPr>
              <a:t> 2019 року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014786B-BA49-4765-A8C7-F65A1CDB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894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01" y="30626"/>
            <a:ext cx="9127501" cy="68788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u="sng" dirty="0" smtClean="0">
                <a:solidFill>
                  <a:schemeClr val="accent1">
                    <a:lumMod val="75000"/>
                  </a:schemeClr>
                </a:solidFill>
              </a:rPr>
              <a:t>Закон 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про ТОВ/ТДВ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встановлює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обов’язок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приведення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статутів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у ТОВ,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endParaRPr lang="ru-RU" sz="21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зареєстровані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до 17.06.2018 року, у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відповідність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до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змін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які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вніс</a:t>
            </a:r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1">
                    <a:lumMod val="75000"/>
                  </a:schemeClr>
                </a:solidFill>
              </a:rPr>
              <a:t>цей</a:t>
            </a:r>
            <a:endParaRPr lang="ru-RU" sz="21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ru-RU" sz="2100" b="1" u="sng" dirty="0">
                <a:solidFill>
                  <a:schemeClr val="accent1">
                    <a:lumMod val="75000"/>
                  </a:schemeClr>
                </a:solidFill>
              </a:rPr>
              <a:t>Закон.</a:t>
            </a:r>
            <a:r>
              <a:rPr lang="ru-RU" sz="2100" dirty="0"/>
              <a:t> </a:t>
            </a:r>
            <a:endParaRPr lang="en-US" sz="2100" dirty="0" smtClean="0"/>
          </a:p>
          <a:p>
            <a:pPr algn="just"/>
            <a:r>
              <a:rPr lang="ru-RU" sz="2100" dirty="0" err="1" smtClean="0"/>
              <a:t>Адже</a:t>
            </a:r>
            <a:r>
              <a:rPr lang="ru-RU" sz="2100" dirty="0" smtClean="0"/>
              <a:t> </a:t>
            </a:r>
            <a:r>
              <a:rPr lang="ru-RU" sz="2100" dirty="0"/>
              <a:t>з </a:t>
            </a:r>
            <a:r>
              <a:rPr lang="ru-RU" sz="2100" dirty="0" err="1"/>
              <a:t>цієї</a:t>
            </a:r>
            <a:r>
              <a:rPr lang="ru-RU" sz="2100" dirty="0"/>
              <a:t> </a:t>
            </a:r>
            <a:r>
              <a:rPr lang="ru-RU" sz="2100" dirty="0" err="1"/>
              <a:t>дати</a:t>
            </a:r>
            <a:r>
              <a:rPr lang="ru-RU" sz="2100" dirty="0"/>
              <a:t> </a:t>
            </a:r>
            <a:r>
              <a:rPr lang="ru-RU" sz="2100" dirty="0" err="1"/>
              <a:t>всі</a:t>
            </a:r>
            <a:r>
              <a:rPr lang="ru-RU" sz="2100" dirty="0"/>
              <a:t> </a:t>
            </a:r>
            <a:r>
              <a:rPr lang="ru-RU" sz="2100" dirty="0" err="1"/>
              <a:t>статути</a:t>
            </a:r>
            <a:r>
              <a:rPr lang="ru-RU" sz="2100" dirty="0"/>
              <a:t> є </a:t>
            </a:r>
            <a:r>
              <a:rPr lang="ru-RU" sz="2100" dirty="0" err="1"/>
              <a:t>чинними</a:t>
            </a:r>
            <a:r>
              <a:rPr lang="ru-RU" sz="2100" dirty="0"/>
              <a:t> </a:t>
            </a:r>
            <a:r>
              <a:rPr lang="ru-RU" sz="2100" dirty="0" err="1"/>
              <a:t>лише</a:t>
            </a:r>
            <a:r>
              <a:rPr lang="ru-RU" sz="2100" dirty="0"/>
              <a:t> в </a:t>
            </a:r>
            <a:r>
              <a:rPr lang="ru-RU" sz="2100" dirty="0" err="1"/>
              <a:t>частині</a:t>
            </a:r>
            <a:r>
              <a:rPr lang="ru-RU" sz="2100" dirty="0"/>
              <a:t>, </a:t>
            </a:r>
            <a:r>
              <a:rPr lang="ru-RU" sz="2100" dirty="0" err="1"/>
              <a:t>що</a:t>
            </a:r>
            <a:r>
              <a:rPr lang="ru-RU" sz="2100" dirty="0"/>
              <a:t> </a:t>
            </a:r>
            <a:r>
              <a:rPr lang="ru-RU" sz="2100" dirty="0" smtClean="0"/>
              <a:t>не</a:t>
            </a:r>
            <a:r>
              <a:rPr lang="en-US" sz="2100" dirty="0" smtClean="0"/>
              <a:t> </a:t>
            </a:r>
            <a:r>
              <a:rPr lang="ru-RU" sz="2100" dirty="0" err="1" smtClean="0"/>
              <a:t>суперечать</a:t>
            </a:r>
            <a:r>
              <a:rPr lang="ru-RU" sz="2100" dirty="0" smtClean="0"/>
              <a:t> </a:t>
            </a:r>
            <a:r>
              <a:rPr lang="ru-RU" sz="2100" dirty="0"/>
              <a:t>новому Закону про ТОВ/ТДВ</a:t>
            </a:r>
          </a:p>
          <a:p>
            <a:r>
              <a:rPr lang="ru-RU" sz="2100" dirty="0" err="1"/>
              <a:t>Зареєструвати</a:t>
            </a:r>
            <a:r>
              <a:rPr lang="ru-RU" sz="2100" dirty="0"/>
              <a:t> </a:t>
            </a:r>
            <a:r>
              <a:rPr lang="ru-RU" sz="2100" dirty="0" err="1"/>
              <a:t>нові</a:t>
            </a:r>
            <a:r>
              <a:rPr lang="ru-RU" sz="2100" dirty="0"/>
              <a:t> </a:t>
            </a:r>
            <a:r>
              <a:rPr lang="ru-RU" sz="2100" dirty="0" err="1"/>
              <a:t>редакції</a:t>
            </a:r>
            <a:r>
              <a:rPr lang="ru-RU" sz="2100" dirty="0"/>
              <a:t> </a:t>
            </a:r>
            <a:r>
              <a:rPr lang="ru-RU" sz="2100" dirty="0" err="1"/>
              <a:t>статутів</a:t>
            </a:r>
            <a:r>
              <a:rPr lang="ru-RU" sz="2100" dirty="0"/>
              <a:t> </a:t>
            </a:r>
            <a:r>
              <a:rPr lang="ru-RU" sz="2100" dirty="0" err="1"/>
              <a:t>можна</a:t>
            </a:r>
            <a:r>
              <a:rPr lang="ru-RU" sz="2100" dirty="0"/>
              <a:t>, подавши </a:t>
            </a:r>
            <a:r>
              <a:rPr lang="ru-RU" sz="2100" dirty="0" err="1"/>
              <a:t>їх</a:t>
            </a:r>
            <a:r>
              <a:rPr lang="ru-RU" sz="2100" dirty="0"/>
              <a:t> </a:t>
            </a:r>
            <a:r>
              <a:rPr lang="ru-RU" sz="2100" dirty="0" err="1"/>
              <a:t>екземпляр</a:t>
            </a:r>
            <a:r>
              <a:rPr lang="ru-RU" sz="2100" dirty="0"/>
              <a:t>, </a:t>
            </a:r>
            <a:r>
              <a:rPr lang="ru-RU" sz="2100" dirty="0" err="1"/>
              <a:t>рішення</a:t>
            </a:r>
            <a:r>
              <a:rPr lang="ru-RU" sz="2100" dirty="0"/>
              <a:t> (протокол) </a:t>
            </a:r>
            <a:r>
              <a:rPr lang="ru-RU" sz="2100" dirty="0" err="1" smtClean="0"/>
              <a:t>засновників</a:t>
            </a:r>
            <a:r>
              <a:rPr lang="ru-RU" sz="2100" dirty="0" smtClean="0"/>
              <a:t> (</a:t>
            </a:r>
            <a:r>
              <a:rPr lang="ru-RU" sz="2100" dirty="0" err="1"/>
              <a:t>учасників</a:t>
            </a:r>
            <a:r>
              <a:rPr lang="ru-RU" sz="2100" dirty="0"/>
              <a:t>) ТОВ про </a:t>
            </a:r>
            <a:r>
              <a:rPr lang="ru-RU" sz="2100" dirty="0" err="1"/>
              <a:t>затвердження</a:t>
            </a:r>
            <a:r>
              <a:rPr lang="ru-RU" sz="2100" dirty="0"/>
              <a:t> </a:t>
            </a:r>
            <a:r>
              <a:rPr lang="ru-RU" sz="2100" dirty="0" err="1"/>
              <a:t>його</a:t>
            </a:r>
            <a:r>
              <a:rPr lang="ru-RU" sz="2100" dirty="0"/>
              <a:t> </a:t>
            </a:r>
            <a:r>
              <a:rPr lang="ru-RU" sz="2100" dirty="0" err="1"/>
              <a:t>нової</a:t>
            </a:r>
            <a:r>
              <a:rPr lang="ru-RU" sz="2100" dirty="0"/>
              <a:t> </a:t>
            </a:r>
            <a:r>
              <a:rPr lang="ru-RU" sz="2100" dirty="0" err="1"/>
              <a:t>редакції</a:t>
            </a:r>
            <a:r>
              <a:rPr lang="ru-RU" sz="2100" dirty="0"/>
              <a:t> та заяви про </a:t>
            </a:r>
            <a:r>
              <a:rPr lang="ru-RU" sz="2100" dirty="0" err="1"/>
              <a:t>держреєстрацію</a:t>
            </a:r>
            <a:r>
              <a:rPr lang="ru-RU" sz="2100" dirty="0"/>
              <a:t> </a:t>
            </a:r>
            <a:r>
              <a:rPr lang="ru-RU" sz="2100" dirty="0" err="1"/>
              <a:t>форми</a:t>
            </a:r>
            <a:r>
              <a:rPr lang="ru-RU" sz="2100" dirty="0"/>
              <a:t> №3 до</a:t>
            </a:r>
          </a:p>
          <a:p>
            <a:r>
              <a:rPr lang="ru-RU" sz="2100" dirty="0"/>
              <a:t>державного </a:t>
            </a:r>
            <a:r>
              <a:rPr lang="ru-RU" sz="2100" dirty="0" err="1"/>
              <a:t>реєстратора</a:t>
            </a:r>
            <a:r>
              <a:rPr lang="ru-RU" sz="2100" dirty="0"/>
              <a:t>. При </a:t>
            </a:r>
            <a:r>
              <a:rPr lang="ru-RU" sz="2100" dirty="0" err="1"/>
              <a:t>цьому</a:t>
            </a:r>
            <a:r>
              <a:rPr lang="ru-RU" sz="2100" dirty="0"/>
              <a:t> </a:t>
            </a:r>
            <a:r>
              <a:rPr lang="ru-RU" sz="2100" dirty="0" err="1"/>
              <a:t>строків</a:t>
            </a:r>
            <a:r>
              <a:rPr lang="ru-RU" sz="2100" dirty="0"/>
              <a:t> </a:t>
            </a:r>
            <a:r>
              <a:rPr lang="ru-RU" sz="2100" dirty="0" err="1"/>
              <a:t>між</a:t>
            </a:r>
            <a:r>
              <a:rPr lang="ru-RU" sz="2100" dirty="0"/>
              <a:t> </a:t>
            </a:r>
            <a:r>
              <a:rPr lang="ru-RU" sz="2100" dirty="0" err="1"/>
              <a:t>складенням</a:t>
            </a:r>
            <a:r>
              <a:rPr lang="ru-RU" sz="2100" dirty="0"/>
              <a:t> протоколу </a:t>
            </a:r>
            <a:r>
              <a:rPr lang="ru-RU" sz="2100" dirty="0" err="1"/>
              <a:t>учасників</a:t>
            </a:r>
            <a:r>
              <a:rPr lang="ru-RU" sz="2100" dirty="0"/>
              <a:t> (</a:t>
            </a:r>
            <a:r>
              <a:rPr lang="ru-RU" sz="2100" dirty="0" err="1" smtClean="0"/>
              <a:t>рішенням</a:t>
            </a:r>
            <a:r>
              <a:rPr lang="en-US" sz="2100" dirty="0" smtClean="0"/>
              <a:t> </a:t>
            </a:r>
            <a:r>
              <a:rPr lang="ru-RU" sz="2100" dirty="0" err="1" smtClean="0"/>
              <a:t>єдиного</a:t>
            </a:r>
            <a:r>
              <a:rPr lang="ru-RU" sz="2100" dirty="0" smtClean="0"/>
              <a:t> </a:t>
            </a:r>
            <a:r>
              <a:rPr lang="ru-RU" sz="2100" dirty="0" err="1"/>
              <a:t>власника</a:t>
            </a:r>
            <a:r>
              <a:rPr lang="ru-RU" sz="2100" dirty="0"/>
              <a:t>) про </a:t>
            </a:r>
            <a:r>
              <a:rPr lang="ru-RU" sz="2100" dirty="0" err="1"/>
              <a:t>зміни</a:t>
            </a:r>
            <a:r>
              <a:rPr lang="ru-RU" sz="2100" dirty="0"/>
              <a:t> до статуту та </a:t>
            </a:r>
            <a:r>
              <a:rPr lang="ru-RU" sz="2100" dirty="0" err="1"/>
              <a:t>поданням</a:t>
            </a:r>
            <a:r>
              <a:rPr lang="ru-RU" sz="2100" dirty="0"/>
              <a:t> </a:t>
            </a:r>
            <a:r>
              <a:rPr lang="ru-RU" sz="2100" dirty="0" err="1"/>
              <a:t>документів</a:t>
            </a:r>
            <a:r>
              <a:rPr lang="ru-RU" sz="2100" dirty="0"/>
              <a:t> державному </a:t>
            </a:r>
            <a:r>
              <a:rPr lang="ru-RU" sz="2100" dirty="0" err="1"/>
              <a:t>реєстратору</a:t>
            </a:r>
            <a:r>
              <a:rPr lang="ru-RU" sz="2100" dirty="0"/>
              <a:t> </a:t>
            </a:r>
            <a:r>
              <a:rPr lang="ru-RU" sz="2100" dirty="0" err="1" smtClean="0"/>
              <a:t>невстановлено</a:t>
            </a:r>
            <a:r>
              <a:rPr lang="ru-RU" sz="2100" dirty="0" smtClean="0"/>
              <a:t>.</a:t>
            </a:r>
            <a:endParaRPr lang="en-US" sz="2100" dirty="0" smtClean="0"/>
          </a:p>
          <a:p>
            <a:r>
              <a:rPr lang="ru-RU" sz="2100" dirty="0" smtClean="0"/>
              <a:t> </a:t>
            </a:r>
            <a:endParaRPr lang="en-US" sz="2100" dirty="0" smtClean="0"/>
          </a:p>
          <a:p>
            <a:r>
              <a:rPr lang="ru-RU" sz="2100" dirty="0" smtClean="0"/>
              <a:t>Але </a:t>
            </a:r>
            <a:r>
              <a:rPr lang="ru-RU" sz="2100" dirty="0" err="1"/>
              <a:t>розслаблятись</a:t>
            </a:r>
            <a:r>
              <a:rPr lang="ru-RU" sz="2100" dirty="0"/>
              <a:t> не </a:t>
            </a:r>
            <a:r>
              <a:rPr lang="ru-RU" sz="2100" dirty="0" err="1"/>
              <a:t>слід</a:t>
            </a:r>
            <a:r>
              <a:rPr lang="ru-RU" sz="2100" dirty="0"/>
              <a:t>. </a:t>
            </a:r>
            <a:r>
              <a:rPr lang="ru-RU" sz="2100" dirty="0" err="1"/>
              <a:t>Адже</a:t>
            </a:r>
            <a:r>
              <a:rPr lang="ru-RU" sz="2100" dirty="0"/>
              <a:t>:</a:t>
            </a:r>
          </a:p>
          <a:p>
            <a:r>
              <a:rPr lang="ru-RU" sz="2100" dirty="0"/>
              <a:t>1. 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лише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 до 17.06.2019 року (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включно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поміняти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редакцію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 статут 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можна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100" b="1" u="sng" dirty="0" err="1">
                <a:solidFill>
                  <a:schemeClr val="accent2">
                    <a:lumMod val="75000"/>
                  </a:schemeClr>
                </a:solidFill>
              </a:rPr>
              <a:t>безкоштовно</a:t>
            </a:r>
            <a:r>
              <a:rPr lang="ru-RU" sz="2100" b="1" u="sng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ru-RU" sz="2100" dirty="0" err="1"/>
              <a:t>Далі</a:t>
            </a:r>
            <a:endParaRPr lang="ru-RU" sz="2100" dirty="0"/>
          </a:p>
          <a:p>
            <a:r>
              <a:rPr lang="ru-RU" sz="2100" u="sng" dirty="0" err="1"/>
              <a:t>доведеться</a:t>
            </a:r>
            <a:r>
              <a:rPr lang="ru-RU" sz="2100" u="sng" dirty="0"/>
              <a:t> за </a:t>
            </a:r>
            <a:r>
              <a:rPr lang="ru-RU" sz="2100" u="sng" dirty="0" err="1"/>
              <a:t>це</a:t>
            </a:r>
            <a:r>
              <a:rPr lang="ru-RU" sz="2100" u="sng" dirty="0"/>
              <a:t> </a:t>
            </a:r>
            <a:r>
              <a:rPr lang="ru-RU" sz="2100" u="sng" dirty="0" err="1"/>
              <a:t>держреєстратору</a:t>
            </a:r>
            <a:r>
              <a:rPr lang="ru-RU" sz="2100" u="sng" dirty="0"/>
              <a:t> </a:t>
            </a:r>
            <a:r>
              <a:rPr lang="ru-RU" sz="2100" u="sng" dirty="0" err="1"/>
              <a:t>платити</a:t>
            </a:r>
            <a:r>
              <a:rPr lang="ru-RU" sz="2100" u="sng" dirty="0"/>
              <a:t>;</a:t>
            </a:r>
          </a:p>
          <a:p>
            <a:pPr algn="just"/>
            <a:r>
              <a:rPr lang="ru-RU" sz="2100" dirty="0"/>
              <a:t>2. </a:t>
            </a:r>
            <a:r>
              <a:rPr lang="ru-RU" sz="2100" dirty="0">
                <a:solidFill>
                  <a:srgbClr val="FF0000"/>
                </a:solidFill>
              </a:rPr>
              <a:t>ТОВ, </a:t>
            </a:r>
            <a:r>
              <a:rPr lang="ru-RU" sz="2100" dirty="0" err="1">
                <a:solidFill>
                  <a:srgbClr val="FF0000"/>
                </a:solidFill>
              </a:rPr>
              <a:t>які</a:t>
            </a:r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err="1">
                <a:solidFill>
                  <a:srgbClr val="FF0000"/>
                </a:solidFill>
              </a:rPr>
              <a:t>цього</a:t>
            </a:r>
            <a:r>
              <a:rPr lang="ru-RU" sz="2100" dirty="0">
                <a:solidFill>
                  <a:srgbClr val="FF0000"/>
                </a:solidFill>
              </a:rPr>
              <a:t> не </a:t>
            </a:r>
            <a:r>
              <a:rPr lang="ru-RU" sz="2100" dirty="0" err="1">
                <a:solidFill>
                  <a:srgbClr val="FF0000"/>
                </a:solidFill>
              </a:rPr>
              <a:t>зроблять</a:t>
            </a:r>
            <a:r>
              <a:rPr lang="ru-RU" sz="2100" dirty="0">
                <a:solidFill>
                  <a:srgbClr val="FF0000"/>
                </a:solidFill>
              </a:rPr>
              <a:t>, з 18.06.2019 року </a:t>
            </a:r>
            <a:r>
              <a:rPr lang="ru-RU" sz="2100" dirty="0" err="1">
                <a:solidFill>
                  <a:srgbClr val="FF0000"/>
                </a:solidFill>
              </a:rPr>
              <a:t>знаходитимуться</a:t>
            </a:r>
            <a:r>
              <a:rPr lang="ru-RU" sz="2100" dirty="0">
                <a:solidFill>
                  <a:srgbClr val="FF0000"/>
                </a:solidFill>
              </a:rPr>
              <a:t> в </a:t>
            </a:r>
            <a:r>
              <a:rPr lang="ru-RU" sz="2100" dirty="0" err="1">
                <a:solidFill>
                  <a:srgbClr val="FF0000"/>
                </a:solidFill>
              </a:rPr>
              <a:t>напівлегальному</a:t>
            </a:r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err="1" smtClean="0">
                <a:solidFill>
                  <a:srgbClr val="FF0000"/>
                </a:solidFill>
              </a:rPr>
              <a:t>положенні</a:t>
            </a:r>
            <a:r>
              <a:rPr lang="en-US" sz="2100" dirty="0">
                <a:solidFill>
                  <a:srgbClr val="FF0000"/>
                </a:solidFill>
              </a:rPr>
              <a:t>/</a:t>
            </a:r>
            <a:r>
              <a:rPr lang="ru-RU" sz="2100" dirty="0" smtClean="0">
                <a:solidFill>
                  <a:srgbClr val="FF0000"/>
                </a:solidFill>
              </a:rPr>
              <a:t> </a:t>
            </a:r>
            <a:r>
              <a:rPr lang="ru-RU" sz="2100" dirty="0" err="1" smtClean="0">
                <a:solidFill>
                  <a:srgbClr val="FF0000"/>
                </a:solidFill>
              </a:rPr>
              <a:t>Їх</a:t>
            </a:r>
            <a:r>
              <a:rPr lang="ru-RU" sz="2100" dirty="0" smtClean="0">
                <a:solidFill>
                  <a:srgbClr val="FF0000"/>
                </a:solidFill>
              </a:rPr>
              <a:t> </a:t>
            </a:r>
            <a:r>
              <a:rPr lang="ru-RU" sz="2100" dirty="0" err="1">
                <a:solidFill>
                  <a:srgbClr val="FF0000"/>
                </a:solidFill>
              </a:rPr>
              <a:t>госпдіяльність</a:t>
            </a:r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err="1">
                <a:solidFill>
                  <a:srgbClr val="FF0000"/>
                </a:solidFill>
              </a:rPr>
              <a:t>юридично</a:t>
            </a:r>
            <a:r>
              <a:rPr lang="ru-RU" sz="2100" dirty="0">
                <a:solidFill>
                  <a:srgbClr val="FF0000"/>
                </a:solidFill>
              </a:rPr>
              <a:t> буде не </a:t>
            </a:r>
            <a:r>
              <a:rPr lang="ru-RU" sz="2100" dirty="0" err="1">
                <a:solidFill>
                  <a:srgbClr val="FF0000"/>
                </a:solidFill>
              </a:rPr>
              <a:t>підтверджена</a:t>
            </a:r>
            <a:r>
              <a:rPr lang="ru-RU" sz="2100" dirty="0">
                <a:solidFill>
                  <a:srgbClr val="FF0000"/>
                </a:solidFill>
              </a:rPr>
              <a:t> (</a:t>
            </a:r>
            <a:r>
              <a:rPr lang="ru-RU" sz="2100" dirty="0" err="1">
                <a:solidFill>
                  <a:srgbClr val="FF0000"/>
                </a:solidFill>
              </a:rPr>
              <a:t>фактично</a:t>
            </a:r>
            <a:r>
              <a:rPr lang="ru-RU" sz="2100" dirty="0">
                <a:solidFill>
                  <a:srgbClr val="FF0000"/>
                </a:solidFill>
              </a:rPr>
              <a:t> </a:t>
            </a:r>
            <a:r>
              <a:rPr lang="ru-RU" sz="2100" dirty="0" err="1">
                <a:solidFill>
                  <a:srgbClr val="FF0000"/>
                </a:solidFill>
              </a:rPr>
              <a:t>йдеться</a:t>
            </a:r>
            <a:r>
              <a:rPr lang="ru-RU" sz="2100" dirty="0">
                <a:solidFill>
                  <a:srgbClr val="FF0000"/>
                </a:solidFill>
              </a:rPr>
              <a:t> про </a:t>
            </a:r>
            <a:r>
              <a:rPr lang="ru-RU" sz="2100" dirty="0" err="1">
                <a:solidFill>
                  <a:srgbClr val="FF0000"/>
                </a:solidFill>
              </a:rPr>
              <a:t>позастатутну</a:t>
            </a:r>
            <a:endParaRPr lang="ru-RU" sz="2100" dirty="0">
              <a:solidFill>
                <a:srgbClr val="FF0000"/>
              </a:solidFill>
            </a:endParaRPr>
          </a:p>
          <a:p>
            <a:pPr algn="just"/>
            <a:r>
              <a:rPr lang="ru-RU" sz="2100" dirty="0" err="1">
                <a:solidFill>
                  <a:srgbClr val="FF0000"/>
                </a:solidFill>
              </a:rPr>
              <a:t>діяльність</a:t>
            </a:r>
            <a:r>
              <a:rPr lang="ru-RU" sz="2100" dirty="0" smtClean="0">
                <a:solidFill>
                  <a:srgbClr val="FF0000"/>
                </a:solidFill>
              </a:rPr>
              <a:t>).</a:t>
            </a:r>
          </a:p>
          <a:p>
            <a:pPr algn="ctr"/>
            <a:r>
              <a:rPr lang="uk-UA" sz="2100" b="1" dirty="0" smtClean="0">
                <a:solidFill>
                  <a:srgbClr val="FF0000"/>
                </a:solidFill>
              </a:rPr>
              <a:t>8 </a:t>
            </a:r>
            <a:r>
              <a:rPr lang="uk-UA" sz="2100" b="1" dirty="0" err="1" smtClean="0">
                <a:solidFill>
                  <a:srgbClr val="FF0000"/>
                </a:solidFill>
              </a:rPr>
              <a:t>обовязкових</a:t>
            </a:r>
            <a:r>
              <a:rPr lang="uk-UA" sz="2100" b="1" dirty="0" smtClean="0">
                <a:solidFill>
                  <a:srgbClr val="FF0000"/>
                </a:solidFill>
              </a:rPr>
              <a:t> нових умов модельного статуту !!!!</a:t>
            </a:r>
            <a:endParaRPr lang="ru-RU" sz="2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499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523CDB-1A09-4B79-9F6E-6FAC0443B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rgbClr val="FF0000"/>
                </a:solidFill>
              </a:rPr>
              <a:t>!!!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uk-UA" b="1" dirty="0" smtClean="0">
                <a:solidFill>
                  <a:srgbClr val="FF0000"/>
                </a:solidFill>
              </a:rPr>
              <a:t>УВАГА</a:t>
            </a:r>
            <a:endParaRPr lang="uk-UA" b="1" dirty="0">
              <a:solidFill>
                <a:srgbClr val="00B0F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C3B85E-F8DA-4504-BB25-0595DF5E0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483619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uk-UA" sz="8000" b="1" dirty="0" smtClean="0">
                <a:solidFill>
                  <a:srgbClr val="C00000"/>
                </a:solidFill>
              </a:rPr>
              <a:t>Починаючи з</a:t>
            </a:r>
            <a:r>
              <a:rPr lang="uk-UA" sz="8000" b="1" dirty="0" smtClean="0">
                <a:solidFill>
                  <a:srgbClr val="C00000"/>
                </a:solidFill>
              </a:rPr>
              <a:t> </a:t>
            </a:r>
            <a:r>
              <a:rPr lang="uk-UA" sz="8000" b="1" dirty="0" smtClean="0">
                <a:solidFill>
                  <a:srgbClr val="7030A0"/>
                </a:solidFill>
              </a:rPr>
              <a:t>03 червня </a:t>
            </a:r>
            <a:r>
              <a:rPr lang="uk-UA" sz="8000" b="1" dirty="0">
                <a:solidFill>
                  <a:srgbClr val="7030A0"/>
                </a:solidFill>
              </a:rPr>
              <a:t>2019 </a:t>
            </a:r>
            <a:r>
              <a:rPr lang="uk-UA" sz="8000" b="1" dirty="0" err="1">
                <a:solidFill>
                  <a:srgbClr val="7030A0"/>
                </a:solidFill>
              </a:rPr>
              <a:t>рокуВідповідні</a:t>
            </a:r>
            <a:r>
              <a:rPr lang="uk-UA" sz="8000" b="1" dirty="0">
                <a:solidFill>
                  <a:srgbClr val="7030A0"/>
                </a:solidFill>
              </a:rPr>
              <a:t> новації містить постанова Правління НБУ від 18.04.2019 року № 62 "Про </a:t>
            </a:r>
            <a:r>
              <a:rPr lang="uk-UA" sz="8000" b="1" dirty="0" smtClean="0">
                <a:solidFill>
                  <a:srgbClr val="7030A0"/>
                </a:solidFill>
              </a:rPr>
              <a:t>затвердження Змін </a:t>
            </a:r>
            <a:r>
              <a:rPr lang="uk-UA" sz="8000" b="1" dirty="0">
                <a:solidFill>
                  <a:srgbClr val="7030A0"/>
                </a:solidFill>
              </a:rPr>
              <a:t>до Інструкції про ведення касових операцій банками в Україні", якою вносяться </a:t>
            </a:r>
            <a:r>
              <a:rPr lang="uk-UA" sz="8000" b="1" dirty="0" smtClean="0">
                <a:solidFill>
                  <a:srgbClr val="7030A0"/>
                </a:solidFill>
              </a:rPr>
              <a:t>зміни до </a:t>
            </a:r>
            <a:r>
              <a:rPr lang="uk-UA" sz="8000" b="1" dirty="0">
                <a:solidFill>
                  <a:srgbClr val="7030A0"/>
                </a:solidFill>
              </a:rPr>
              <a:t>Інструкції №103.</a:t>
            </a:r>
          </a:p>
          <a:p>
            <a:pPr marL="0" indent="0">
              <a:buNone/>
            </a:pPr>
            <a:r>
              <a:rPr lang="uk-UA" sz="8000" b="1" dirty="0">
                <a:solidFill>
                  <a:srgbClr val="7030A0"/>
                </a:solidFill>
              </a:rPr>
              <a:t>Цей документ набирає чинності з 03 червня 2019 року.</a:t>
            </a:r>
            <a:endParaRPr lang="uk-UA" sz="8000" b="1" dirty="0" smtClean="0">
              <a:solidFill>
                <a:srgbClr val="7030A0"/>
              </a:solidFill>
            </a:endParaRPr>
          </a:p>
          <a:p>
            <a:r>
              <a:rPr lang="uk-UA" sz="6000" b="1" dirty="0" smtClean="0">
                <a:solidFill>
                  <a:srgbClr val="C00000"/>
                </a:solidFill>
              </a:rPr>
              <a:t>Зокрема</a:t>
            </a:r>
            <a:r>
              <a:rPr lang="uk-UA" sz="6000" b="1" dirty="0">
                <a:solidFill>
                  <a:srgbClr val="C00000"/>
                </a:solidFill>
              </a:rPr>
              <a:t>, з урахуванням ризик-орієнтованого підходу банк має отримувати від клієнта </a:t>
            </a:r>
            <a:r>
              <a:rPr lang="uk-UA" sz="6000" b="1" dirty="0" smtClean="0">
                <a:solidFill>
                  <a:srgbClr val="C00000"/>
                </a:solidFill>
              </a:rPr>
              <a:t>підтвердні документи</a:t>
            </a:r>
            <a:r>
              <a:rPr lang="uk-UA" sz="6000" b="1" dirty="0">
                <a:solidFill>
                  <a:srgbClr val="C00000"/>
                </a:solidFill>
              </a:rPr>
              <a:t>, на підставі яких здійснюються готівкові розрахунки.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Такими документами можуть бути: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закупівельний акт;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закупівельна відомість;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податковий розрахунок сум доходу, нарахованого (сплаченого) на користь фізичних осіб, 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сум утриманого з них податку, кредитний договір;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договір поставки;</a:t>
            </a:r>
          </a:p>
          <a:p>
            <a:r>
              <a:rPr lang="uk-UA" sz="6000" b="1" dirty="0">
                <a:solidFill>
                  <a:srgbClr val="C00000"/>
                </a:solidFill>
              </a:rPr>
              <a:t>договір транспортування</a:t>
            </a:r>
            <a:r>
              <a:rPr lang="uk-UA" sz="6000" b="1" dirty="0" smtClean="0">
                <a:solidFill>
                  <a:srgbClr val="C00000"/>
                </a:solidFill>
              </a:rPr>
              <a:t>; договір </a:t>
            </a:r>
            <a:r>
              <a:rPr lang="uk-UA" sz="6000" b="1" dirty="0">
                <a:solidFill>
                  <a:srgbClr val="C00000"/>
                </a:solidFill>
              </a:rPr>
              <a:t>зберігання, інші звітні документи</a:t>
            </a:r>
            <a:r>
              <a:rPr lang="uk-UA" sz="6000" b="1" dirty="0" smtClean="0">
                <a:solidFill>
                  <a:srgbClr val="C00000"/>
                </a:solidFill>
              </a:rPr>
              <a:t>.</a:t>
            </a:r>
          </a:p>
          <a:p>
            <a:pPr algn="ctr"/>
            <a:r>
              <a:rPr lang="uk-UA" sz="6000" b="1" u="sng" dirty="0">
                <a:solidFill>
                  <a:srgbClr val="7030A0"/>
                </a:solidFill>
              </a:rPr>
              <a:t>Але це не стосується зняття коштів </a:t>
            </a:r>
            <a:r>
              <a:rPr lang="uk-UA" sz="6000" b="1" u="sng" dirty="0" err="1">
                <a:solidFill>
                  <a:srgbClr val="7030A0"/>
                </a:solidFill>
              </a:rPr>
              <a:t>фізособами</a:t>
            </a:r>
            <a:r>
              <a:rPr lang="uk-UA" sz="6000" b="1" u="sng" dirty="0">
                <a:solidFill>
                  <a:srgbClr val="7030A0"/>
                </a:solidFill>
              </a:rPr>
              <a:t> з їх непідприємницьких рахунків.</a:t>
            </a:r>
          </a:p>
          <a:p>
            <a:pPr algn="ctr"/>
            <a:r>
              <a:rPr lang="uk-UA" sz="6000" b="1" u="sng" dirty="0">
                <a:solidFill>
                  <a:srgbClr val="7030A0"/>
                </a:solidFill>
              </a:rPr>
              <a:t>Або якщо </a:t>
            </a:r>
            <a:r>
              <a:rPr lang="uk-UA" sz="6000" b="1" u="sng" dirty="0" err="1">
                <a:solidFill>
                  <a:srgbClr val="7030A0"/>
                </a:solidFill>
              </a:rPr>
              <a:t>ФОПи</a:t>
            </a:r>
            <a:r>
              <a:rPr lang="uk-UA" sz="6000" b="1" u="sng" dirty="0">
                <a:solidFill>
                  <a:srgbClr val="7030A0"/>
                </a:solidFill>
              </a:rPr>
              <a:t> зніматимуть з підприємницьких рахунків готівку на особисті</a:t>
            </a:r>
          </a:p>
          <a:p>
            <a:pPr algn="ctr"/>
            <a:r>
              <a:rPr lang="uk-UA" sz="6000" b="1" u="sng" dirty="0">
                <a:solidFill>
                  <a:srgbClr val="7030A0"/>
                </a:solidFill>
              </a:rPr>
              <a:t>потреби (не пов'язані з господарською діяльністю).</a:t>
            </a:r>
            <a:endParaRPr lang="uk-UA" sz="6000" b="1" u="sng" dirty="0">
              <a:solidFill>
                <a:srgbClr val="7030A0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014786B-BA49-4765-A8C7-F65A1CDB3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97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5447" y="1650672"/>
            <a:ext cx="5666874" cy="693161"/>
          </a:xfrm>
        </p:spPr>
        <p:txBody>
          <a:bodyPr>
            <a:noAutofit/>
          </a:bodyPr>
          <a:lstStyle/>
          <a:p>
            <a:pPr algn="ctr"/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</a:rPr>
              <a:t>Дякую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</a:rPr>
              <a:t> за </a:t>
            </a:r>
            <a:r>
              <a:rPr lang="ru-RU" sz="6600" dirty="0" err="1">
                <a:solidFill>
                  <a:schemeClr val="accent2">
                    <a:lumMod val="50000"/>
                  </a:schemeClr>
                </a:solidFill>
              </a:rPr>
              <a:t>увагу</a:t>
            </a:r>
            <a:r>
              <a:rPr lang="ru-RU" sz="6600" dirty="0">
                <a:solidFill>
                  <a:schemeClr val="accent2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6252" y="2609399"/>
            <a:ext cx="4131500" cy="19047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b="1" dirty="0">
                <a:solidFill>
                  <a:srgbClr val="7030A0"/>
                </a:solidFill>
              </a:rPr>
              <a:t>Цифра </a:t>
            </a:r>
            <a:r>
              <a:rPr lang="ru-RU" sz="3200" b="1" dirty="0" err="1">
                <a:solidFill>
                  <a:srgbClr val="7030A0"/>
                </a:solidFill>
              </a:rPr>
              <a:t>Тетяна</a:t>
            </a:r>
            <a:r>
              <a:rPr lang="ru-RU" b="1" dirty="0">
                <a:solidFill>
                  <a:srgbClr val="7030A0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0400D"/>
                </a:solidFill>
              </a:rPr>
              <a:t>(</a:t>
            </a:r>
            <a:r>
              <a:rPr lang="ru-RU" dirty="0">
                <a:solidFill>
                  <a:srgbClr val="10400D"/>
                </a:solidFill>
              </a:rPr>
              <a:t>067</a:t>
            </a:r>
            <a:r>
              <a:rPr lang="en-US" dirty="0">
                <a:solidFill>
                  <a:srgbClr val="10400D"/>
                </a:solidFill>
              </a:rPr>
              <a:t>)</a:t>
            </a:r>
            <a:r>
              <a:rPr lang="ru-RU" dirty="0">
                <a:solidFill>
                  <a:srgbClr val="10400D"/>
                </a:solidFill>
              </a:rPr>
              <a:t>306</a:t>
            </a:r>
            <a:r>
              <a:rPr lang="en-US" dirty="0">
                <a:solidFill>
                  <a:srgbClr val="10400D"/>
                </a:solidFill>
              </a:rPr>
              <a:t>-</a:t>
            </a:r>
            <a:r>
              <a:rPr lang="ru-RU" dirty="0">
                <a:solidFill>
                  <a:srgbClr val="10400D"/>
                </a:solidFill>
              </a:rPr>
              <a:t>42</a:t>
            </a:r>
            <a:r>
              <a:rPr lang="en-US" dirty="0">
                <a:solidFill>
                  <a:srgbClr val="10400D"/>
                </a:solidFill>
              </a:rPr>
              <a:t>-</a:t>
            </a:r>
            <a:r>
              <a:rPr lang="ru-RU" dirty="0">
                <a:solidFill>
                  <a:srgbClr val="10400D"/>
                </a:solidFill>
              </a:rPr>
              <a:t>18</a:t>
            </a:r>
            <a:endParaRPr lang="en-US" dirty="0">
              <a:solidFill>
                <a:srgbClr val="10400D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10400D"/>
                </a:solidFill>
              </a:rPr>
              <a:t>E-mail</a:t>
            </a:r>
            <a:r>
              <a:rPr lang="ru-RU" b="1" dirty="0">
                <a:solidFill>
                  <a:srgbClr val="10400D"/>
                </a:solidFill>
              </a:rPr>
              <a:t>: </a:t>
            </a:r>
            <a:r>
              <a:rPr lang="en-US" b="1" dirty="0">
                <a:solidFill>
                  <a:srgbClr val="10400D"/>
                </a:solidFill>
              </a:rPr>
              <a:t>tatena.c@ukr.net</a:t>
            </a:r>
            <a:endParaRPr lang="ru-RU" b="1" dirty="0">
              <a:solidFill>
                <a:srgbClr val="10400D"/>
              </a:solidFill>
            </a:endParaRPr>
          </a:p>
          <a:p>
            <a:pPr marL="0" indent="0" algn="ctr">
              <a:buNone/>
            </a:pPr>
            <a:endParaRPr lang="ru-RU" dirty="0">
              <a:solidFill>
                <a:srgbClr val="10400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6216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1048</Words>
  <Application>Microsoft Office PowerPoint</Application>
  <PresentationFormat>Экран (4:3)</PresentationFormat>
  <Paragraphs>136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Тема Office</vt:lpstr>
      <vt:lpstr>1_Тема Office</vt:lpstr>
      <vt:lpstr>2_Тема Office</vt:lpstr>
      <vt:lpstr>Office Theme</vt:lpstr>
      <vt:lpstr>3_Тема Office</vt:lpstr>
      <vt:lpstr>Презентация PowerPoint</vt:lpstr>
      <vt:lpstr>Презентация PowerPoint</vt:lpstr>
      <vt:lpstr>ПЕРЕВІРКИ 2019 У ЦИФРАХ</vt:lpstr>
      <vt:lpstr>Презентация PowerPoint</vt:lpstr>
      <vt:lpstr>ОСКАРЖЕННЯ ДІЙ ТА РІШЕНЬ ОРГАНІВ  НАГЛЯДУ  (КОНТРОЛЮ) </vt:lpstr>
      <vt:lpstr>Презентация PowerPoint</vt:lpstr>
      <vt:lpstr>Презентация PowerPoint</vt:lpstr>
      <vt:lpstr>Планові перевірки, як себе знайти </vt:lpstr>
      <vt:lpstr>Презентация PowerPoint</vt:lpstr>
      <vt:lpstr>Презентация PowerPoint</vt:lpstr>
      <vt:lpstr>Презентация PowerPoint</vt:lpstr>
      <vt:lpstr>Презентация PowerPoint</vt:lpstr>
      <vt:lpstr>!!! УВАГА</vt:lpstr>
      <vt:lpstr>Презентация PowerPoint</vt:lpstr>
      <vt:lpstr>!!! УВАГА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10</cp:revision>
  <dcterms:created xsi:type="dcterms:W3CDTF">2019-06-06T03:11:44Z</dcterms:created>
  <dcterms:modified xsi:type="dcterms:W3CDTF">2019-06-06T05:18:30Z</dcterms:modified>
</cp:coreProperties>
</file>